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5" r:id="rId4"/>
    <p:sldId id="269" r:id="rId5"/>
    <p:sldId id="270" r:id="rId6"/>
    <p:sldId id="264" r:id="rId7"/>
    <p:sldId id="266" r:id="rId8"/>
    <p:sldId id="271" r:id="rId9"/>
    <p:sldId id="261" r:id="rId10"/>
    <p:sldId id="262" r:id="rId11"/>
    <p:sldId id="267" r:id="rId12"/>
    <p:sldId id="268" r:id="rId13"/>
    <p:sldId id="272" r:id="rId14"/>
    <p:sldId id="273" r:id="rId15"/>
    <p:sldId id="274" r:id="rId16"/>
    <p:sldId id="275" r:id="rId17"/>
    <p:sldId id="258" r:id="rId18"/>
    <p:sldId id="259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86418"/>
  </p:normalViewPr>
  <p:slideViewPr>
    <p:cSldViewPr snapToGrid="0" snapToObjects="1">
      <p:cViewPr varScale="1">
        <p:scale>
          <a:sx n="62" d="100"/>
          <a:sy n="62" d="100"/>
        </p:scale>
        <p:origin x="86" y="389"/>
      </p:cViewPr>
      <p:guideLst/>
    </p:cSldViewPr>
  </p:slideViewPr>
  <p:outlineViewPr>
    <p:cViewPr>
      <p:scale>
        <a:sx n="33" d="100"/>
        <a:sy n="33" d="100"/>
      </p:scale>
      <p:origin x="0" y="-3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45D46-30D2-494E-83D5-30A43D2627CD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61E35-46D2-7B48-A881-43D777D960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7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</a:t>
            </a:r>
            <a:r>
              <a:rPr lang="en-US" baseline="0" dirty="0" smtClean="0"/>
              <a:t> Lee &amp; Board. I was a member for about 10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61E35-46D2-7B48-A881-43D777D960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1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(</a:t>
            </a:r>
            <a:r>
              <a:rPr lang="en-US" sz="2400" i="1" dirty="0" smtClean="0">
                <a:effectLst/>
                <a:latin typeface="Times" charset="0"/>
                <a:ea typeface="Cambria" charset="0"/>
                <a:cs typeface="Times New Roman" charset="0"/>
              </a:rPr>
              <a:t>Observations</a:t>
            </a:r>
            <a:r>
              <a:rPr lang="en-US" sz="2400" dirty="0" smtClean="0">
                <a:effectLst/>
                <a:latin typeface="Times" charset="0"/>
                <a:ea typeface="Cambria" charset="0"/>
                <a:cs typeface="Times New Roman" charset="0"/>
              </a:rPr>
              <a:t>, 1672)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61E35-46D2-7B48-A881-43D777D960F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48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quote from </a:t>
            </a:r>
            <a:r>
              <a:rPr lang="en-US" i="1" dirty="0" smtClean="0"/>
              <a:t>De gravitatione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61E35-46D2-7B48-A881-43D777D960F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7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61E35-46D2-7B48-A881-43D777D960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5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9A283-E218-8D43-9D89-CFDD125E26C1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baseline="0" dirty="0" smtClean="0"/>
              <a:t>11</a:t>
            </a:r>
            <a:r>
              <a:rPr lang="en-US" altLang="en-US" b="1" baseline="30000" dirty="0" smtClean="0"/>
              <a:t>th</a:t>
            </a:r>
            <a:r>
              <a:rPr lang="en-US" altLang="en-US" b="1" baseline="0" dirty="0" smtClean="0"/>
              <a:t> century      </a:t>
            </a:r>
            <a:r>
              <a:rPr lang="en-US" altLang="en-US" dirty="0" smtClean="0"/>
              <a:t>Alhazen,</a:t>
            </a:r>
            <a:r>
              <a:rPr lang="en-US" altLang="en-US" baseline="0" dirty="0" smtClean="0"/>
              <a:t> Ibn al-Haytham, 965-1039.  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28886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C4F2D-9019-D941-AA39-92671731C891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8377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Stimulated by ancient atomism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61E35-46D2-7B48-A881-43D777D960F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46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Olivier: “Neo-atomist theories’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61E35-46D2-7B48-A881-43D777D960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24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7447-20CD-D846-881B-5445D6DED7E1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b="1" dirty="0"/>
              <a:t>d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= D</a:t>
            </a:r>
            <a:r>
              <a:rPr lang="en-US" altLang="en-US" sz="2000" b="1" baseline="30000" dirty="0"/>
              <a:t>2</a:t>
            </a:r>
            <a:r>
              <a:rPr lang="en-US" altLang="en-US" sz="1800" b="1" dirty="0"/>
              <a:t>/8R = </a:t>
            </a:r>
            <a:r>
              <a:rPr lang="en-US" altLang="en-US" sz="1800" b="1" dirty="0" err="1" smtClean="0"/>
              <a:t>mI</a:t>
            </a:r>
            <a:r>
              <a:rPr lang="en-US" altLang="en-US" sz="1800" b="1" dirty="0" smtClean="0"/>
              <a:t>/2n,       </a:t>
            </a:r>
            <a:r>
              <a:rPr lang="en-US" altLang="en-US" sz="1800" b="1" i="1" dirty="0" smtClean="0"/>
              <a:t>m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= 1, 2, 3, . . </a:t>
            </a:r>
            <a:r>
              <a:rPr lang="en-US" altLang="en-US" sz="1800" b="1" dirty="0" smtClean="0"/>
              <a:t>.</a:t>
            </a:r>
          </a:p>
          <a:p>
            <a:endParaRPr lang="en-US" altLang="en-US" sz="18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/>
              <a:t>Where </a:t>
            </a:r>
            <a:r>
              <a:rPr lang="en-US" altLang="en-US" b="1" i="1" dirty="0" smtClean="0"/>
              <a:t>d</a:t>
            </a:r>
            <a:r>
              <a:rPr lang="en-US" altLang="en-US" b="1" dirty="0" smtClean="0"/>
              <a:t> is the thickness of the film, </a:t>
            </a:r>
            <a:r>
              <a:rPr lang="en-US" altLang="en-US" b="1" i="1" dirty="0" smtClean="0"/>
              <a:t>D</a:t>
            </a:r>
            <a:r>
              <a:rPr lang="en-US" altLang="en-US" b="1" dirty="0" smtClean="0"/>
              <a:t> is the diameter of a ring, </a:t>
            </a:r>
            <a:r>
              <a:rPr lang="en-US" altLang="en-US" b="1" i="1" dirty="0" smtClean="0"/>
              <a:t>R</a:t>
            </a:r>
            <a:r>
              <a:rPr lang="en-US" altLang="en-US" b="1" dirty="0" smtClean="0"/>
              <a:t> the radius of the lens, </a:t>
            </a:r>
            <a:r>
              <a:rPr lang="en-US" altLang="en-US" b="1" i="1" dirty="0" smtClean="0"/>
              <a:t>I</a:t>
            </a:r>
            <a:r>
              <a:rPr lang="en-US" altLang="en-US" b="1" dirty="0" smtClean="0"/>
              <a:t> the “interval of the fits” [half of the wave length], and </a:t>
            </a:r>
            <a:r>
              <a:rPr lang="en-US" altLang="en-US" b="1" i="1" dirty="0" smtClean="0"/>
              <a:t>m</a:t>
            </a:r>
            <a:r>
              <a:rPr lang="en-US" altLang="en-US" b="1" dirty="0" smtClean="0"/>
              <a:t> is an integer; when </a:t>
            </a:r>
            <a:r>
              <a:rPr lang="en-US" altLang="en-US" b="1" i="1" dirty="0" smtClean="0"/>
              <a:t>m</a:t>
            </a:r>
            <a:r>
              <a:rPr lang="en-US" altLang="en-US" b="1" dirty="0" smtClean="0"/>
              <a:t> is odd the ring is bright, and when it is even it is dark.</a:t>
            </a:r>
          </a:p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890560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5750A-A788-7641-8B07-51AAB2DB3A98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0156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45DB8-5623-794C-A06D-C0B27CEF464B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Path a parabola from “what Galileo hath shown.”</a:t>
            </a:r>
          </a:p>
        </p:txBody>
      </p:sp>
    </p:spTree>
    <p:extLst>
      <p:ext uri="{BB962C8B-B14F-4D97-AF65-F5344CB8AC3E}">
        <p14:creationId xmlns:p14="http://schemas.microsoft.com/office/powerpoint/2010/main" val="78289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4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9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5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4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8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8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3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6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4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3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0BE8-1C94-4042-B6E3-23878A2D9542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3CF2-4FD8-6144-A4B2-FCF56EC8A3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5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357" y="418028"/>
            <a:ext cx="9144000" cy="1241458"/>
          </a:xfrm>
        </p:spPr>
        <p:txBody>
          <a:bodyPr>
            <a:normAutofit fontScale="90000"/>
          </a:bodyPr>
          <a:lstStyle/>
          <a:p>
            <a:r>
              <a:rPr lang="en-US" altLang="en-US" sz="4400" b="1" dirty="0" smtClean="0">
                <a:solidFill>
                  <a:srgbClr val="0001FF"/>
                </a:solidFill>
                <a:latin typeface="Times"/>
              </a:rPr>
              <a:t>Fundamental problems of 17</a:t>
            </a:r>
            <a:r>
              <a:rPr lang="en-US" altLang="en-US" sz="4400" b="1" baseline="30000" dirty="0" smtClean="0">
                <a:solidFill>
                  <a:srgbClr val="0001FF"/>
                </a:solidFill>
                <a:latin typeface="Times"/>
              </a:rPr>
              <a:t>th</a:t>
            </a:r>
            <a:r>
              <a:rPr lang="en-US" altLang="en-US" sz="4400" b="1" dirty="0">
                <a:solidFill>
                  <a:srgbClr val="0001FF"/>
                </a:solidFill>
                <a:latin typeface="Times"/>
              </a:rPr>
              <a:t>-</a:t>
            </a:r>
            <a:r>
              <a:rPr lang="en-US" altLang="en-US" sz="4400" b="1" dirty="0" smtClean="0">
                <a:solidFill>
                  <a:srgbClr val="0001FF"/>
                </a:solidFill>
                <a:latin typeface="Times"/>
              </a:rPr>
              <a:t>Century Physics: The Nature of Light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556" y="2598599"/>
            <a:ext cx="3085071" cy="39420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1779373"/>
            <a:ext cx="6956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smtClean="0">
                <a:solidFill>
                  <a:srgbClr val="0001FF"/>
                </a:solidFill>
                <a:latin typeface="Times"/>
              </a:rPr>
              <a:t>Alan E. Shapiro, University of Minnesota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1393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Nature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90"/>
            <a:ext cx="10515600" cy="3141791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Wave, mediumistic, or continuum (transport of a disturbance) 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 smtClean="0">
                <a:latin typeface="Times" charset="0"/>
                <a:ea typeface="Times" charset="0"/>
                <a:cs typeface="Times" charset="0"/>
              </a:rPr>
              <a:t>Descartes, 1637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 smtClean="0">
                <a:latin typeface="Times" charset="0"/>
                <a:ea typeface="Times" charset="0"/>
                <a:cs typeface="Times" charset="0"/>
              </a:rPr>
              <a:t>Hobbes, 1644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 smtClean="0">
                <a:latin typeface="Times" charset="0"/>
                <a:ea typeface="Times" charset="0"/>
                <a:cs typeface="Times" charset="0"/>
              </a:rPr>
              <a:t>Hooke, 1665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 smtClean="0">
                <a:latin typeface="Times" charset="0"/>
                <a:ea typeface="Times" charset="0"/>
                <a:cs typeface="Times" charset="0"/>
              </a:rPr>
              <a:t>Pardies, 1673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 smtClean="0">
                <a:latin typeface="Times" charset="0"/>
                <a:ea typeface="Times" charset="0"/>
                <a:cs typeface="Times" charset="0"/>
              </a:rPr>
              <a:t>Huygens, 1690</a:t>
            </a:r>
          </a:p>
          <a:p>
            <a:pPr marL="685800" lvl="2">
              <a:spcBef>
                <a:spcPts val="1000"/>
              </a:spcBef>
            </a:pP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4124" y="4806780"/>
            <a:ext cx="10653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Projectile, corpuscular, or atomistic (transport of matter)</a:t>
            </a:r>
          </a:p>
          <a:p>
            <a:r>
              <a:rPr lang="en-US" sz="2800" dirty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Gassendi, 1649</a:t>
            </a:r>
          </a:p>
          <a:p>
            <a:r>
              <a:rPr lang="en-US" sz="2800" dirty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Charleton, 1654</a:t>
            </a:r>
          </a:p>
          <a:p>
            <a:r>
              <a:rPr lang="en-US" sz="2800" dirty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Newton, 1672-1704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72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Newton’s Rings, White Light</a:t>
            </a:r>
            <a:endParaRPr lang="en-US" altLang="en-US" dirty="0"/>
          </a:p>
        </p:txBody>
      </p:sp>
      <p:pic>
        <p:nvPicPr>
          <p:cNvPr id="59397" name="Picture 5" descr="N's rings, doc ed.jpg                                          00009AEAMacintosh HD                   BAA8A3AA: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1" y="1447801"/>
            <a:ext cx="6056313" cy="5033963"/>
          </a:xfrm>
        </p:spPr>
      </p:pic>
    </p:spTree>
    <p:extLst>
      <p:ext uri="{BB962C8B-B14F-4D97-AF65-F5344CB8AC3E}">
        <p14:creationId xmlns:p14="http://schemas.microsoft.com/office/powerpoint/2010/main" val="107040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The Formation of ‘Newton’s Rings’ </a:t>
            </a:r>
            <a:br>
              <a:rPr lang="en-US" altLang="en-US" b="1" dirty="0" smtClean="0">
                <a:solidFill>
                  <a:srgbClr val="0001FF"/>
                </a:solidFill>
                <a:latin typeface="Times"/>
              </a:rPr>
            </a:br>
            <a:r>
              <a:rPr lang="en-US" altLang="en-US" sz="3200" b="1" dirty="0" smtClean="0">
                <a:solidFill>
                  <a:srgbClr val="0001FF"/>
                </a:solidFill>
                <a:latin typeface="Times"/>
              </a:rPr>
              <a:t>(After Newton, ‘Hypothesis,’ 1675)</a:t>
            </a:r>
            <a:endParaRPr lang="en-US" altLang="en-US" sz="3200" dirty="0"/>
          </a:p>
        </p:txBody>
      </p:sp>
      <p:pic>
        <p:nvPicPr>
          <p:cNvPr id="108549" name="Picture 5" descr="N's rings quadrant                                             00009B1BMacintosh HD                   BAA8A3AA: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1981201"/>
            <a:ext cx="4953000" cy="4613275"/>
          </a:xfrm>
        </p:spPr>
      </p:pic>
    </p:spTree>
    <p:extLst>
      <p:ext uri="{BB962C8B-B14F-4D97-AF65-F5344CB8AC3E}">
        <p14:creationId xmlns:p14="http://schemas.microsoft.com/office/powerpoint/2010/main" val="151081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82169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Law of </a:t>
            </a:r>
            <a:r>
              <a:rPr lang="en-US" altLang="en-US" sz="4900" b="1" dirty="0" smtClean="0">
                <a:solidFill>
                  <a:srgbClr val="0001FF"/>
                </a:solidFill>
                <a:latin typeface="Times"/>
              </a:rPr>
              <a:t>Refraction</a:t>
            </a:r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, </a:t>
            </a:r>
            <a:r>
              <a:rPr lang="en-US" altLang="en-US" b="1" i="1" dirty="0" smtClean="0">
                <a:solidFill>
                  <a:srgbClr val="0001FF"/>
                </a:solidFill>
                <a:latin typeface="Times"/>
              </a:rPr>
              <a:t>Principia</a:t>
            </a:r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, 1687</a:t>
            </a:r>
            <a:endParaRPr lang="en-US" altLang="en-US" dirty="0"/>
          </a:p>
        </p:txBody>
      </p:sp>
      <p:pic>
        <p:nvPicPr>
          <p:cNvPr id="143363" name="Picture 3" descr="Principia, Prop. 94, refraction                                00039651Macintosh HD                   BC3624CF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4" y="2362201"/>
            <a:ext cx="3963987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26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Refractive force acts in an insensibly small region bounding the interface of two media</a:t>
            </a:r>
            <a:endParaRPr lang="en-US" altLang="en-US" b="1" i="1" dirty="0">
              <a:solidFill>
                <a:srgbClr val="0070C0"/>
              </a:solidFill>
              <a:latin typeface="Times" charset="0"/>
              <a:ea typeface="Times" charset="0"/>
              <a:cs typeface="Times" charset="0"/>
            </a:endParaRPr>
          </a:p>
        </p:txBody>
      </p:sp>
      <p:pic>
        <p:nvPicPr>
          <p:cNvPr id="145412" name="Picture 4" descr="Principia, Sect 14, P. 95.jpg                                  00038298Macintosh HD                   BC3624CF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2098675"/>
            <a:ext cx="4976812" cy="357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0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Newton’s model for calculating atmospheric refraction, 1694</a:t>
            </a:r>
            <a:endParaRPr lang="en-US" altLang="en-US" dirty="0"/>
          </a:p>
        </p:txBody>
      </p:sp>
      <p:pic>
        <p:nvPicPr>
          <p:cNvPr id="157699" name="Picture 3" descr="Atmospheric refract#1411E77.jpg                                00038298Macintosh HD                   BC3624CF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90700"/>
            <a:ext cx="50292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8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304800"/>
            <a:ext cx="9906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Newton’s Table of Atmospheric Refraction. </a:t>
            </a:r>
            <a:r>
              <a:rPr lang="en-US" altLang="en-US" b="1" i="1" dirty="0" smtClean="0">
                <a:solidFill>
                  <a:srgbClr val="0001FF"/>
                </a:solidFill>
                <a:latin typeface="Times"/>
              </a:rPr>
              <a:t>Philosophical Transactions</a:t>
            </a:r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, 1721 </a:t>
            </a:r>
            <a:endParaRPr lang="en-US" altLang="en-US" dirty="0"/>
          </a:p>
        </p:txBody>
      </p:sp>
      <p:pic>
        <p:nvPicPr>
          <p:cNvPr id="151556" name="Picture 4" descr="refraaction table trim.gif                                     00038298Macintosh HD                   BC3624CF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1"/>
            <a:ext cx="3562350" cy="481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57" name="Picture 5" descr="p.169 trim.gif                                                 00038298Macintosh HD                   BC3624CF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360738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12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Huygens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27" y="2390992"/>
            <a:ext cx="3663696" cy="307543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48" y="2390992"/>
            <a:ext cx="3991233" cy="29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5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Double Refraction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23" y="1941875"/>
            <a:ext cx="4243241" cy="425831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37" y="2785762"/>
            <a:ext cx="3846040" cy="306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0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Newton on the Reliability of the Senses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 The certainty of his theory of thin films can be established by the evidence of the senses:</a:t>
            </a:r>
          </a:p>
          <a:p>
            <a:pPr marL="411163" indent="0">
              <a:buNone/>
            </a:pP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"For confirmation of all this I need alledg no more then that it is mathematically demonstrable from my former Principles. But yet I shall add that they w</a:t>
            </a:r>
            <a:r>
              <a:rPr lang="en-US" sz="1800" baseline="30000" dirty="0" smtClean="0">
                <a:effectLst/>
                <a:latin typeface="Times" charset="0"/>
                <a:ea typeface="Cambria" charset="0"/>
                <a:cs typeface="Times New Roman" charset="0"/>
              </a:rPr>
              <a:t>ch</a:t>
            </a:r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 please to take the paines </a:t>
            </a:r>
            <a:r>
              <a:rPr lang="en-US" b="1" dirty="0" smtClean="0">
                <a:effectLst/>
                <a:latin typeface="Times" charset="0"/>
                <a:ea typeface="Cambria" charset="0"/>
                <a:cs typeface="Times New Roman" charset="0"/>
              </a:rPr>
              <a:t>may by the testimony of their senses</a:t>
            </a:r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 be assured that these explications are not Hypotheticall but infallibly true &amp; genuine.” (1672)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0001FF"/>
                </a:solidFill>
                <a:latin typeface="Times"/>
              </a:rPr>
              <a:t>Light Is Not the Only Fundamental Problem in 17</a:t>
            </a:r>
            <a:r>
              <a:rPr lang="en-US" altLang="en-US" sz="4000" b="1" baseline="30000" dirty="0" smtClean="0">
                <a:solidFill>
                  <a:srgbClr val="0001FF"/>
                </a:solidFill>
                <a:latin typeface="Times"/>
              </a:rPr>
              <a:t>th</a:t>
            </a:r>
            <a:r>
              <a:rPr lang="en-US" altLang="en-US" sz="4000" b="1" dirty="0" smtClean="0">
                <a:solidFill>
                  <a:srgbClr val="0001FF"/>
                </a:solidFill>
                <a:latin typeface="Times"/>
              </a:rPr>
              <a:t> Century Natural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9610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Times"/>
              </a:rPr>
              <a:t>Cosmology: structure of the universe</a:t>
            </a:r>
          </a:p>
          <a:p>
            <a:r>
              <a:rPr lang="en-US" dirty="0" smtClean="0">
                <a:latin typeface="Times"/>
              </a:rPr>
              <a:t>Motion: Celestial and Terrestrial</a:t>
            </a:r>
          </a:p>
          <a:p>
            <a:r>
              <a:rPr lang="en-US" dirty="0" smtClean="0">
                <a:latin typeface="Times"/>
              </a:rPr>
              <a:t>Matter theory: atoms and void, or a continuum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87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Reliability of the Senses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 In "New Theory of Colors" he states that his theory of color is "evinced by y</a:t>
            </a:r>
            <a:r>
              <a:rPr lang="en-US" baseline="30000" dirty="0" smtClean="0">
                <a:effectLst/>
                <a:latin typeface="Times" charset="0"/>
                <a:ea typeface="Cambria" charset="0"/>
                <a:cs typeface="Times New Roman" charset="0"/>
              </a:rPr>
              <a:t>e</a:t>
            </a:r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 mediation of experiments </a:t>
            </a:r>
            <a:r>
              <a:rPr lang="en-US" b="1" dirty="0" smtClean="0">
                <a:effectLst/>
                <a:latin typeface="Times" charset="0"/>
                <a:ea typeface="Cambria" charset="0"/>
                <a:cs typeface="Times New Roman" charset="0"/>
              </a:rPr>
              <a:t>concluding directly &amp; w</a:t>
            </a:r>
            <a:r>
              <a:rPr lang="en-US" b="1" baseline="30000" dirty="0" smtClean="0">
                <a:effectLst/>
                <a:latin typeface="Times" charset="0"/>
                <a:ea typeface="Cambria" charset="0"/>
                <a:cs typeface="Times New Roman" charset="0"/>
              </a:rPr>
              <a:t>it</a:t>
            </a:r>
            <a:r>
              <a:rPr lang="en-US" b="1" dirty="0" smtClean="0">
                <a:effectLst/>
                <a:latin typeface="Times" charset="0"/>
                <a:ea typeface="Cambria" charset="0"/>
                <a:cs typeface="Times New Roman" charset="0"/>
              </a:rPr>
              <a:t>hout any suspicion of doubt</a:t>
            </a:r>
            <a:r>
              <a:rPr lang="en-US" dirty="0" smtClean="0">
                <a:effectLst/>
                <a:latin typeface="Times" charset="0"/>
                <a:ea typeface="Times" charset="0"/>
                <a:cs typeface="Times" charset="0"/>
              </a:rPr>
              <a:t>." (1672)</a:t>
            </a:r>
          </a:p>
          <a:p>
            <a:r>
              <a:rPr lang="en-US" dirty="0" smtClean="0">
                <a:latin typeface="Times" charset="0"/>
                <a:ea typeface="Cambria" charset="0"/>
                <a:cs typeface="Times New Roman" charset="0"/>
              </a:rPr>
              <a:t>We judge something to be a body from “</a:t>
            </a:r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the evidence of our</a:t>
            </a:r>
            <a:r>
              <a:rPr lang="en-US" b="1" dirty="0" smtClean="0">
                <a:effectLst/>
                <a:latin typeface="Times" charset="0"/>
                <a:ea typeface="Cambria" charset="0"/>
                <a:cs typeface="Times New Roman" charset="0"/>
              </a:rPr>
              <a:t> senses (which constitute our sole judges in this matter</a:t>
            </a:r>
            <a:r>
              <a:rPr lang="en-US" dirty="0" smtClean="0">
                <a:effectLst/>
                <a:latin typeface="Times" charset="0"/>
                <a:ea typeface="Cambria" charset="0"/>
                <a:cs typeface="Times New Roman" charset="0"/>
              </a:rPr>
              <a:t>)</a:t>
            </a:r>
            <a:r>
              <a:rPr lang="en-US" dirty="0" smtClean="0"/>
              <a:t>”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(c. 1675-85)</a:t>
            </a:r>
            <a:endParaRPr lang="en-US" dirty="0" smtClean="0">
              <a:effectLst/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Throughout his career Newton switches back forth between the evidence of sense and experiment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9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Features of Keplerian Optics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Pencils of rays. All rays from object reassembled or converge at image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Eye is like an optical instrument. All processes are optical, not perceptual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Real images. ‘</a:t>
            </a:r>
            <a:r>
              <a:rPr lang="en-US" i="1" dirty="0" smtClean="0">
                <a:latin typeface="Times" charset="0"/>
                <a:ea typeface="Times" charset="0"/>
                <a:cs typeface="Times" charset="0"/>
              </a:rPr>
              <a:t>Pictura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’ projected on to the retina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Optics stops at the retina.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3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696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Alhazen, Eye</a:t>
            </a:r>
            <a:endParaRPr lang="en-US" altLang="en-US" dirty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8382000" y="6096001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(Lindberg, p. 166)</a:t>
            </a:r>
            <a:endParaRPr lang="en-US" altLang="en-US" b="1" dirty="0"/>
          </a:p>
        </p:txBody>
      </p:sp>
      <p:pic>
        <p:nvPicPr>
          <p:cNvPr id="13324" name="Picture 12" descr="Alhazen_vision                                                 00005F67Macintosh HD                   ABA78158: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4676" y="1219200"/>
            <a:ext cx="3463925" cy="5257800"/>
          </a:xfrm>
        </p:spPr>
      </p:pic>
    </p:spTree>
    <p:extLst>
      <p:ext uri="{BB962C8B-B14F-4D97-AF65-F5344CB8AC3E}">
        <p14:creationId xmlns:p14="http://schemas.microsoft.com/office/powerpoint/2010/main" val="2775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6951" y="228600"/>
            <a:ext cx="9218141" cy="114300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0001FF"/>
                </a:solidFill>
                <a:latin typeface="Times"/>
              </a:rPr>
              <a:t>Kepler, Anatomy of the Eye, Following Felix Platter </a:t>
            </a:r>
            <a:endParaRPr lang="en-US" altLang="en-US" sz="3200" b="1" i="1" dirty="0"/>
          </a:p>
        </p:txBody>
      </p:sp>
      <p:pic>
        <p:nvPicPr>
          <p:cNvPr id="8197" name="Picture 5" descr="Kepler, eye, KGW2.tif                                          0009B0C9Macintosh HD                   ABA78158: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2597150" cy="4800600"/>
          </a:xfrm>
        </p:spPr>
      </p:pic>
    </p:spTree>
    <p:extLst>
      <p:ext uri="{BB962C8B-B14F-4D97-AF65-F5344CB8AC3E}">
        <p14:creationId xmlns:p14="http://schemas.microsoft.com/office/powerpoint/2010/main" val="16693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Optics after Kepler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8485"/>
            <a:ext cx="10515600" cy="4974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Perspectivist (medieval)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3958" y="2001793"/>
            <a:ext cx="9969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• 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Vision: Form or </a:t>
            </a:r>
            <a:r>
              <a:rPr lang="en-US" sz="2800" i="1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species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 of an object transmitted directly to brain</a:t>
            </a:r>
            <a:b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Provides true knowledge of external world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3957" y="3039763"/>
            <a:ext cx="10354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• Included </a:t>
            </a:r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geometrical optics. Primarily reflection, including 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spherical    mirrors</a:t>
            </a:r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. Little on 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refraction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6184" y="4113201"/>
            <a:ext cx="7050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• After Kepler </a:t>
            </a:r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Two Branches 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of Optics Evolve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70456" y="4693165"/>
            <a:ext cx="79577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• Geometrical Optics. Refraction &amp; Lenses central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3155" y="5224503"/>
            <a:ext cx="9131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Physical Optics. Experimental  &amp; Mathematical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5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Contemporary Changes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4516"/>
          </a:xfrm>
        </p:spPr>
        <p:txBody>
          <a:bodyPr/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Rise of Experimental Science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508419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Mechanical Philosophy: all physical phenomena can be explained by matter in motion</a:t>
            </a:r>
          </a:p>
          <a:p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• Primary Qualities (size, shape &amp; motion of bodies) &amp; Secondary 	Qualities (e.g. sensations of </a:t>
            </a:r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color, 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taste, sound), or</a:t>
            </a:r>
            <a:b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 or Objective and Subjective </a:t>
            </a:r>
            <a:r>
              <a:rPr lang="en-US" sz="2800" dirty="0" smtClean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Qualities</a:t>
            </a:r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985" y="4732635"/>
            <a:ext cx="10752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</a:t>
            </a:r>
            <a:r>
              <a:rPr lang="en-US" sz="2800" dirty="0">
                <a:solidFill>
                  <a:prstClr val="black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Mathematization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3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Unreliability of the Senses &amp;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476"/>
          </a:xfrm>
        </p:spPr>
        <p:txBody>
          <a:bodyPr/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Our sensations are unlike or do not resemble external objects</a:t>
            </a:r>
          </a:p>
          <a:p>
            <a:pPr lvl="2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Fundamental tenet of modern philosophy</a:t>
            </a:r>
          </a:p>
          <a:p>
            <a:pPr marL="0" indent="0">
              <a:buNone/>
            </a:pP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• Offer Gal &amp; Raz Chen-Morris, </a:t>
            </a:r>
            <a:r>
              <a:rPr lang="en-US" i="1" dirty="0" smtClean="0">
                <a:latin typeface="Times" charset="0"/>
                <a:ea typeface="Times" charset="0"/>
                <a:cs typeface="Times" charset="0"/>
              </a:rPr>
              <a:t>Baroque Science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(2013)</a:t>
            </a:r>
          </a:p>
          <a:p>
            <a:pPr marL="0" indent="0">
              <a:buNone/>
            </a:pPr>
            <a:r>
              <a:rPr lang="en-US" i="1" dirty="0" smtClean="0">
                <a:latin typeface="Times" charset="0"/>
                <a:ea typeface="Times" charset="0"/>
                <a:cs typeface="Times" charset="0"/>
              </a:rPr>
              <a:t>	•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Kepler’s theory of vision origin of fundamental tenet</a:t>
            </a:r>
          </a:p>
          <a:p>
            <a:pPr marL="0" indent="0">
              <a:buNone/>
            </a:pP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• Buchwald &amp; Feingold (2013)</a:t>
            </a:r>
          </a:p>
          <a:p>
            <a:pPr marL="0" indent="0">
              <a:buNone/>
            </a:pPr>
            <a:r>
              <a:rPr lang="en-US" dirty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• Mechanical philosophy origin of fundamental tenet</a:t>
            </a:r>
          </a:p>
          <a:p>
            <a:pPr marL="0" indent="0">
              <a:buNone/>
            </a:pPr>
            <a:r>
              <a:rPr lang="en-US" dirty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• Eye is an instrument &amp; instruments are intrinsically unreliable</a:t>
            </a:r>
          </a:p>
          <a:p>
            <a:pPr marL="0" indent="0">
              <a:buNone/>
            </a:pP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• Largely a philosophical problem.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S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cientists abandoned knowledge of essence of things and critically accept the reports of the senses</a:t>
            </a:r>
          </a:p>
        </p:txBody>
      </p:sp>
    </p:spTree>
    <p:extLst>
      <p:ext uri="{BB962C8B-B14F-4D97-AF65-F5344CB8AC3E}">
        <p14:creationId xmlns:p14="http://schemas.microsoft.com/office/powerpoint/2010/main" val="23436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4466"/>
            <a:ext cx="10515600" cy="947812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1FF"/>
                </a:solidFill>
                <a:latin typeface="Times"/>
              </a:rPr>
              <a:t>New Properties of Light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5607" y="1581661"/>
            <a:ext cx="559761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Diffraction, Grimaldi 1665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2680" y="2150072"/>
            <a:ext cx="7945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Interference, Colors of Thin </a:t>
            </a:r>
            <a:r>
              <a:rPr lang="en-US" sz="2800" dirty="0">
                <a:latin typeface="Times" charset="0"/>
                <a:ea typeface="Times" charset="0"/>
                <a:cs typeface="Times" charset="0"/>
              </a:rPr>
              <a:t>F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ilms, Hooke 1665</a:t>
            </a:r>
          </a:p>
          <a:p>
            <a:pPr marL="0" lvl="1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	• Periodic, Newton 1675, 1704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36820" y="3237466"/>
            <a:ext cx="7105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Double Refraction, Erasmus Bartholin, 1669</a:t>
            </a:r>
          </a:p>
          <a:p>
            <a:pPr marL="0" lvl="2"/>
            <a:r>
              <a:rPr lang="en-US" dirty="0" smtClean="0"/>
              <a:t>	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Polarization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, Huygens, 1690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1534" y="4191573"/>
            <a:ext cx="97865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• Chromatic Dispersion &amp; Nature of White Light and Colors, Newton, 1672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687</Words>
  <Application>Microsoft Office PowerPoint</Application>
  <PresentationFormat>Widescreen</PresentationFormat>
  <Paragraphs>89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Times</vt:lpstr>
      <vt:lpstr>Times New Roman</vt:lpstr>
      <vt:lpstr>Office Theme</vt:lpstr>
      <vt:lpstr>Fundamental problems of 17th-Century Physics: The Nature of Light</vt:lpstr>
      <vt:lpstr>Light Is Not the Only Fundamental Problem in 17th Century Natural Philosophy</vt:lpstr>
      <vt:lpstr>Features of Keplerian Optics</vt:lpstr>
      <vt:lpstr>Alhazen, Eye</vt:lpstr>
      <vt:lpstr>Kepler, Anatomy of the Eye, Following Felix Platter </vt:lpstr>
      <vt:lpstr>Optics after Kepler</vt:lpstr>
      <vt:lpstr>Contemporary Changes in Science</vt:lpstr>
      <vt:lpstr>Unreliability of the Senses &amp; Vision</vt:lpstr>
      <vt:lpstr>New Properties of Light</vt:lpstr>
      <vt:lpstr>Nature of Light</vt:lpstr>
      <vt:lpstr>Newton’s Rings, White Light</vt:lpstr>
      <vt:lpstr>The Formation of ‘Newton’s Rings’  (After Newton, ‘Hypothesis,’ 1675)</vt:lpstr>
      <vt:lpstr>Law of Refraction, Principia, 1687</vt:lpstr>
      <vt:lpstr>Refractive force acts in an insensibly small region bounding the interface of two media</vt:lpstr>
      <vt:lpstr>Newton’s model for calculating atmospheric refraction, 1694</vt:lpstr>
      <vt:lpstr>Newton’s Table of Atmospheric Refraction. Philosophical Transactions, 1721 </vt:lpstr>
      <vt:lpstr>Huygens</vt:lpstr>
      <vt:lpstr>Double Refraction</vt:lpstr>
      <vt:lpstr>Newton on the Reliability of the Senses -1</vt:lpstr>
      <vt:lpstr>Reliability of the Senses -2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problems of 17th-Century Physics: The Nature of Light</dc:title>
  <dc:creator>Alan Shapiro</dc:creator>
  <cp:lastModifiedBy>stamp</cp:lastModifiedBy>
  <cp:revision>58</cp:revision>
  <dcterms:created xsi:type="dcterms:W3CDTF">2016-05-04T23:10:46Z</dcterms:created>
  <dcterms:modified xsi:type="dcterms:W3CDTF">2016-05-12T23:10:00Z</dcterms:modified>
</cp:coreProperties>
</file>