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quicktime"/>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4" r:id="rId3"/>
    <p:sldId id="270" r:id="rId4"/>
    <p:sldId id="280" r:id="rId5"/>
    <p:sldId id="343" r:id="rId6"/>
    <p:sldId id="331" r:id="rId7"/>
    <p:sldId id="345" r:id="rId8"/>
    <p:sldId id="342" r:id="rId9"/>
    <p:sldId id="344" r:id="rId10"/>
    <p:sldId id="346" r:id="rId11"/>
    <p:sldId id="341" r:id="rId12"/>
    <p:sldId id="291" r:id="rId13"/>
    <p:sldId id="303" r:id="rId14"/>
    <p:sldId id="295" r:id="rId15"/>
    <p:sldId id="322" r:id="rId16"/>
    <p:sldId id="340" r:id="rId17"/>
    <p:sldId id="347" r:id="rId18"/>
    <p:sldId id="349" r:id="rId19"/>
    <p:sldId id="353" r:id="rId20"/>
    <p:sldId id="355" r:id="rId21"/>
    <p:sldId id="354" r:id="rId22"/>
    <p:sldId id="351" r:id="rId23"/>
    <p:sldId id="350" r:id="rId24"/>
    <p:sldId id="348" r:id="rId25"/>
    <p:sldId id="277" r:id="rId26"/>
    <p:sldId id="328" r:id="rId27"/>
    <p:sldId id="332" r:id="rId28"/>
    <p:sldId id="352" r:id="rId29"/>
    <p:sldId id="334" r:id="rId30"/>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C1"/>
    <a:srgbClr val="0000FF"/>
    <a:srgbClr val="008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44" autoAdjust="0"/>
    <p:restoredTop sz="86388"/>
  </p:normalViewPr>
  <p:slideViewPr>
    <p:cSldViewPr snapToGrid="0" snapToObjects="1">
      <p:cViewPr varScale="1">
        <p:scale>
          <a:sx n="56" d="100"/>
          <a:sy n="56" d="100"/>
        </p:scale>
        <p:origin x="392" y="20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253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92021633"/>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Honor</a:t>
            </a:r>
            <a:r>
              <a:rPr lang="en-US" baseline="0" dirty="0" smtClean="0"/>
              <a:t> and privilege to be here and have this opportunity to speak and give you a brief update on the status and current challenges, open questions in understanding the mass assembly history of black holes over cosmic</a:t>
            </a:r>
          </a:p>
          <a:p>
            <a:r>
              <a:rPr lang="en-US" baseline="0" dirty="0" smtClean="0"/>
              <a:t>time. This phenomenological approach, where we have been using multi-wavelength data to guide us to build models with the LCDM framework, i.e. one is which structure builds up </a:t>
            </a:r>
            <a:r>
              <a:rPr lang="en-US" baseline="0" dirty="0" err="1" smtClean="0"/>
              <a:t>heirachically</a:t>
            </a:r>
            <a:r>
              <a:rPr lang="en-US" baseline="0" dirty="0" smtClean="0"/>
              <a:t>, mergers of DM halos drive</a:t>
            </a:r>
          </a:p>
          <a:p>
            <a:r>
              <a:rPr lang="en-US" baseline="0" dirty="0" smtClean="0"/>
              <a:t>the growth of galaxies – we have been constructing models using these observed populations – and explain the properties as an ensemble...</a:t>
            </a:r>
          </a:p>
          <a:p>
            <a:r>
              <a:rPr lang="en-US" baseline="0" dirty="0" err="1" smtClean="0"/>
              <a:t>IAs</a:t>
            </a:r>
            <a:r>
              <a:rPr lang="en-US" baseline="0" dirty="0" smtClean="0"/>
              <a:t> part of my thesis more than 15 years ago now, where an early attempt was made to integrate the formation, fueling and feedback from </a:t>
            </a:r>
            <a:r>
              <a:rPr lang="en-US" baseline="0" dirty="0" err="1" smtClean="0"/>
              <a:t>BHs</a:t>
            </a:r>
            <a:r>
              <a:rPr lang="en-US" baseline="0" dirty="0" smtClean="0"/>
              <a:t> into the standard paradigm for structure formation – here I list many people who have made valuable contributions that have greatly refined our current understanding. Many of these folks are in this room. My goal today is give you a brief overview of how this machinery works, the assumptions and inputs as well as lead</a:t>
            </a:r>
          </a:p>
          <a:p>
            <a:r>
              <a:rPr lang="en-US" baseline="0" dirty="0" smtClean="0"/>
              <a:t>you through some recent refinements that I believe have sharpened our understanding...Of course many open fundamental</a:t>
            </a:r>
          </a:p>
          <a:p>
            <a:r>
              <a:rPr lang="en-US" baseline="0" dirty="0" smtClean="0"/>
              <a:t>questions still remain and that is the beauty of this subject, given the copious amounts of data</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lnSpc>
                <a:spcPct val="90000"/>
              </a:lnSpc>
              <a:buFontTx/>
              <a:buNone/>
            </a:pPr>
            <a:r>
              <a:rPr lang="en-US" dirty="0" smtClean="0"/>
              <a:t>Pop III remnants : Simulations suggest that the first stars have a range of masses  (</a:t>
            </a:r>
            <a:r>
              <a:rPr lang="en-US" dirty="0" err="1" smtClean="0"/>
              <a:t>Bromm</a:t>
            </a:r>
            <a:r>
              <a:rPr lang="en-US" dirty="0" smtClean="0"/>
              <a:t>+ 02 ; Abel+ 02; Abel+ 00; Alvarez+ 08; Hirano+ 14) Metal free Pop III stars leave remnant </a:t>
            </a:r>
            <a:r>
              <a:rPr lang="en-US" dirty="0" err="1" smtClean="0"/>
              <a:t>BHs</a:t>
            </a:r>
            <a:r>
              <a:rPr lang="en-US" baseline="0" dirty="0" smtClean="0"/>
              <a:t> </a:t>
            </a:r>
            <a:r>
              <a:rPr lang="en-US" dirty="0" smtClean="0"/>
              <a:t>Supra-exponential early growth boost: Super-</a:t>
            </a:r>
            <a:r>
              <a:rPr lang="en-US" dirty="0" err="1" smtClean="0"/>
              <a:t>Eddington</a:t>
            </a:r>
            <a:r>
              <a:rPr lang="en-US" dirty="0" smtClean="0"/>
              <a:t> growth in nuclear star clusters at high-</a:t>
            </a:r>
            <a:r>
              <a:rPr lang="en-US" dirty="0" err="1" smtClean="0"/>
              <a:t>z</a:t>
            </a:r>
            <a:r>
              <a:rPr lang="en-US" dirty="0" smtClean="0"/>
              <a:t> (Alexander &amp; PN 14) </a:t>
            </a:r>
            <a:r>
              <a:rPr lang="en-US" sz="2400" b="1" dirty="0" smtClean="0">
                <a:solidFill>
                  <a:srgbClr val="FF6600"/>
                </a:solidFill>
                <a:ea typeface="American Typewriter" charset="0"/>
                <a:cs typeface="American Typewriter" charset="0"/>
              </a:rPr>
              <a:t>Direct Collapse</a:t>
            </a:r>
            <a:r>
              <a:rPr lang="en-US" sz="2400" dirty="0" smtClean="0">
                <a:solidFill>
                  <a:srgbClr val="FF6600"/>
                </a:solidFill>
                <a:ea typeface="American Typewriter" charset="0"/>
                <a:cs typeface="American Typewriter" charset="0"/>
              </a:rPr>
              <a:t> </a:t>
            </a:r>
            <a:r>
              <a:rPr lang="en-US" sz="2400" dirty="0" smtClean="0">
                <a:ea typeface="American Typewriter" charset="0"/>
                <a:cs typeface="American Typewriter" charset="0"/>
              </a:rPr>
              <a:t>– efficient viscous transport, H2 cooling suppressed, Lyman-Werner radiation, formation of central concentration (Eisenstein &amp; Loeb 95; </a:t>
            </a:r>
            <a:r>
              <a:rPr lang="en-US" sz="2400" dirty="0" err="1" smtClean="0">
                <a:ea typeface="American Typewriter" charset="0"/>
                <a:cs typeface="American Typewriter" charset="0"/>
              </a:rPr>
              <a:t>Koushiappas</a:t>
            </a:r>
            <a:r>
              <a:rPr lang="en-US" sz="2400" dirty="0" smtClean="0">
                <a:ea typeface="American Typewriter" charset="0"/>
                <a:cs typeface="American Typewriter" charset="0"/>
              </a:rPr>
              <a:t>+ 04)+ proper dynamical treatment of disk stability (</a:t>
            </a:r>
            <a:r>
              <a:rPr lang="en-US" sz="2400" dirty="0" err="1" smtClean="0">
                <a:ea typeface="American Typewriter" charset="0"/>
                <a:cs typeface="American Typewriter" charset="0"/>
              </a:rPr>
              <a:t>Lodato</a:t>
            </a:r>
            <a:r>
              <a:rPr lang="en-US" sz="2400" dirty="0" smtClean="0">
                <a:ea typeface="American Typewriter" charset="0"/>
                <a:cs typeface="American Typewriter" charset="0"/>
              </a:rPr>
              <a:t> &amp; PN 06, 07) </a:t>
            </a:r>
          </a:p>
          <a:p>
            <a:pPr eaLnBrk="1" hangingPunct="1">
              <a:lnSpc>
                <a:spcPct val="90000"/>
              </a:lnSpc>
              <a:buFontTx/>
              <a:buNone/>
            </a:pPr>
            <a:r>
              <a:rPr lang="en-US" sz="2400" b="1" dirty="0" err="1" smtClean="0">
                <a:solidFill>
                  <a:srgbClr val="FF6600"/>
                </a:solidFill>
                <a:ea typeface="American Typewriter" charset="0"/>
                <a:cs typeface="American Typewriter" charset="0"/>
              </a:rPr>
              <a:t>Supermassive</a:t>
            </a:r>
            <a:r>
              <a:rPr lang="en-US" sz="2400" b="1" dirty="0" smtClean="0">
                <a:solidFill>
                  <a:srgbClr val="FF6600"/>
                </a:solidFill>
                <a:ea typeface="American Typewriter" charset="0"/>
                <a:cs typeface="American Typewriter" charset="0"/>
              </a:rPr>
              <a:t> star</a:t>
            </a:r>
            <a:r>
              <a:rPr lang="en-US" sz="2400" dirty="0" smtClean="0">
                <a:solidFill>
                  <a:srgbClr val="FF6600"/>
                </a:solidFill>
                <a:ea typeface="American Typewriter" charset="0"/>
                <a:cs typeface="American Typewriter" charset="0"/>
              </a:rPr>
              <a:t> </a:t>
            </a:r>
            <a:r>
              <a:rPr lang="en-US" sz="2400" dirty="0" smtClean="0">
                <a:ea typeface="American Typewriter" charset="0"/>
                <a:cs typeface="American Typewriter" charset="0"/>
              </a:rPr>
              <a:t>(</a:t>
            </a:r>
            <a:r>
              <a:rPr lang="en-US" sz="2400" dirty="0" err="1" smtClean="0">
                <a:ea typeface="American Typewriter" charset="0"/>
                <a:cs typeface="American Typewriter" charset="0"/>
              </a:rPr>
              <a:t>Haehnelt</a:t>
            </a:r>
            <a:r>
              <a:rPr lang="en-US" sz="2400" dirty="0" smtClean="0">
                <a:ea typeface="American Typewriter" charset="0"/>
                <a:cs typeface="American Typewriter" charset="0"/>
              </a:rPr>
              <a:t> &amp; Rees 93)</a:t>
            </a:r>
          </a:p>
          <a:p>
            <a:pPr eaLnBrk="1" hangingPunct="1">
              <a:lnSpc>
                <a:spcPct val="90000"/>
              </a:lnSpc>
              <a:buFontTx/>
              <a:buNone/>
            </a:pPr>
            <a:r>
              <a:rPr lang="en-US" sz="2400" b="1" dirty="0" smtClean="0">
                <a:solidFill>
                  <a:srgbClr val="FF6600"/>
                </a:solidFill>
                <a:ea typeface="American Typewriter" charset="0"/>
                <a:cs typeface="American Typewriter" charset="0"/>
              </a:rPr>
              <a:t>Quasi-star </a:t>
            </a:r>
            <a:r>
              <a:rPr lang="en-US" sz="2400" dirty="0" smtClean="0">
                <a:ea typeface="American Typewriter" charset="0"/>
                <a:cs typeface="American Typewriter" charset="0"/>
              </a:rPr>
              <a:t>- Bar unstable self-gravitating gas + large quasi-star (</a:t>
            </a:r>
            <a:r>
              <a:rPr lang="en-US" sz="2400" dirty="0" err="1" smtClean="0">
                <a:ea typeface="American Typewriter" charset="0"/>
                <a:cs typeface="American Typewriter" charset="0"/>
              </a:rPr>
              <a:t>Begelman</a:t>
            </a:r>
            <a:r>
              <a:rPr lang="en-US" sz="2400" dirty="0" smtClean="0">
                <a:ea typeface="American Typewriter" charset="0"/>
                <a:cs typeface="American Typewriter" charset="0"/>
              </a:rPr>
              <a:t> 08; 10; 12)</a:t>
            </a:r>
            <a:endParaRPr lang="en-US" sz="2400" baseline="-25000" dirty="0" smtClean="0">
              <a:ea typeface="American Typewriter" charset="0"/>
              <a:cs typeface="American Typewriter" charset="0"/>
            </a:endParaRPr>
          </a:p>
          <a:p>
            <a:endParaRPr lang="en-US" dirty="0" smtClean="0"/>
          </a:p>
          <a:p>
            <a:endParaRPr lang="en-US" dirty="0" smtClean="0"/>
          </a:p>
          <a:p>
            <a:r>
              <a:rPr lang="en-US" dirty="0" smtClean="0"/>
              <a:t>ONLY LIMITATION FOR SUPER_EDD GROWTH IS GAS SUPPLY</a:t>
            </a:r>
            <a:r>
              <a:rPr lang="en-US" baseline="0" dirty="0" smtClean="0"/>
              <a:t> – 2 other issues whether there are </a:t>
            </a:r>
            <a:r>
              <a:rPr lang="en-US" baseline="0" dirty="0" err="1" smtClean="0"/>
              <a:t>enuf</a:t>
            </a:r>
            <a:r>
              <a:rPr lang="en-US" baseline="0" dirty="0" smtClean="0"/>
              <a:t> DM halos at the highest </a:t>
            </a:r>
            <a:r>
              <a:rPr lang="en-US" baseline="0" dirty="0" err="1" smtClean="0"/>
              <a:t>z’s</a:t>
            </a:r>
            <a:r>
              <a:rPr lang="en-US" baseline="0" dirty="0" smtClean="0"/>
              <a:t> and the angular momentum problem</a:t>
            </a:r>
          </a:p>
          <a:p>
            <a:pPr eaLnBrk="1" hangingPunct="1">
              <a:lnSpc>
                <a:spcPct val="80000"/>
              </a:lnSpc>
            </a:pPr>
            <a:r>
              <a:rPr lang="en-US" sz="2200" dirty="0" smtClean="0">
                <a:latin typeface="Helvetica Neue"/>
                <a:ea typeface="Helvetica Neue"/>
                <a:cs typeface="Helvetica Neue"/>
                <a:sym typeface="Helvetica Neue"/>
              </a:rPr>
              <a:t>low mass stellar </a:t>
            </a:r>
            <a:r>
              <a:rPr lang="en-US" sz="2200" dirty="0" err="1" smtClean="0">
                <a:latin typeface="Helvetica Neue"/>
                <a:ea typeface="Helvetica Neue"/>
                <a:cs typeface="Helvetica Neue"/>
                <a:sym typeface="Helvetica Neue"/>
              </a:rPr>
              <a:t>BHs</a:t>
            </a:r>
            <a:r>
              <a:rPr lang="en-US" sz="2200" dirty="0" smtClean="0">
                <a:latin typeface="Helvetica Neue"/>
                <a:ea typeface="Helvetica Neue"/>
                <a:cs typeface="Helvetica Neue"/>
                <a:sym typeface="Helvetica Neue"/>
              </a:rPr>
              <a:t> in very dense, low-angular momentum cold flows at </a:t>
            </a:r>
            <a:r>
              <a:rPr lang="en-US" sz="2200" dirty="0" err="1" smtClean="0">
                <a:latin typeface="Helvetica Neue"/>
                <a:ea typeface="Helvetica Neue"/>
                <a:cs typeface="Helvetica Neue"/>
                <a:sym typeface="Helvetica Neue"/>
              </a:rPr>
              <a:t>redshifts</a:t>
            </a:r>
            <a:r>
              <a:rPr lang="en-US" sz="2200" dirty="0" smtClean="0">
                <a:latin typeface="Helvetica Neue"/>
                <a:ea typeface="Helvetica Neue"/>
                <a:cs typeface="Helvetica Neue"/>
                <a:sym typeface="Helvetica Neue"/>
              </a:rPr>
              <a:t> </a:t>
            </a:r>
            <a:r>
              <a:rPr lang="en-US" sz="2200" dirty="0" err="1" smtClean="0">
                <a:latin typeface="Helvetica Neue"/>
                <a:ea typeface="Helvetica Neue"/>
                <a:cs typeface="Helvetica Neue"/>
                <a:sym typeface="Helvetica Neue"/>
              </a:rPr>
              <a:t>z</a:t>
            </a:r>
            <a:r>
              <a:rPr lang="en-US" sz="2200" dirty="0" smtClean="0">
                <a:latin typeface="Helvetica Neue"/>
                <a:ea typeface="Helvetica Neue"/>
                <a:cs typeface="Helvetica Neue"/>
                <a:sym typeface="Helvetica Neue"/>
              </a:rPr>
              <a:t> &gt; 15 can be launched by stellar dynamical processes into a phase of supply- limited, supra-exponential accretion and can grow rapidly in ∼ few×107 years into </a:t>
            </a:r>
            <a:r>
              <a:rPr lang="en-US" sz="2200" dirty="0" err="1" smtClean="0">
                <a:latin typeface="Helvetica Neue"/>
                <a:ea typeface="Helvetica Neue"/>
                <a:cs typeface="Helvetica Neue"/>
                <a:sym typeface="Helvetica Neue"/>
              </a:rPr>
              <a:t>􏰀</a:t>
            </a:r>
            <a:r>
              <a:rPr lang="en-US" sz="2200" dirty="0" smtClean="0">
                <a:latin typeface="Helvetica Neue"/>
                <a:ea typeface="Helvetica Neue"/>
                <a:cs typeface="Helvetica Neue"/>
                <a:sym typeface="Helvetica Neue"/>
              </a:rPr>
              <a:t> 104 M⊙ BH seeds. Subsequent slower </a:t>
            </a:r>
            <a:r>
              <a:rPr lang="en-US" sz="2200" dirty="0" err="1" smtClean="0">
                <a:latin typeface="Helvetica Neue"/>
                <a:ea typeface="Helvetica Neue"/>
                <a:cs typeface="Helvetica Neue"/>
                <a:sym typeface="Helvetica Neue"/>
              </a:rPr>
              <a:t>Eddington</a:t>
            </a:r>
            <a:r>
              <a:rPr lang="en-US" sz="2200" dirty="0" smtClean="0">
                <a:latin typeface="Helvetica Neue"/>
                <a:ea typeface="Helvetica Neue"/>
                <a:cs typeface="Helvetica Neue"/>
                <a:sym typeface="Helvetica Neue"/>
              </a:rPr>
              <a:t>-limited growth by disk accretion suffices to produce the </a:t>
            </a:r>
            <a:r>
              <a:rPr lang="en-US" sz="2200" dirty="0" err="1" smtClean="0">
                <a:latin typeface="Helvetica Neue"/>
                <a:ea typeface="Helvetica Neue"/>
                <a:cs typeface="Helvetica Neue"/>
                <a:sym typeface="Helvetica Neue"/>
              </a:rPr>
              <a:t>supermassive</a:t>
            </a:r>
            <a:r>
              <a:rPr lang="en-US" sz="2200" dirty="0" smtClean="0">
                <a:latin typeface="Helvetica Neue"/>
                <a:ea typeface="Helvetica Neue"/>
                <a:cs typeface="Helvetica Neue"/>
                <a:sym typeface="Helvetica Neue"/>
              </a:rPr>
              <a:t> </a:t>
            </a:r>
            <a:r>
              <a:rPr lang="en-US" sz="2200" dirty="0" err="1" smtClean="0">
                <a:latin typeface="Helvetica Neue"/>
                <a:ea typeface="Helvetica Neue"/>
                <a:cs typeface="Helvetica Neue"/>
                <a:sym typeface="Helvetica Neue"/>
              </a:rPr>
              <a:t>BHs</a:t>
            </a:r>
            <a:r>
              <a:rPr lang="en-US" sz="2200" dirty="0" smtClean="0">
                <a:latin typeface="Helvetica Neue"/>
                <a:ea typeface="Helvetica Neue"/>
                <a:cs typeface="Helvetica Neue"/>
                <a:sym typeface="Helvetica Neue"/>
              </a:rPr>
              <a:t> that power the brightest early quasars. </a:t>
            </a:r>
            <a:r>
              <a:rPr lang="en-US" sz="2000" dirty="0" smtClean="0">
                <a:solidFill>
                  <a:srgbClr val="0000FF"/>
                </a:solidFill>
                <a:latin typeface="American Typewriter" charset="0"/>
                <a:ea typeface="American Typewriter" charset="0"/>
                <a:cs typeface="American Typewriter" charset="0"/>
              </a:rPr>
              <a:t>Resembles a red giant</a:t>
            </a:r>
            <a:r>
              <a:rPr lang="en-US" sz="2400" dirty="0" smtClean="0">
                <a:solidFill>
                  <a:srgbClr val="0000FF"/>
                </a:solidFill>
                <a:latin typeface="American Typewriter" charset="0"/>
                <a:ea typeface="American Typewriter" charset="0"/>
                <a:cs typeface="American Typewriter" charset="0"/>
              </a:rPr>
              <a:t>               </a:t>
            </a:r>
          </a:p>
          <a:p>
            <a:pPr eaLnBrk="1" hangingPunct="1">
              <a:lnSpc>
                <a:spcPct val="80000"/>
              </a:lnSpc>
            </a:pPr>
            <a:r>
              <a:rPr lang="en-US" sz="2000" dirty="0" smtClean="0">
                <a:solidFill>
                  <a:srgbClr val="0000FF"/>
                </a:solidFill>
                <a:latin typeface="American Typewriter" charset="0"/>
                <a:ea typeface="American Typewriter" charset="0"/>
                <a:cs typeface="American Typewriter" charset="0"/>
                <a:sym typeface="Wingdings 2" charset="2"/>
              </a:rPr>
              <a:t>Radiation-supported convective envelope,</a:t>
            </a:r>
            <a:r>
              <a:rPr lang="en-US" sz="2000" baseline="0" dirty="0" smtClean="0">
                <a:solidFill>
                  <a:srgbClr val="0000FF"/>
                </a:solidFill>
                <a:latin typeface="American Typewriter" charset="0"/>
                <a:ea typeface="American Typewriter" charset="0"/>
                <a:cs typeface="American Typewriter" charset="0"/>
                <a:sym typeface="Wingdings 2" charset="2"/>
              </a:rPr>
              <a:t> central temp 10^6 K radius 100 AU</a:t>
            </a:r>
            <a:endParaRPr lang="en-US" sz="2000" dirty="0" smtClean="0">
              <a:solidFill>
                <a:srgbClr val="0000FF"/>
              </a:solidFill>
              <a:latin typeface="American Typewriter" charset="0"/>
              <a:ea typeface="American Typewriter" charset="0"/>
              <a:cs typeface="American Typewriter" charset="0"/>
              <a:sym typeface="Wingdings 2" charset="2"/>
            </a:endParaRPr>
          </a:p>
          <a:p>
            <a:pPr eaLnBrk="1" hangingPunct="1">
              <a:lnSpc>
                <a:spcPct val="80000"/>
              </a:lnSpc>
            </a:pPr>
            <a:r>
              <a:rPr lang="en-US" sz="2000" dirty="0" err="1" smtClean="0">
                <a:solidFill>
                  <a:srgbClr val="0000FF"/>
                </a:solidFill>
                <a:latin typeface="American Typewriter" charset="0"/>
                <a:ea typeface="American Typewriter" charset="0"/>
                <a:cs typeface="American Typewriter" charset="0"/>
                <a:sym typeface="Wingdings" charset="2"/>
              </a:rPr>
              <a:t>Photospheric</a:t>
            </a:r>
            <a:r>
              <a:rPr lang="en-US" sz="2000" dirty="0" smtClean="0">
                <a:solidFill>
                  <a:srgbClr val="0000FF"/>
                </a:solidFill>
                <a:latin typeface="American Typewriter" charset="0"/>
                <a:ea typeface="American Typewriter" charset="0"/>
                <a:cs typeface="American Typewriter" charset="0"/>
                <a:sym typeface="Wingdings" charset="2"/>
              </a:rPr>
              <a:t> temperature drops as black hole gro</a:t>
            </a:r>
            <a:r>
              <a:rPr lang="en-US" sz="2400" dirty="0" smtClean="0">
                <a:solidFill>
                  <a:srgbClr val="0000FF"/>
                </a:solidFill>
                <a:latin typeface="American Typewriter" charset="0"/>
                <a:ea typeface="American Typewriter" charset="0"/>
                <a:cs typeface="American Typewriter" charset="0"/>
                <a:sym typeface="Wingdings" charset="2"/>
              </a:rPr>
              <a:t>ws</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4613" y="8685213"/>
            <a:ext cx="2971800" cy="457200"/>
          </a:xfrm>
          <a:prstGeom prst="rect">
            <a:avLst/>
          </a:prstGeom>
          <a:noFill/>
        </p:spPr>
        <p:txBody>
          <a:bodyPr/>
          <a:lstStyle/>
          <a:p>
            <a:fld id="{E6B50040-5B53-5644-BD13-E91415D7CB15}" type="slidenum">
              <a:rPr lang="en-US"/>
              <a:pPr/>
              <a:t>14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sz="3200" b="1" dirty="0" smtClean="0">
                <a:solidFill>
                  <a:srgbClr val="0000FF"/>
                </a:solidFill>
                <a:ea typeface="American Typewriter" charset="0"/>
                <a:cs typeface="American Typewriter" charset="0"/>
              </a:rPr>
              <a:t>Collapse generates supersonic turbulence,  which inhibits fragmentation</a:t>
            </a:r>
          </a:p>
          <a:p>
            <a:pPr marL="0" marR="0" indent="0" defTabSz="457200" eaLnBrk="1" fontAlgn="auto" latinLnBrk="0" hangingPunct="1">
              <a:lnSpc>
                <a:spcPct val="117999"/>
              </a:lnSpc>
              <a:spcBef>
                <a:spcPts val="0"/>
              </a:spcBef>
              <a:spcAft>
                <a:spcPts val="0"/>
              </a:spcAft>
              <a:buClrTx/>
              <a:buSzTx/>
              <a:buFontTx/>
              <a:buNone/>
              <a:tabLst/>
              <a:defRPr/>
            </a:pPr>
            <a:r>
              <a:rPr lang="en-US" sz="3200" b="1" dirty="0" smtClean="0">
                <a:solidFill>
                  <a:srgbClr val="0000FF"/>
                </a:solidFill>
                <a:ea typeface="American Typewriter" charset="0"/>
                <a:cs typeface="American Typewriter" charset="0"/>
              </a:rPr>
              <a:t>Dynamical loss of angular momentum through nested global gravitational instabilities</a:t>
            </a:r>
          </a:p>
          <a:p>
            <a:pPr marL="0" marR="0" indent="0" algn="ctr" defTabSz="584200" rtl="0" fontAlgn="auto" latinLnBrk="1" hangingPunct="0">
              <a:lnSpc>
                <a:spcPct val="100000"/>
              </a:lnSpc>
              <a:spcBef>
                <a:spcPts val="0"/>
              </a:spcBef>
              <a:spcAft>
                <a:spcPts val="0"/>
              </a:spcAft>
              <a:buClrTx/>
              <a:buSzTx/>
              <a:buFontTx/>
              <a:buNone/>
              <a:tabLst/>
            </a:pPr>
            <a:r>
              <a:rPr lang="en-US" sz="3200" dirty="0" smtClean="0">
                <a:solidFill>
                  <a:srgbClr val="FF6600"/>
                </a:solidFill>
              </a:rPr>
              <a:t>snapshot with  20 BH seeds, 300 Mpc</a:t>
            </a:r>
            <a:r>
              <a:rPr lang="en-US" sz="3200" baseline="30000" dirty="0" smtClean="0">
                <a:solidFill>
                  <a:srgbClr val="FF6600"/>
                </a:solidFill>
              </a:rPr>
              <a:t>3</a:t>
            </a:r>
            <a:r>
              <a:rPr lang="en-US" sz="3200" dirty="0" smtClean="0">
                <a:solidFill>
                  <a:srgbClr val="FF6600"/>
                </a:solidFill>
              </a:rPr>
              <a:t> box, ENZO AMR 12 level </a:t>
            </a:r>
          </a:p>
          <a:p>
            <a:pPr marL="0" marR="0" indent="0" algn="ctr" defTabSz="584200" rtl="0" fontAlgn="auto" latinLnBrk="1" hangingPunct="0">
              <a:lnSpc>
                <a:spcPct val="100000"/>
              </a:lnSpc>
              <a:spcBef>
                <a:spcPts val="0"/>
              </a:spcBef>
              <a:spcAft>
                <a:spcPts val="0"/>
              </a:spcAft>
              <a:buClrTx/>
              <a:buSzTx/>
              <a:buFontTx/>
              <a:buNone/>
              <a:tabLst/>
            </a:pPr>
            <a:r>
              <a:rPr lang="en-US" sz="3200" dirty="0" smtClean="0">
                <a:solidFill>
                  <a:srgbClr val="FF6600"/>
                </a:solidFill>
              </a:rPr>
              <a:t>refinements ~ 19 </a:t>
            </a:r>
            <a:r>
              <a:rPr lang="en-US" sz="3200" dirty="0" err="1" smtClean="0">
                <a:solidFill>
                  <a:srgbClr val="FF6600"/>
                </a:solidFill>
              </a:rPr>
              <a:t>comoving</a:t>
            </a:r>
            <a:r>
              <a:rPr lang="en-US" sz="3200" dirty="0" smtClean="0">
                <a:solidFill>
                  <a:srgbClr val="FF6600"/>
                </a:solidFill>
              </a:rPr>
              <a:t> pc, DM resolution ~ 3 X 10</a:t>
            </a:r>
            <a:r>
              <a:rPr lang="en-US" sz="3200" baseline="30000" dirty="0" smtClean="0">
                <a:solidFill>
                  <a:srgbClr val="FF6600"/>
                </a:solidFill>
              </a:rPr>
              <a:t>4</a:t>
            </a:r>
            <a:r>
              <a:rPr lang="en-US" sz="3200" dirty="0" smtClean="0">
                <a:solidFill>
                  <a:srgbClr val="FF6600"/>
                </a:solidFill>
              </a:rPr>
              <a:t> </a:t>
            </a:r>
            <a:r>
              <a:rPr lang="en-US" sz="3200" dirty="0" err="1" smtClean="0">
                <a:solidFill>
                  <a:srgbClr val="FF6600"/>
                </a:solidFill>
              </a:rPr>
              <a:t>M</a:t>
            </a:r>
            <a:r>
              <a:rPr lang="en-US" sz="3200" baseline="-25000" dirty="0" err="1" smtClean="0">
                <a:solidFill>
                  <a:srgbClr val="FF6600"/>
                </a:solidFill>
              </a:rPr>
              <a:t>sun</a:t>
            </a:r>
            <a:endParaRPr lang="en-US" sz="3200" baseline="-25000" dirty="0" smtClean="0">
              <a:solidFill>
                <a:srgbClr val="FF6600"/>
              </a:solidFill>
            </a:endParaRPr>
          </a:p>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6600"/>
                </a:solidFill>
                <a:effectLst/>
                <a:uFillTx/>
                <a:latin typeface="Helvetica Neue"/>
                <a:ea typeface="Helvetica Neue"/>
                <a:cs typeface="Helvetica Neue"/>
                <a:sym typeface="Helvetica Light"/>
              </a:rPr>
              <a:t>DM halos where Pop III star</a:t>
            </a:r>
            <a:r>
              <a:rPr kumimoji="0" lang="en-US" sz="3200" b="0" i="0" u="none" strike="noStrike" cap="none" spc="0" normalizeH="0" dirty="0" smtClean="0">
                <a:ln>
                  <a:noFill/>
                </a:ln>
                <a:solidFill>
                  <a:srgbClr val="FF6600"/>
                </a:solidFill>
                <a:effectLst/>
                <a:uFillTx/>
                <a:latin typeface="Helvetica Neue"/>
                <a:ea typeface="Helvetica Neue"/>
                <a:cs typeface="Helvetica Neue"/>
                <a:sym typeface="Helvetica Light"/>
              </a:rPr>
              <a:t> clusters formed at </a:t>
            </a:r>
            <a:r>
              <a:rPr kumimoji="0" lang="en-US" sz="3200" b="0" i="0" u="none" strike="noStrike" cap="none" spc="0" normalizeH="0" dirty="0" err="1" smtClean="0">
                <a:ln>
                  <a:noFill/>
                </a:ln>
                <a:solidFill>
                  <a:srgbClr val="FF6600"/>
                </a:solidFill>
                <a:effectLst/>
                <a:uFillTx/>
                <a:latin typeface="Helvetica Neue"/>
                <a:ea typeface="Helvetica Neue"/>
                <a:cs typeface="Helvetica Neue"/>
                <a:sym typeface="Helvetica Light"/>
              </a:rPr>
              <a:t>z</a:t>
            </a:r>
            <a:r>
              <a:rPr kumimoji="0" lang="en-US" sz="3200" b="0" i="0" u="none" strike="noStrike" cap="none" spc="0" normalizeH="0" dirty="0" smtClean="0">
                <a:ln>
                  <a:noFill/>
                </a:ln>
                <a:solidFill>
                  <a:srgbClr val="FF6600"/>
                </a:solidFill>
                <a:effectLst/>
                <a:uFillTx/>
                <a:latin typeface="Helvetica Neue"/>
                <a:ea typeface="Helvetica Neue"/>
                <a:cs typeface="Helvetica Neue"/>
                <a:sym typeface="Helvetica Light"/>
              </a:rPr>
              <a:t> = 15</a:t>
            </a:r>
            <a:r>
              <a:rPr kumimoji="0" lang="en-US" sz="3200" b="0" i="0" u="none" strike="noStrike" cap="none" spc="0" normalizeH="0" baseline="0" dirty="0" smtClean="0">
                <a:ln>
                  <a:noFill/>
                </a:ln>
                <a:solidFill>
                  <a:srgbClr val="FF6600"/>
                </a:solidFill>
                <a:effectLst/>
                <a:uFillTx/>
                <a:latin typeface="Helvetica Neue"/>
                <a:ea typeface="Helvetica Neue"/>
                <a:cs typeface="Helvetica Neue"/>
                <a:sym typeface="Helvetica Light"/>
              </a:rPr>
              <a:t> </a:t>
            </a:r>
          </a:p>
          <a:p>
            <a:pPr eaLnBrk="1" hangingPunct="1"/>
            <a:endParaRPr lang="en-US" sz="3200"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In our code, we implemented two different accretion models. An accretion model is the relation between the accretion rate, the amount of mass accreted per unit time, and the luminosity emerging from the accretion disk.</a:t>
            </a:r>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a standard geometrically thin, optically thick disk, formed at moderate rates up to the </a:t>
            </a:r>
            <a:r>
              <a:rPr lang="en-US" sz="1200" kern="1200" baseline="0" dirty="0" err="1" smtClean="0">
                <a:solidFill>
                  <a:schemeClr val="tx1"/>
                </a:solidFill>
                <a:effectLst/>
                <a:latin typeface="+mn-lt"/>
                <a:ea typeface="+mn-ea"/>
                <a:cs typeface="+mn-cs"/>
              </a:rPr>
              <a:t>Eddington</a:t>
            </a:r>
            <a:r>
              <a:rPr lang="en-US" sz="1200" kern="1200" baseline="0" dirty="0" smtClean="0">
                <a:solidFill>
                  <a:schemeClr val="tx1"/>
                </a:solidFill>
                <a:effectLst/>
                <a:latin typeface="+mn-lt"/>
                <a:ea typeface="+mn-ea"/>
                <a:cs typeface="+mn-cs"/>
              </a:rPr>
              <a:t> rate, the emission of radiation is </a:t>
            </a:r>
            <a:r>
              <a:rPr lang="en-US" sz="1200" kern="1200" baseline="0" dirty="0" err="1" smtClean="0">
                <a:solidFill>
                  <a:schemeClr val="tx1"/>
                </a:solidFill>
                <a:effectLst/>
                <a:latin typeface="+mn-lt"/>
                <a:ea typeface="+mn-ea"/>
                <a:cs typeface="+mn-cs"/>
              </a:rPr>
              <a:t>radiatively</a:t>
            </a:r>
            <a:r>
              <a:rPr lang="en-US" sz="1200" kern="1200" baseline="0" dirty="0" smtClean="0">
                <a:solidFill>
                  <a:schemeClr val="tx1"/>
                </a:solidFill>
                <a:effectLst/>
                <a:latin typeface="+mn-lt"/>
                <a:ea typeface="+mn-ea"/>
                <a:cs typeface="+mn-cs"/>
              </a:rPr>
              <a:t> efficient. Most of the luminosity produced in the inner regions of the accretion disk is able to escape from the inflowing material and the relation is linear. </a:t>
            </a:r>
            <a:r>
              <a:rPr lang="en-US" sz="1200" b="0" i="0" u="none" strike="noStrike" kern="1200" baseline="0" dirty="0" smtClean="0">
                <a:solidFill>
                  <a:schemeClr val="tx1"/>
                </a:solidFill>
                <a:latin typeface="+mn-lt"/>
                <a:ea typeface="+mn-ea"/>
                <a:cs typeface="+mn-cs"/>
              </a:rPr>
              <a:t>In a super-</a:t>
            </a:r>
            <a:r>
              <a:rPr lang="en-US" sz="1200" b="0" i="0" u="none" strike="noStrike" kern="1200" baseline="0" dirty="0" err="1" smtClean="0">
                <a:solidFill>
                  <a:schemeClr val="tx1"/>
                </a:solidFill>
                <a:latin typeface="+mn-lt"/>
                <a:ea typeface="+mn-ea"/>
                <a:cs typeface="+mn-cs"/>
              </a:rPr>
              <a:t>Eddington</a:t>
            </a:r>
            <a:r>
              <a:rPr lang="en-US" sz="1200" b="0" i="0" u="none" strike="noStrike" kern="1200" baseline="0" dirty="0" smtClean="0">
                <a:solidFill>
                  <a:schemeClr val="tx1"/>
                </a:solidFill>
                <a:latin typeface="+mn-lt"/>
                <a:ea typeface="+mn-ea"/>
                <a:cs typeface="+mn-cs"/>
              </a:rPr>
              <a:t> accretion environment, modeled for instance by the slim disk solution, the structure of the accretion disk is expected to be geometrically and optically thick and </a:t>
            </a:r>
            <a:r>
              <a:rPr lang="en-US" sz="1200" b="0" i="0" u="none" strike="noStrike" kern="1200" baseline="0" dirty="0" err="1" smtClean="0">
                <a:solidFill>
                  <a:schemeClr val="tx1"/>
                </a:solidFill>
                <a:latin typeface="+mn-lt"/>
                <a:ea typeface="+mn-ea"/>
                <a:cs typeface="+mn-cs"/>
              </a:rPr>
              <a:t>radiatively</a:t>
            </a:r>
            <a:r>
              <a:rPr lang="en-US" sz="1200" b="0" i="0" u="none" strike="noStrike" kern="1200" baseline="0" dirty="0" smtClean="0">
                <a:solidFill>
                  <a:schemeClr val="tx1"/>
                </a:solidFill>
                <a:latin typeface="+mn-lt"/>
                <a:ea typeface="+mn-ea"/>
                <a:cs typeface="+mn-cs"/>
              </a:rPr>
              <a:t> inefficient. In this case, a fraction of the emitted photons is </a:t>
            </a:r>
            <a:r>
              <a:rPr lang="en-US" sz="1200" b="0" i="0" u="none" strike="noStrike" kern="1200" baseline="0" dirty="0" err="1" smtClean="0">
                <a:solidFill>
                  <a:schemeClr val="tx1"/>
                </a:solidFill>
                <a:latin typeface="+mn-lt"/>
                <a:ea typeface="+mn-ea"/>
                <a:cs typeface="+mn-cs"/>
              </a:rPr>
              <a:t>advected</a:t>
            </a:r>
            <a:r>
              <a:rPr lang="en-US" sz="1200" b="0" i="0" u="none" strike="noStrike" kern="1200" baseline="0" dirty="0" smtClean="0">
                <a:solidFill>
                  <a:schemeClr val="tx1"/>
                </a:solidFill>
                <a:latin typeface="+mn-lt"/>
                <a:ea typeface="+mn-ea"/>
                <a:cs typeface="+mn-cs"/>
              </a:rPr>
              <a:t> into the central object and it is unable to escape. Consequently, the efficiency of the </a:t>
            </a:r>
            <a:r>
              <a:rPr lang="en-US" sz="1200" b="0" i="0" u="none" strike="noStrike" kern="1200" baseline="0" dirty="0" err="1" smtClean="0">
                <a:solidFill>
                  <a:schemeClr val="tx1"/>
                </a:solidFill>
                <a:latin typeface="+mn-lt"/>
                <a:ea typeface="+mn-ea"/>
                <a:cs typeface="+mn-cs"/>
              </a:rPr>
              <a:t>radiative</a:t>
            </a:r>
            <a:r>
              <a:rPr lang="en-US" sz="1200" b="0" i="0" u="none" strike="noStrike" kern="1200" baseline="0" dirty="0" smtClean="0">
                <a:solidFill>
                  <a:schemeClr val="tx1"/>
                </a:solidFill>
                <a:latin typeface="+mn-lt"/>
                <a:ea typeface="+mn-ea"/>
                <a:cs typeface="+mn-cs"/>
              </a:rPr>
              <a:t> feedback in disturbing the gas inflow is dramatically reduced.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1EDFC93-DEFA-A548-A468-CB01527D51DA}" type="slidenum">
              <a:rPr lang="en-US" smtClean="0"/>
              <a:pPr/>
              <a:t>15</a:t>
            </a:fld>
            <a:endParaRPr lang="en-US"/>
          </a:p>
        </p:txBody>
      </p:sp>
    </p:spTree>
    <p:extLst>
      <p:ext uri="{BB962C8B-B14F-4D97-AF65-F5344CB8AC3E}">
        <p14:creationId xmlns:p14="http://schemas.microsoft.com/office/powerpoint/2010/main" val="399076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This</a:t>
            </a:r>
            <a:r>
              <a:rPr lang="en-US" baseline="0" dirty="0" smtClean="0"/>
              <a:t> conclusion has been arrived at</a:t>
            </a:r>
            <a:r>
              <a:rPr lang="en-US" dirty="0" smtClean="0"/>
              <a:t> independently by several groups in the last year. The reasons for this behavior are essentially</a:t>
            </a:r>
            <a:r>
              <a:rPr lang="en-US" baseline="0" dirty="0" smtClean="0"/>
              <a:t> that </a:t>
            </a:r>
            <a:r>
              <a:rPr lang="en-US" dirty="0" smtClean="0"/>
              <a:t>, but the result is the same: growth is faster for larger black hole masses. For instance, this plot taken from Park 2015 shows that keeping the number density of the gas fixed and increasing the black hole mass leads to an accretion regime with weak oscillations, which means a very high duty cycle. This situation is equal to the one we investigated in our work. FEEDBACK</a:t>
            </a:r>
            <a:r>
              <a:rPr lang="en-US" baseline="0" dirty="0" smtClean="0"/>
              <a:t> LIMITED VS. GAS SUPPLY LIMITED. SLIM DISK ACCRETION IS SUPPLY LIMITED, WHEREAS IN THIN DISK ACCRETION MOST OF THE GAS RESERVOIR GETS EJECTED DUE TO FEEDBACK FROM THE GROWING BH- TRANSITION RADIUS PROP to </a:t>
            </a:r>
            <a:r>
              <a:rPr lang="en-US" baseline="0" dirty="0" err="1" smtClean="0"/>
              <a:t>Mbh</a:t>
            </a:r>
            <a:r>
              <a:rPr lang="en-US" baseline="0" dirty="0" smtClean="0"/>
              <a:t> at which </a:t>
            </a:r>
            <a:r>
              <a:rPr lang="en-US" baseline="0" dirty="0" err="1" smtClean="0"/>
              <a:t>raidative</a:t>
            </a:r>
            <a:r>
              <a:rPr lang="en-US" baseline="0" dirty="0" smtClean="0"/>
              <a:t> feedback becomes important, and the larger this transition radius the more rapid the growth. ESSENTIALLY MORE MASSIVE BHS HAVE A DIFFERENT  ACCRETION HISTORY</a:t>
            </a:r>
          </a:p>
          <a:p>
            <a:endParaRPr lang="en-US" baseline="0" dirty="0" smtClean="0"/>
          </a:p>
          <a:p>
            <a:r>
              <a:rPr lang="en-US" baseline="0" dirty="0" smtClean="0"/>
              <a:t>Circumventing the </a:t>
            </a:r>
            <a:r>
              <a:rPr lang="en-US" baseline="0" dirty="0" err="1" smtClean="0"/>
              <a:t>Eddington</a:t>
            </a:r>
            <a:r>
              <a:rPr lang="en-US" baseline="0" dirty="0" smtClean="0"/>
              <a:t> limit -- We propose a </a:t>
            </a:r>
            <a:r>
              <a:rPr lang="en-US" baseline="0" dirty="0" err="1" smtClean="0"/>
              <a:t>dy</a:t>
            </a:r>
            <a:r>
              <a:rPr lang="en-US" baseline="0" dirty="0" smtClean="0"/>
              <a:t>- </a:t>
            </a:r>
            <a:r>
              <a:rPr lang="en-US" baseline="0" dirty="0" err="1" smtClean="0"/>
              <a:t>namical</a:t>
            </a:r>
            <a:r>
              <a:rPr lang="en-US" baseline="0" dirty="0" smtClean="0"/>
              <a:t> mechanism that can trigger supra-exponential accretion in the early universe, when a BH seed is bound in a star cluster fed by the ubiquitous dense cold gas flows. The high gas opacity traps the accretion radiation, while the low-mass </a:t>
            </a:r>
            <a:r>
              <a:rPr lang="en-US" baseline="0" dirty="0" err="1" smtClean="0"/>
              <a:t>BH’s</a:t>
            </a:r>
            <a:r>
              <a:rPr lang="en-US" baseline="0" dirty="0" smtClean="0"/>
              <a:t> random motions suppress the formation of a slowly-draining accretion disk. Supra-exponential growth – GAS AND STARS VIRIALIZED, BH TEST PARTICLE IN THIS EXTERNAL POTENTIAL In EQUIPARTITION WITH STARS LOWER RADIATIVE EFFICIENCY, subsonic motion. Physical flows, where gravitational energy is released as radiation, are not strictly adiabatic. As the mass accretion rate grows, the local luminosity can far exceed the </a:t>
            </a:r>
            <a:r>
              <a:rPr lang="en-US" baseline="0" dirty="0" err="1" smtClean="0"/>
              <a:t>EddingtonluminosityLE</a:t>
            </a:r>
            <a:r>
              <a:rPr lang="en-US" baseline="0" dirty="0" smtClean="0"/>
              <a:t> =4πcGM•/κ=M ̇Ec2 (</a:t>
            </a:r>
            <a:r>
              <a:rPr lang="en-US" baseline="0" dirty="0" err="1" smtClean="0"/>
              <a:t>κisthegasopacity),forwhichradiationflux</a:t>
            </a:r>
            <a:r>
              <a:rPr lang="en-US" baseline="0" dirty="0" smtClean="0"/>
              <a:t> pressure balances gravity. However, radiation produced inside the photon-trapping radius </a:t>
            </a:r>
            <a:r>
              <a:rPr lang="en-US" baseline="0" dirty="0" err="1" smtClean="0"/>
              <a:t>rγ</a:t>
            </a:r>
            <a:r>
              <a:rPr lang="en-US" baseline="0" dirty="0" smtClean="0"/>
              <a:t> ∼ (M </a:t>
            </a:r>
            <a:r>
              <a:rPr lang="en-US" baseline="0" dirty="0" err="1" smtClean="0"/>
              <a:t>̇</a:t>
            </a:r>
            <a:r>
              <a:rPr lang="en-US" baseline="0" dirty="0" smtClean="0"/>
              <a:t> /M </a:t>
            </a:r>
            <a:r>
              <a:rPr lang="en-US" baseline="0" dirty="0" err="1" smtClean="0"/>
              <a:t>̇</a:t>
            </a:r>
            <a:r>
              <a:rPr lang="en-US" baseline="0" dirty="0" smtClean="0"/>
              <a:t> E )</a:t>
            </a:r>
            <a:r>
              <a:rPr lang="en-US" baseline="0" dirty="0" err="1" smtClean="0"/>
              <a:t>rg</a:t>
            </a:r>
            <a:r>
              <a:rPr lang="en-US" baseline="0" dirty="0" smtClean="0"/>
              <a:t> is carried with the flow into the BH, because the local optical depth </a:t>
            </a:r>
            <a:r>
              <a:rPr lang="en-US" baseline="0" dirty="0" err="1" smtClean="0"/>
              <a:t>τ</a:t>
            </a:r>
            <a:r>
              <a:rPr lang="en-US" baseline="0" dirty="0" smtClean="0"/>
              <a:t> (</a:t>
            </a:r>
            <a:r>
              <a:rPr lang="en-US" baseline="0" dirty="0" err="1" smtClean="0"/>
              <a:t>r</a:t>
            </a:r>
            <a:r>
              <a:rPr lang="en-US" baseline="0" dirty="0" smtClean="0"/>
              <a:t>) ∼ </a:t>
            </a:r>
            <a:r>
              <a:rPr lang="en-US" baseline="0" dirty="0" err="1" smtClean="0"/>
              <a:t>κρ(r)r</a:t>
            </a:r>
            <a:r>
              <a:rPr lang="en-US" baseline="0" dirty="0" smtClean="0"/>
              <a:t> makes photon diffusion outward slower than accretion inward (32) [which is a manifestation of the </a:t>
            </a:r>
            <a:r>
              <a:rPr lang="en-US" baseline="0" dirty="0" err="1" smtClean="0"/>
              <a:t>O(v/c</a:t>
            </a:r>
            <a:r>
              <a:rPr lang="en-US" baseline="0" dirty="0" smtClean="0"/>
              <a:t>) effect of relativistic beaming (33)]. The luminosity L∞ that escapes to infinity from </a:t>
            </a:r>
            <a:r>
              <a:rPr lang="en-US" baseline="0" dirty="0" err="1" smtClean="0"/>
              <a:t>r</a:t>
            </a:r>
            <a:r>
              <a:rPr lang="en-US" baseline="0" dirty="0" smtClean="0"/>
              <a:t> </a:t>
            </a:r>
            <a:r>
              <a:rPr lang="en-US" baseline="0" dirty="0" err="1" smtClean="0"/>
              <a:t>􏰀</a:t>
            </a:r>
            <a:r>
              <a:rPr lang="en-US" baseline="0" dirty="0" smtClean="0"/>
              <a:t> </a:t>
            </a:r>
            <a:r>
              <a:rPr lang="en-US" baseline="0" dirty="0" err="1" smtClean="0"/>
              <a:t>rγ</a:t>
            </a:r>
            <a:r>
              <a:rPr lang="en-US" baseline="0" dirty="0" smtClean="0"/>
              <a:t> translates to a lowered </a:t>
            </a:r>
            <a:r>
              <a:rPr lang="en-US" baseline="0" dirty="0" err="1" smtClean="0"/>
              <a:t>radiative</a:t>
            </a:r>
            <a:r>
              <a:rPr lang="en-US" baseline="0" dirty="0" smtClean="0"/>
              <a:t> efficiency </a:t>
            </a:r>
            <a:r>
              <a:rPr lang="en-US" baseline="0" dirty="0" err="1" smtClean="0"/>
              <a:t>ηγ</a:t>
            </a:r>
            <a:r>
              <a:rPr lang="en-US" baseline="0" dirty="0" smtClean="0"/>
              <a:t> = L∞/M </a:t>
            </a:r>
            <a:r>
              <a:rPr lang="en-US" baseline="0" dirty="0" err="1" smtClean="0"/>
              <a:t>̇</a:t>
            </a:r>
            <a:r>
              <a:rPr lang="en-US" baseline="0" dirty="0" smtClean="0"/>
              <a:t> c2 ∼ </a:t>
            </a:r>
            <a:r>
              <a:rPr lang="en-US" baseline="0" dirty="0" err="1" smtClean="0"/>
              <a:t>min(rg/rγ,rg/rISO</a:t>
            </a:r>
            <a:endParaRPr lang="en-US" baseline="0" dirty="0" smtClean="0"/>
          </a:p>
          <a:p>
            <a:endParaRPr lang="en-US"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lvl1pPr>
              <a:lnSpc>
                <a:spcPct val="117999"/>
              </a:lnSpc>
            </a:lvl1pPr>
          </a:lstStyle>
          <a:p>
            <a:r>
              <a:t>Model ingredients: Monte-Carlo merger trees, Mhalo-&gt; v_c, v_c -&gt; sigma , no time delay between halo mergers and BH mergers, minor mergers don't trigger accretion continue the random walk thru the Edd ratio distribution step size guided from simulation ~ 10 Myr for Edd ratio to change by one order of mag, GW recoil Lost et al - 20% of seeds ultimately ejected, unresolved AGN variability 10^2-10^6 yr no strong constraints, here simulations guide us (earlier work with Phil Armitage studying the role of gas in merging BHs, Zoltan’s &amp; collaborators simulations we saw yesterday), Schawinski et al have argued from the light echos, we adopt 10^5 yr, convolve the LF with a kernel to implement this</a:t>
            </a:r>
          </a:p>
        </p:txBody>
      </p:sp>
    </p:spTree>
    <p:extLst>
      <p:ext uri="{BB962C8B-B14F-4D97-AF65-F5344CB8AC3E}">
        <p14:creationId xmlns:p14="http://schemas.microsoft.com/office/powerpoint/2010/main" val="1168152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lvl1pPr>
              <a:lnSpc>
                <a:spcPct val="117999"/>
              </a:lnSpc>
            </a:lvl1pPr>
          </a:lstStyle>
          <a:p>
            <a:r>
              <a:t>Light seed models do better at lower z, while mass seeding models fare better at higher z so suggestive that we likely have a hybrid process…Now convolved with a log-normal with a width of 0.4 dex!</a:t>
            </a:r>
          </a:p>
        </p:txBody>
      </p:sp>
    </p:spTree>
    <p:extLst>
      <p:ext uri="{BB962C8B-B14F-4D97-AF65-F5344CB8AC3E}">
        <p14:creationId xmlns:p14="http://schemas.microsoft.com/office/powerpoint/2010/main" val="34929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scheme – we produce Massive BH seeds and follow their</a:t>
            </a:r>
            <a:r>
              <a:rPr lang="en-US" baseline="0" dirty="0" smtClean="0"/>
              <a:t> growth history over cosmic time...</a:t>
            </a:r>
          </a:p>
          <a:p>
            <a:r>
              <a:rPr lang="en-US" baseline="0" dirty="0" smtClean="0"/>
              <a:t>They will sit at different locations on the M-sigma correlation at higher </a:t>
            </a:r>
            <a:r>
              <a:rPr lang="en-US" baseline="0" dirty="0" err="1" smtClean="0"/>
              <a:t>redshifts</a:t>
            </a:r>
            <a:r>
              <a:rPr lang="en-US" baseline="0" dirty="0" smtClean="0"/>
              <a:t>....</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2400" kern="1200" dirty="0" smtClean="0">
                <a:solidFill>
                  <a:schemeClr val="tx1"/>
                </a:solidFill>
                <a:effectLst/>
                <a:latin typeface="Helvetica Neue"/>
                <a:ea typeface="Helvetica Neue"/>
                <a:cs typeface="Helvetica Neue"/>
                <a:sym typeface="Helvetica Neue"/>
              </a:rPr>
              <a:t>and post-processed them with a spectral synthesis code, in order to compute the time-evolution of the spectrum emerging from the host halo.</a:t>
            </a:r>
            <a:r>
              <a:rPr lang="en-US" sz="2400" kern="1200" baseline="0" dirty="0" smtClean="0">
                <a:solidFill>
                  <a:schemeClr val="tx1"/>
                </a:solidFill>
                <a:effectLst/>
                <a:latin typeface="Helvetica Neue"/>
                <a:ea typeface="Helvetica Neue"/>
                <a:cs typeface="Helvetica Neue"/>
                <a:sym typeface="Helvetica Neue"/>
              </a:rPr>
              <a:t> The source spectrum is assumed to be AGN-like with the usual three components indicated in this plot, the multi-color black body, a power-law and a reflection component. The bolometric luminosity is then set by our hydrodynamic code. This source is embedded in a gas cloud with time-dependent density and temperature profiles, which we provided to the spectral synthesis code. </a:t>
            </a:r>
          </a:p>
          <a:p>
            <a:r>
              <a:rPr lang="en-US" sz="2400" kern="1200" baseline="0" dirty="0" smtClean="0">
                <a:solidFill>
                  <a:schemeClr val="tx1"/>
                </a:solidFill>
                <a:effectLst/>
                <a:latin typeface="Helvetica Neue"/>
                <a:ea typeface="Helvetica Neue"/>
                <a:cs typeface="Helvetica Neue"/>
                <a:sym typeface="Helvetica Neue"/>
              </a:rPr>
              <a:t>ABSORPTION OF X-RAYS AND RE_RADIATION IN THE INFRA-RED which is why JWST with its near-mid and far IR filters will offer the tantalizing possibility of seeing these sources. the multi-color black body, a power-law and a reflection component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One</a:t>
            </a:r>
            <a:r>
              <a:rPr lang="en-US" baseline="0" dirty="0" smtClean="0"/>
              <a:t> key question – the relative importance of mergers and accretion for mass assembly</a:t>
            </a:r>
          </a:p>
          <a:p>
            <a:r>
              <a:rPr lang="en-US" baseline="0" dirty="0" smtClean="0"/>
              <a:t>over cosmic time, accretion is the dominant physical process for growth however there</a:t>
            </a:r>
          </a:p>
          <a:p>
            <a:r>
              <a:rPr lang="en-US" baseline="0" dirty="0" smtClean="0"/>
              <a:t>are cosmic epochs when mergers dominate and for highest mass BH at every epoch they</a:t>
            </a:r>
          </a:p>
          <a:p>
            <a:r>
              <a:rPr lang="en-US" baseline="0" dirty="0" smtClean="0"/>
              <a:t>are a significant channel for growth, even at low </a:t>
            </a:r>
            <a:r>
              <a:rPr lang="en-US" baseline="0" dirty="0" err="1" smtClean="0"/>
              <a:t>redshifts</a:t>
            </a:r>
            <a:r>
              <a:rPr lang="en-US" baseline="0" dirty="0" smtClean="0"/>
              <a:t> ....we have recalculated event rates for </a:t>
            </a:r>
          </a:p>
          <a:p>
            <a:r>
              <a:rPr lang="en-US" baseline="0" dirty="0" smtClean="0"/>
              <a:t>GW detection as well as EM counter-parts. </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JWST spectra for  growing DCBHs and Pop III seeds - selection extreme XR-IR ratio &gt;&gt;1 well above what is expected from SFR alone…XRAY surveys Lynx-Athena</a:t>
            </a:r>
          </a:p>
          <a:p>
            <a:r>
              <a:t>Discriminant slope and brightness in the  MIRI bands 1 - 10 microns. S/N ~10 for a 10^4 sec observation, METAL CONTENT IS CRITICAL AS Z INCREASES ABSORPTION OF HIGH E PHOTONS and INCREASES RE-RADIATED (REPROCESSED UV PHOTONS FROM THE GROWING BH) IN THE IR DUE TO AUGER LIKE EMISSION (1s hole filled by 2s electron energy released as a photon but also kicks out e in an outer shell…)…STEEP INFRA-RED SPECTRA….OBG CAN BE DISTINGUISHED FROM DUSTY LOW redshift sources </a:t>
            </a:r>
          </a:p>
        </p:txBody>
      </p:sp>
    </p:spTree>
    <p:extLst>
      <p:ext uri="{BB962C8B-B14F-4D97-AF65-F5344CB8AC3E}">
        <p14:creationId xmlns:p14="http://schemas.microsoft.com/office/powerpoint/2010/main" val="85257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ctr" defTabSz="457200" rtl="0" eaLnBrk="1" fontAlgn="auto" latinLnBrk="0" hangingPunct="1">
              <a:lnSpc>
                <a:spcPct val="117999"/>
              </a:lnSpc>
              <a:spcBef>
                <a:spcPts val="0"/>
              </a:spcBef>
              <a:spcAft>
                <a:spcPts val="0"/>
              </a:spcAft>
              <a:buClrTx/>
              <a:buSzTx/>
              <a:buFontTx/>
              <a:buNone/>
              <a:tabLst/>
              <a:defRPr/>
            </a:pP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Empirically we see indirect evidence for the presence of dead (as in barely accreting </a:t>
            </a:r>
            <a:r>
              <a:rPr kumimoji="0" lang="en-US" sz="2000" b="0" i="0" u="none" strike="noStrike" cap="none" spc="0" normalizeH="0" baseline="0" dirty="0" err="1" smtClean="0">
                <a:ln>
                  <a:noFill/>
                </a:ln>
                <a:solidFill>
                  <a:srgbClr val="FFFFFF"/>
                </a:solidFill>
                <a:effectLst/>
                <a:uFillTx/>
                <a:latin typeface="Helvetica Neue"/>
                <a:ea typeface="Helvetica Neue"/>
                <a:cs typeface="Helvetica Neue"/>
                <a:sym typeface="Helvetica Light"/>
              </a:rPr>
              <a:t>BHs</a:t>
            </a: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 like the one</a:t>
            </a:r>
          </a:p>
          <a:p>
            <a:pPr marL="0" marR="0" indent="0" algn="ctr" defTabSz="457200" rtl="0" eaLnBrk="1" fontAlgn="auto" latinLnBrk="0" hangingPunct="1">
              <a:lnSpc>
                <a:spcPct val="117999"/>
              </a:lnSpc>
              <a:spcBef>
                <a:spcPts val="0"/>
              </a:spcBef>
              <a:spcAft>
                <a:spcPts val="0"/>
              </a:spcAft>
              <a:buClrTx/>
              <a:buSzTx/>
              <a:buFontTx/>
              <a:buNone/>
              <a:tabLst/>
              <a:defRPr/>
            </a:pP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in the center of our Galaxy and our neighborhood as well as rapidly accreting </a:t>
            </a:r>
            <a:r>
              <a:rPr kumimoji="0" lang="en-US" sz="2000" b="0" i="0" u="none" strike="noStrike" cap="none" spc="0" normalizeH="0" baseline="0" dirty="0" err="1" smtClean="0">
                <a:ln>
                  <a:noFill/>
                </a:ln>
                <a:solidFill>
                  <a:srgbClr val="FFFFFF"/>
                </a:solidFill>
                <a:effectLst/>
                <a:uFillTx/>
                <a:latin typeface="Helvetica Neue"/>
                <a:ea typeface="Helvetica Neue"/>
                <a:cs typeface="Helvetica Neue"/>
                <a:sym typeface="Helvetica Light"/>
              </a:rPr>
              <a:t>BHs</a:t>
            </a: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 that are detected as AGN of various types – </a:t>
            </a:r>
            <a:r>
              <a:rPr kumimoji="0" lang="en-US" sz="2000" b="0" i="0" u="none" strike="noStrike" cap="none" spc="0" normalizeH="0" baseline="0" dirty="0" err="1" smtClean="0">
                <a:ln>
                  <a:noFill/>
                </a:ln>
                <a:solidFill>
                  <a:srgbClr val="FFFFFF"/>
                </a:solidFill>
                <a:effectLst/>
                <a:uFillTx/>
                <a:latin typeface="Helvetica Neue"/>
                <a:ea typeface="Helvetica Neue"/>
                <a:cs typeface="Helvetica Neue"/>
                <a:sym typeface="Helvetica Light"/>
              </a:rPr>
              <a:t>unobscured</a:t>
            </a: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 bright quasars.</a:t>
            </a:r>
          </a:p>
          <a:p>
            <a:pPr marL="0" marR="0" indent="0" algn="ctr" defTabSz="457200" rtl="0" eaLnBrk="1" fontAlgn="auto" latinLnBrk="0" hangingPunct="1">
              <a:lnSpc>
                <a:spcPct val="117999"/>
              </a:lnSpc>
              <a:spcBef>
                <a:spcPts val="0"/>
              </a:spcBef>
              <a:spcAft>
                <a:spcPts val="0"/>
              </a:spcAft>
              <a:buClrTx/>
              <a:buSzTx/>
              <a:buFontTx/>
              <a:buNone/>
              <a:tabLst/>
              <a:defRPr/>
            </a:pP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obscured black holes. Local demography reveals some interesting correlations between the mass of the BH and properties of the host galaxy – more precisely the stellar content of the inner regions of galaxies. There is a relation but there are also ample outliers but at the high and low mass ends. The first key question is HOW </a:t>
            </a:r>
            <a:r>
              <a:rPr kumimoji="0" lang="en-US" sz="2000" b="0" i="0" u="none" strike="noStrike" cap="none" spc="0" normalizeH="0" dirty="0" smtClean="0">
                <a:ln>
                  <a:noFill/>
                </a:ln>
                <a:solidFill>
                  <a:srgbClr val="FFFFFF"/>
                </a:solidFill>
                <a:effectLst/>
                <a:uFillTx/>
                <a:latin typeface="Helvetica Neue"/>
                <a:ea typeface="Helvetica Neue"/>
                <a:cs typeface="Helvetica Neue"/>
                <a:sym typeface="Helvetica Light"/>
              </a:rPr>
              <a:t>THIS growth in tandem</a:t>
            </a: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 </a:t>
            </a:r>
            <a:r>
              <a:rPr kumimoji="0" lang="en-US" sz="2000" b="0" i="0" u="none" strike="noStrike" cap="none" spc="0" normalizeH="0" dirty="0" err="1" smtClean="0">
                <a:ln>
                  <a:noFill/>
                </a:ln>
                <a:solidFill>
                  <a:srgbClr val="FFFFFF"/>
                </a:solidFill>
                <a:effectLst/>
                <a:uFillTx/>
                <a:latin typeface="Helvetica Neue"/>
                <a:ea typeface="Helvetica Neue"/>
                <a:cs typeface="Helvetica Neue"/>
                <a:sym typeface="Helvetica Light"/>
              </a:rPr>
              <a:t>OCCURs</a:t>
            </a:r>
            <a:r>
              <a:rPr kumimoji="0" lang="en-US" sz="2000" b="0" i="0" u="none" strike="noStrike" cap="none" spc="0" normalizeH="0" dirty="0" smtClean="0">
                <a:ln>
                  <a:noFill/>
                </a:ln>
                <a:solidFill>
                  <a:srgbClr val="FFFFFF"/>
                </a:solidFill>
                <a:effectLst/>
                <a:uFillTx/>
                <a:latin typeface="Helvetica Neue"/>
                <a:ea typeface="Helvetica Neue"/>
                <a:cs typeface="Helvetica Neue"/>
                <a:sym typeface="Helvetica Light"/>
              </a:rPr>
              <a:t> </a:t>
            </a:r>
            <a:r>
              <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rPr>
              <a:t>IN INVIDIVIDUAL</a:t>
            </a:r>
            <a:r>
              <a:rPr kumimoji="0" lang="en-US" sz="2000" b="0" i="0" u="none" strike="noStrike" cap="none" spc="0" normalizeH="0" dirty="0" smtClean="0">
                <a:ln>
                  <a:noFill/>
                </a:ln>
                <a:solidFill>
                  <a:srgbClr val="FFFFFF"/>
                </a:solidFill>
                <a:effectLst/>
                <a:uFillTx/>
                <a:latin typeface="Helvetica Neue"/>
                <a:ea typeface="Helvetica Neue"/>
                <a:cs typeface="Helvetica Neue"/>
                <a:sym typeface="Helvetica Light"/>
              </a:rPr>
              <a:t> GALACTIC NUCLEI &amp; for THE POPULATION</a:t>
            </a:r>
          </a:p>
          <a:p>
            <a:pPr marL="0" marR="0" indent="0" algn="ctr" defTabSz="457200" rtl="0" eaLnBrk="1" fontAlgn="auto" latinLnBrk="0" hangingPunct="1">
              <a:lnSpc>
                <a:spcPct val="117999"/>
              </a:lnSpc>
              <a:spcBef>
                <a:spcPts val="0"/>
              </a:spcBef>
              <a:spcAft>
                <a:spcPts val="0"/>
              </a:spcAft>
              <a:buClrTx/>
              <a:buSzTx/>
              <a:buFontTx/>
              <a:buNone/>
              <a:tabLst/>
              <a:defRPr/>
            </a:pPr>
            <a:r>
              <a:rPr lang="en-US" sz="2000" b="1" dirty="0" smtClean="0">
                <a:solidFill>
                  <a:schemeClr val="tx1"/>
                </a:solidFill>
                <a:latin typeface="Calisto MT"/>
                <a:cs typeface="Calisto MT"/>
              </a:rPr>
              <a:t>How do </a:t>
            </a:r>
            <a:r>
              <a:rPr lang="en-US" sz="2000" b="1" dirty="0" err="1" smtClean="0">
                <a:solidFill>
                  <a:schemeClr val="tx1"/>
                </a:solidFill>
                <a:latin typeface="Calisto MT"/>
                <a:cs typeface="Calisto MT"/>
              </a:rPr>
              <a:t>BHs</a:t>
            </a:r>
            <a:r>
              <a:rPr lang="en-US" sz="2000" b="1" dirty="0" smtClean="0">
                <a:solidFill>
                  <a:schemeClr val="tx1"/>
                </a:solidFill>
                <a:latin typeface="Calisto MT"/>
                <a:cs typeface="Calisto MT"/>
              </a:rPr>
              <a:t> and the host galaxy know about each other – is this merely a consequence</a:t>
            </a:r>
            <a:r>
              <a:rPr lang="en-US" sz="2000" b="1" baseline="0" dirty="0" smtClean="0">
                <a:solidFill>
                  <a:schemeClr val="tx1"/>
                </a:solidFill>
                <a:latin typeface="Calisto MT"/>
                <a:cs typeface="Calisto MT"/>
              </a:rPr>
              <a:t> of the merging that is the hallmark of LCDM or does this coupling encode some deeper physics that involves accretion physics, gas supply and environment</a:t>
            </a:r>
            <a:endParaRPr lang="en-US" sz="2000" b="1" dirty="0" smtClean="0">
              <a:solidFill>
                <a:schemeClr val="tx1"/>
              </a:solidFill>
              <a:latin typeface="Calisto MT"/>
              <a:cs typeface="Calisto MT"/>
            </a:endParaRPr>
          </a:p>
          <a:p>
            <a:pPr marL="0" marR="0" indent="0" algn="ctr" defTabSz="457200" rtl="0" eaLnBrk="1" fontAlgn="auto" latinLnBrk="0" hangingPunct="1">
              <a:lnSpc>
                <a:spcPct val="117999"/>
              </a:lnSpc>
              <a:spcBef>
                <a:spcPts val="0"/>
              </a:spcBef>
              <a:spcAft>
                <a:spcPts val="0"/>
              </a:spcAft>
              <a:buClrTx/>
              <a:buSzTx/>
              <a:buFontTx/>
              <a:buNone/>
              <a:tabLst/>
              <a:defRPr/>
            </a:pPr>
            <a:r>
              <a:rPr lang="en-US" sz="2000" b="1" dirty="0" smtClean="0">
                <a:latin typeface="Calisto MT"/>
                <a:cs typeface="Calisto MT"/>
              </a:rPr>
              <a:t>When are these correlations set up</a:t>
            </a:r>
          </a:p>
          <a:p>
            <a:pPr marL="0" marR="0" indent="0" algn="ctr" defTabSz="457200" rtl="0" eaLnBrk="1" fontAlgn="auto" latinLnBrk="0" hangingPunct="1">
              <a:lnSpc>
                <a:spcPct val="117999"/>
              </a:lnSpc>
              <a:spcBef>
                <a:spcPts val="0"/>
              </a:spcBef>
              <a:spcAft>
                <a:spcPts val="0"/>
              </a:spcAft>
              <a:buClrTx/>
              <a:buSzTx/>
              <a:buFontTx/>
              <a:buNone/>
              <a:tabLst/>
              <a:defRPr/>
            </a:pPr>
            <a:r>
              <a:rPr lang="en-US" sz="2000" b="1" dirty="0" smtClean="0">
                <a:latin typeface="Calisto MT"/>
                <a:cs typeface="Calisto MT"/>
              </a:rPr>
              <a:t>Do these scaling relations evolve through cosmic time</a:t>
            </a:r>
          </a:p>
          <a:p>
            <a:pPr rtl="0" latinLnBrk="1" hangingPunct="0"/>
            <a:r>
              <a:rPr lang="en-US" sz="2000" b="1" dirty="0" smtClean="0">
                <a:latin typeface="Calisto MT"/>
                <a:cs typeface="Calisto MT"/>
              </a:rPr>
              <a:t>Initial conditions? accretion physics? merger dynamics? </a:t>
            </a:r>
          </a:p>
          <a:p>
            <a:pPr rtl="0" latinLnBrk="1" hangingPunct="0"/>
            <a:r>
              <a:rPr lang="en-US" sz="2000" b="1" dirty="0" smtClean="0">
                <a:latin typeface="Calisto MT"/>
                <a:cs typeface="Calisto MT"/>
              </a:rPr>
              <a:t>self-regulated feedback? </a:t>
            </a:r>
          </a:p>
          <a:p>
            <a:pPr rtl="0" latinLnBrk="1" hangingPunct="0"/>
            <a:r>
              <a:rPr kumimoji="0" lang="en-US" sz="2000" b="1" i="0" u="none" strike="noStrike" cap="none" spc="0" normalizeH="0" baseline="0" dirty="0" smtClean="0">
                <a:ln>
                  <a:noFill/>
                </a:ln>
                <a:effectLst/>
                <a:uFillTx/>
                <a:latin typeface="Calisto MT"/>
                <a:ea typeface="Helvetica Neue"/>
                <a:cs typeface="Calisto MT"/>
                <a:sym typeface="Helvetica Light"/>
              </a:rPr>
              <a:t>How and when do seeds form and grow and evolve...</a:t>
            </a:r>
          </a:p>
          <a:p>
            <a:pPr rtl="0" latinLnBrk="1" hangingPunct="0"/>
            <a:r>
              <a:rPr kumimoji="0" lang="en-US" sz="2000" b="1" i="0" u="none" strike="noStrike" cap="none" spc="0" normalizeH="0" baseline="0" dirty="0" smtClean="0">
                <a:ln>
                  <a:noFill/>
                </a:ln>
                <a:effectLst/>
                <a:uFillTx/>
                <a:latin typeface="Calisto MT"/>
                <a:ea typeface="Helvetica Neue"/>
                <a:cs typeface="Calisto MT"/>
                <a:sym typeface="Helvetica Light"/>
              </a:rPr>
              <a:t>all of course in the context of LCDM</a:t>
            </a:r>
            <a:endParaRPr kumimoji="0" lang="en-US" sz="2000" b="0" i="0" u="none" strike="noStrike" cap="none" spc="0" normalizeH="0" baseline="0" dirty="0" smtClean="0">
              <a:ln>
                <a:noFill/>
              </a:ln>
              <a:effectLst/>
              <a:uFillTx/>
              <a:latin typeface="Helvetica Neue"/>
              <a:ea typeface="Helvetica Neue"/>
              <a:cs typeface="Helvetica Neue"/>
              <a:sym typeface="Helvetica Light"/>
            </a:endParaRPr>
          </a:p>
          <a:p>
            <a:pPr marL="0" marR="0" indent="0" algn="ctr" defTabSz="457200" rtl="0" eaLnBrk="1" fontAlgn="auto" latinLnBrk="0" hangingPunct="1">
              <a:lnSpc>
                <a:spcPct val="117999"/>
              </a:lnSpc>
              <a:spcBef>
                <a:spcPts val="0"/>
              </a:spcBef>
              <a:spcAft>
                <a:spcPts val="0"/>
              </a:spcAft>
              <a:buClrTx/>
              <a:buSzTx/>
              <a:buFontTx/>
              <a:buNone/>
              <a:tabLst/>
              <a:defRPr/>
            </a:pPr>
            <a:endParaRPr lang="en-US" sz="2000" b="1" dirty="0" smtClean="0">
              <a:latin typeface="Calisto MT"/>
              <a:cs typeface="Calisto MT"/>
            </a:endParaRPr>
          </a:p>
          <a:p>
            <a:pPr marL="0" marR="0" indent="0" algn="ctr" defTabSz="457200" rtl="0" eaLnBrk="1" fontAlgn="auto" latinLnBrk="0" hangingPunct="1">
              <a:lnSpc>
                <a:spcPct val="117999"/>
              </a:lnSpc>
              <a:spcBef>
                <a:spcPts val="0"/>
              </a:spcBef>
              <a:spcAft>
                <a:spcPts val="0"/>
              </a:spcAft>
              <a:buClrTx/>
              <a:buSzTx/>
              <a:buFontTx/>
              <a:buNone/>
              <a:tabLst/>
              <a:defRPr/>
            </a:pPr>
            <a:endParaRPr lang="en-US" sz="2000" b="1" dirty="0" smtClean="0">
              <a:latin typeface="Calisto MT"/>
              <a:cs typeface="Calisto MT"/>
            </a:endParaRPr>
          </a:p>
          <a:p>
            <a:pPr marL="0" marR="0" indent="0" algn="ctr" defTabSz="457200" rtl="0" eaLnBrk="1" fontAlgn="auto" latinLnBrk="0" hangingPunct="1">
              <a:lnSpc>
                <a:spcPct val="117999"/>
              </a:lnSpc>
              <a:spcBef>
                <a:spcPts val="0"/>
              </a:spcBef>
              <a:spcAft>
                <a:spcPts val="0"/>
              </a:spcAft>
              <a:buClrTx/>
              <a:buSzTx/>
              <a:buFontTx/>
              <a:buNone/>
              <a:tabLst/>
              <a:defRPr/>
            </a:pPr>
            <a:endParaRPr kumimoji="0" lang="en-US" sz="2000" b="0" i="0" u="none" strike="noStrike" cap="none" spc="0" normalizeH="0" baseline="0" dirty="0" smtClean="0">
              <a:ln>
                <a:noFill/>
              </a:ln>
              <a:solidFill>
                <a:schemeClr val="tx1"/>
              </a:solidFill>
              <a:effectLst/>
              <a:uFillTx/>
              <a:latin typeface="Helvetica Neue"/>
              <a:ea typeface="Helvetica Neue"/>
              <a:cs typeface="Helvetica Neue"/>
              <a:sym typeface="Helvetica Light"/>
            </a:endParaRPr>
          </a:p>
          <a:p>
            <a:pPr marL="0" marR="0" indent="0" algn="ctr" defTabSz="457200" rtl="0" eaLnBrk="1" fontAlgn="auto" latinLnBrk="0" hangingPunct="1">
              <a:lnSpc>
                <a:spcPct val="117999"/>
              </a:lnSpc>
              <a:spcBef>
                <a:spcPts val="0"/>
              </a:spcBef>
              <a:spcAft>
                <a:spcPts val="0"/>
              </a:spcAft>
              <a:buClrTx/>
              <a:buSzTx/>
              <a:buFontTx/>
              <a:buNone/>
              <a:tabLst/>
              <a:defRPr/>
            </a:pPr>
            <a:endParaRPr kumimoji="0" lang="en-US" sz="2000" b="0" i="0" u="none" strike="noStrike" cap="none" spc="0" normalizeH="0" baseline="0" dirty="0" smtClean="0">
              <a:ln>
                <a:noFill/>
              </a:ln>
              <a:solidFill>
                <a:srgbClr val="FFFFFF"/>
              </a:solidFill>
              <a:effectLst/>
              <a:uFillTx/>
              <a:latin typeface="Helvetica Neue"/>
              <a:ea typeface="Helvetica Neue"/>
              <a:cs typeface="Helvetica Neue"/>
              <a:sym typeface="Helvetica Light"/>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000" dirty="0" smtClean="0"/>
              <a:t>Follow-up JWST sources</a:t>
            </a:r>
          </a:p>
          <a:p>
            <a:r>
              <a:rPr lang="en-US" sz="2000" dirty="0" smtClean="0"/>
              <a:t>to discriminate flux from stars vs. AGN</a:t>
            </a:r>
          </a:p>
          <a:p>
            <a:endParaRPr lang="en-US" sz="2000" dirty="0" smtClean="0"/>
          </a:p>
          <a:p>
            <a:r>
              <a:rPr lang="en-US" sz="2000" dirty="0" smtClean="0"/>
              <a:t>need 5 – 100 </a:t>
            </a:r>
            <a:r>
              <a:rPr lang="en-US" sz="2000" dirty="0" err="1" smtClean="0"/>
              <a:t>keV</a:t>
            </a:r>
            <a:r>
              <a:rPr lang="en-US" sz="2000" dirty="0" smtClean="0"/>
              <a:t> (rest-frame) to detect the high-</a:t>
            </a:r>
            <a:r>
              <a:rPr lang="en-US" sz="2000" dirty="0" err="1" smtClean="0"/>
              <a:t>z</a:t>
            </a:r>
            <a:r>
              <a:rPr lang="en-US" sz="2000" dirty="0" smtClean="0"/>
              <a:t> obscured population</a:t>
            </a:r>
          </a:p>
          <a:p>
            <a:endParaRPr lang="en-US" sz="2000" dirty="0" smtClean="0"/>
          </a:p>
          <a:p>
            <a:r>
              <a:rPr lang="en-US" sz="2000" dirty="0" smtClean="0"/>
              <a:t>-Sensitivity matched to detect super-</a:t>
            </a:r>
            <a:r>
              <a:rPr lang="en-US" sz="2000" dirty="0" err="1" smtClean="0"/>
              <a:t>Eddington</a:t>
            </a:r>
            <a:r>
              <a:rPr lang="en-US" sz="2000" dirty="0" smtClean="0"/>
              <a:t> flows at high </a:t>
            </a:r>
            <a:r>
              <a:rPr lang="en-US" sz="2000" dirty="0" err="1" smtClean="0"/>
              <a:t>z</a:t>
            </a:r>
            <a:r>
              <a:rPr lang="en-US" sz="2000" dirty="0" smtClean="0"/>
              <a:t>, detect </a:t>
            </a:r>
            <a:r>
              <a:rPr lang="en-US" sz="2000" dirty="0" err="1" smtClean="0"/>
              <a:t>IMBHs</a:t>
            </a:r>
            <a:r>
              <a:rPr lang="en-US" sz="2000" dirty="0" smtClean="0"/>
              <a:t> at </a:t>
            </a:r>
            <a:r>
              <a:rPr lang="en-US" sz="2000" dirty="0" err="1" smtClean="0"/>
              <a:t>z</a:t>
            </a:r>
            <a:r>
              <a:rPr lang="en-US" sz="2000" dirty="0" smtClean="0"/>
              <a:t> &gt; 10High throughput, high angular resolution,</a:t>
            </a:r>
          </a:p>
          <a:p>
            <a:r>
              <a:rPr lang="en-US" sz="2000" dirty="0" smtClean="0"/>
              <a:t>ideally factor of 100 gain in sensitivity from Chandra</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err="1" smtClean="0"/>
              <a:t>Multli</a:t>
            </a:r>
            <a:r>
              <a:rPr lang="en-US" dirty="0" smtClean="0"/>
              <a:t> wavelength</a:t>
            </a:r>
            <a:r>
              <a:rPr lang="en-US" baseline="0" dirty="0" smtClean="0"/>
              <a:t> data – X-ray </a:t>
            </a:r>
            <a:r>
              <a:rPr lang="en-US" baseline="0" dirty="0" err="1" smtClean="0"/>
              <a:t>bgd</a:t>
            </a:r>
            <a:r>
              <a:rPr lang="en-US" baseline="0" dirty="0" smtClean="0"/>
              <a:t>, individual accreting sources particularly incredibly bright quasars. Interesting all nearby </a:t>
            </a:r>
            <a:r>
              <a:rPr lang="en-US" baseline="0" dirty="0" err="1" smtClean="0"/>
              <a:t>BHs</a:t>
            </a:r>
            <a:r>
              <a:rPr lang="en-US" baseline="0" dirty="0" smtClean="0"/>
              <a:t> </a:t>
            </a:r>
            <a:r>
              <a:rPr lang="en-US" baseline="0" dirty="0" err="1" smtClean="0"/>
              <a:t>lke</a:t>
            </a:r>
            <a:r>
              <a:rPr lang="en-US" baseline="0" dirty="0" smtClean="0"/>
              <a:t> the MW seem to</a:t>
            </a:r>
          </a:p>
          <a:p>
            <a:r>
              <a:rPr lang="en-US" baseline="0" dirty="0" smtClean="0"/>
              <a:t>be barely accreting, and in a </a:t>
            </a:r>
            <a:r>
              <a:rPr lang="en-US" baseline="0" dirty="0" err="1" smtClean="0"/>
              <a:t>radiatively</a:t>
            </a:r>
            <a:r>
              <a:rPr lang="en-US" baseline="0" dirty="0" smtClean="0"/>
              <a:t> inefficient mode while higher </a:t>
            </a:r>
            <a:r>
              <a:rPr lang="en-US" baseline="0" dirty="0" err="1" smtClean="0"/>
              <a:t>z</a:t>
            </a:r>
            <a:r>
              <a:rPr lang="en-US" baseline="0" dirty="0" smtClean="0"/>
              <a:t> sources appear to be accreting at high rates at </a:t>
            </a:r>
            <a:r>
              <a:rPr lang="en-US" baseline="0" dirty="0" err="1" smtClean="0"/>
              <a:t>Eddington</a:t>
            </a:r>
            <a:r>
              <a:rPr lang="en-US" baseline="0" dirty="0" smtClean="0"/>
              <a:t> rate or even above.</a:t>
            </a:r>
          </a:p>
          <a:p>
            <a:r>
              <a:rPr lang="en-US" baseline="0" dirty="0" smtClean="0"/>
              <a:t>We will be choosing to model these with thin disk accretion for the </a:t>
            </a:r>
            <a:r>
              <a:rPr lang="en-US" baseline="0" dirty="0" err="1" smtClean="0"/>
              <a:t>radiatively</a:t>
            </a:r>
            <a:r>
              <a:rPr lang="en-US" baseline="0" dirty="0" smtClean="0"/>
              <a:t> efficient case and with slim disk accretion for the inefficient case. </a:t>
            </a:r>
          </a:p>
          <a:p>
            <a:r>
              <a:rPr lang="en-US" sz="2400" baseline="0" dirty="0" smtClean="0">
                <a:solidFill>
                  <a:srgbClr val="0000FF"/>
                </a:solidFill>
              </a:rPr>
              <a:t>In the case of the MW the accretion is 10^-7 </a:t>
            </a:r>
            <a:r>
              <a:rPr lang="en-US" sz="2400" baseline="0" dirty="0" err="1" smtClean="0">
                <a:solidFill>
                  <a:srgbClr val="0000FF"/>
                </a:solidFill>
              </a:rPr>
              <a:t>Eddington</a:t>
            </a:r>
            <a:r>
              <a:rPr lang="en-US" sz="2400" baseline="0" dirty="0" smtClean="0">
                <a:solidFill>
                  <a:srgbClr val="0000FF"/>
                </a:solidFill>
              </a:rPr>
              <a:t> rate....for such a trickle which appears to be </a:t>
            </a:r>
            <a:r>
              <a:rPr lang="en-US" sz="2400" baseline="0" dirty="0" err="1" smtClean="0">
                <a:solidFill>
                  <a:srgbClr val="0000FF"/>
                </a:solidFill>
              </a:rPr>
              <a:t>ubiqiuitous</a:t>
            </a:r>
            <a:r>
              <a:rPr lang="en-US" sz="2400" baseline="0" dirty="0" smtClean="0">
                <a:solidFill>
                  <a:srgbClr val="0000FF"/>
                </a:solidFill>
              </a:rPr>
              <a:t> locally </a:t>
            </a:r>
          </a:p>
          <a:p>
            <a:r>
              <a:rPr lang="en-US" sz="2400" dirty="0" smtClean="0">
                <a:solidFill>
                  <a:srgbClr val="0000FF"/>
                </a:solidFill>
              </a:rPr>
              <a:t>Ubiquitous: it is</a:t>
            </a:r>
            <a:r>
              <a:rPr lang="en-US" sz="2400" baseline="0" dirty="0" smtClean="0">
                <a:solidFill>
                  <a:srgbClr val="0000FF"/>
                </a:solidFill>
              </a:rPr>
              <a:t> </a:t>
            </a:r>
            <a:r>
              <a:rPr lang="en-US" sz="2400" baseline="0" dirty="0" err="1" smtClean="0">
                <a:solidFill>
                  <a:srgbClr val="0000FF"/>
                </a:solidFill>
              </a:rPr>
              <a:t>sufficeint</a:t>
            </a:r>
            <a:r>
              <a:rPr lang="en-US" sz="2400" baseline="0" dirty="0" smtClean="0">
                <a:solidFill>
                  <a:srgbClr val="0000FF"/>
                </a:solidFill>
              </a:rPr>
              <a:t> to be </a:t>
            </a:r>
            <a:r>
              <a:rPr lang="en-US" sz="2400" dirty="0" smtClean="0">
                <a:solidFill>
                  <a:srgbClr val="0000FF"/>
                </a:solidFill>
              </a:rPr>
              <a:t>fed by stellar winds,</a:t>
            </a:r>
          </a:p>
          <a:p>
            <a:r>
              <a:rPr lang="en-US" sz="2400" dirty="0" smtClean="0">
                <a:solidFill>
                  <a:srgbClr val="0000FF"/>
                </a:solidFill>
              </a:rPr>
              <a:t>“hot” </a:t>
            </a:r>
            <a:r>
              <a:rPr lang="en-US" sz="2400" dirty="0" err="1" smtClean="0">
                <a:solidFill>
                  <a:srgbClr val="0000FF"/>
                </a:solidFill>
              </a:rPr>
              <a:t>T</a:t>
            </a:r>
            <a:r>
              <a:rPr lang="en-US" sz="2400" baseline="-25000" dirty="0" err="1" smtClean="0">
                <a:solidFill>
                  <a:srgbClr val="0000FF"/>
                </a:solidFill>
              </a:rPr>
              <a:t>ion</a:t>
            </a:r>
            <a:r>
              <a:rPr lang="en-US" sz="2400" dirty="0" err="1" smtClean="0">
                <a:solidFill>
                  <a:srgbClr val="0000FF"/>
                </a:solidFill>
              </a:rPr>
              <a:t>~T</a:t>
            </a:r>
            <a:r>
              <a:rPr lang="en-US" sz="2400" baseline="-25000" dirty="0" err="1" smtClean="0">
                <a:solidFill>
                  <a:srgbClr val="0000FF"/>
                </a:solidFill>
              </a:rPr>
              <a:t>vir</a:t>
            </a:r>
            <a:r>
              <a:rPr lang="en-US" sz="2400" dirty="0" smtClean="0">
                <a:solidFill>
                  <a:srgbClr val="0000FF"/>
                </a:solidFill>
              </a:rPr>
              <a:t> quasi-spherical flow</a:t>
            </a:r>
          </a:p>
          <a:p>
            <a:r>
              <a:rPr lang="en-US" sz="2400" dirty="0" smtClean="0">
                <a:solidFill>
                  <a:srgbClr val="0000FF"/>
                </a:solidFill>
                <a:latin typeface="Arial" charset="0"/>
              </a:rPr>
              <a:t>WHILE</a:t>
            </a:r>
            <a:r>
              <a:rPr lang="en-US" sz="2400" baseline="0" dirty="0" smtClean="0">
                <a:solidFill>
                  <a:srgbClr val="0000FF"/>
                </a:solidFill>
                <a:latin typeface="Arial" charset="0"/>
              </a:rPr>
              <a:t> THE RADIATIVELY EFFICIENT MODE WITH 10% efficiency, feeding mechanism unclear, rare in the local</a:t>
            </a:r>
          </a:p>
          <a:p>
            <a:r>
              <a:rPr lang="en-US" sz="2400" baseline="0" dirty="0" smtClean="0">
                <a:solidFill>
                  <a:srgbClr val="0000FF"/>
                </a:solidFill>
                <a:latin typeface="Arial" charset="0"/>
              </a:rPr>
              <a:t>universe, and accretion from a thin disk is adopted fed with gas supply from mergers and BH </a:t>
            </a:r>
            <a:r>
              <a:rPr lang="en-US" sz="2400" baseline="0" dirty="0" err="1" smtClean="0">
                <a:solidFill>
                  <a:srgbClr val="0000FF"/>
                </a:solidFill>
                <a:latin typeface="Arial" charset="0"/>
              </a:rPr>
              <a:t>coaelescences</a:t>
            </a:r>
            <a:r>
              <a:rPr lang="en-US" sz="2400" baseline="0" dirty="0" smtClean="0">
                <a:solidFill>
                  <a:srgbClr val="0000FF"/>
                </a:solidFill>
                <a:latin typeface="Arial" charset="0"/>
              </a:rPr>
              <a:t>.</a:t>
            </a:r>
            <a:endParaRPr lang="en-US" sz="2400" dirty="0" smtClean="0">
              <a:solidFill>
                <a:srgbClr val="000000"/>
              </a:solidFill>
              <a:latin typeface="Arial"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The first big challenge came with the discovery of the brightest quasars at the highest </a:t>
            </a:r>
            <a:r>
              <a:rPr lang="en-US" dirty="0" err="1" smtClean="0"/>
              <a:t>redshifts</a:t>
            </a:r>
            <a:r>
              <a:rPr lang="en-US" dirty="0" smtClean="0"/>
              <a:t>, SDSS started</a:t>
            </a:r>
            <a:r>
              <a:rPr lang="en-US" baseline="0" dirty="0" smtClean="0"/>
              <a:t> turning up a</a:t>
            </a:r>
          </a:p>
          <a:p>
            <a:r>
              <a:rPr lang="en-US" baseline="0" dirty="0" err="1" smtClean="0"/>
              <a:t>populaiton</a:t>
            </a:r>
            <a:r>
              <a:rPr lang="en-US" baseline="0" dirty="0" smtClean="0"/>
              <a:t> of </a:t>
            </a:r>
            <a:r>
              <a:rPr lang="en-US" baseline="0" dirty="0" err="1" smtClean="0"/>
              <a:t>birght</a:t>
            </a:r>
            <a:r>
              <a:rPr lang="en-US" baseline="0" dirty="0" smtClean="0"/>
              <a:t> quasar at </a:t>
            </a:r>
            <a:r>
              <a:rPr lang="en-US" baseline="0" dirty="0" err="1" smtClean="0"/>
              <a:t>z</a:t>
            </a:r>
            <a:r>
              <a:rPr lang="en-US" baseline="0" dirty="0" smtClean="0"/>
              <a:t> &gt; 6.5 powered by </a:t>
            </a:r>
            <a:r>
              <a:rPr lang="en-US" baseline="0" dirty="0" err="1" smtClean="0"/>
              <a:t>SMBHs</a:t>
            </a:r>
            <a:r>
              <a:rPr lang="en-US" baseline="0" dirty="0" smtClean="0"/>
              <a:t> with M &gt; 10^9 and above at increasingly earlier epochs in the universe</a:t>
            </a:r>
          </a:p>
          <a:p>
            <a:r>
              <a:rPr lang="en-US" baseline="0" dirty="0" smtClean="0"/>
              <a:t>a time when it was less than 10 % of the current age. Now this posed a problem as we believed that the remnants of the first</a:t>
            </a:r>
          </a:p>
          <a:p>
            <a:r>
              <a:rPr lang="en-US" baseline="0" dirty="0" smtClean="0"/>
              <a:t>stars were the initial seeds and their masses were sufficiently low in order to be able to produce the required </a:t>
            </a:r>
            <a:r>
              <a:rPr lang="en-US" baseline="0" dirty="0" err="1" smtClean="0"/>
              <a:t>SMBHs</a:t>
            </a:r>
            <a:r>
              <a:rPr lang="en-US" baseline="0" dirty="0" smtClean="0"/>
              <a:t> so early on.</a:t>
            </a:r>
          </a:p>
          <a:p>
            <a:r>
              <a:rPr lang="en-US" baseline="0" dirty="0" smtClean="0"/>
              <a:t>Once again given the nature of LCDM a theory where small initial fluctuations are </a:t>
            </a:r>
            <a:r>
              <a:rPr lang="en-US" baseline="0" dirty="0" err="1" smtClean="0"/>
              <a:t>gaussian</a:t>
            </a:r>
            <a:r>
              <a:rPr lang="en-US" baseline="0" dirty="0" smtClean="0"/>
              <a:t>, we can always explain a few outliers but there</a:t>
            </a:r>
          </a:p>
          <a:p>
            <a:r>
              <a:rPr lang="en-US" baseline="0" dirty="0" smtClean="0"/>
              <a:t>is tension when its an entire population....In fact recent Planck results have pushed the limits on the epoch of </a:t>
            </a:r>
            <a:r>
              <a:rPr lang="en-US" baseline="0" dirty="0" err="1" smtClean="0"/>
              <a:t>reionization</a:t>
            </a:r>
            <a:r>
              <a:rPr lang="en-US" baseline="0" dirty="0" smtClean="0"/>
              <a:t> to lower </a:t>
            </a:r>
            <a:r>
              <a:rPr lang="en-US" baseline="0" dirty="0" err="1" smtClean="0"/>
              <a:t>redshifts</a:t>
            </a:r>
            <a:r>
              <a:rPr lang="en-US" baseline="0" dirty="0" smtClean="0"/>
              <a: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lvl1pPr marL="57799" marR="57799" defTabSz="1295400">
              <a:lnSpc>
                <a:spcPct val="100000"/>
              </a:lnSpc>
              <a:spcBef>
                <a:spcPts val="500"/>
              </a:spcBef>
              <a:buClr>
                <a:srgbClr val="000000"/>
              </a:buClr>
              <a:buFont typeface="Bookman Old Style"/>
              <a:defRPr sz="1600">
                <a:uFill>
                  <a:solidFill>
                    <a:srgbClr val="000000"/>
                  </a:solidFill>
                </a:uFill>
                <a:latin typeface="Bookman Old Style"/>
                <a:ea typeface="Bookman Old Style"/>
                <a:cs typeface="Bookman Old Style"/>
                <a:sym typeface="Bookman Old Style"/>
              </a:defRPr>
            </a:lvl1pPr>
          </a:lstStyle>
          <a:p>
            <a:r>
              <a:t>heirarchical, merger driven paradigm for assembly of structure, halos are seeded, they merge, their central BHs merge (instantaneously), accompanied by an accretion episode, BH mass growth is capped proportional to sigma^x, not delving into the details of the microphysics of accretion, Both LF and abundances of quasars. A large number of extremely bright Qs at high z, roughly 2 Gyrs after the BB powering by accretion requires 10^9 solar masses in place by that juncture.</a:t>
            </a:r>
          </a:p>
        </p:txBody>
      </p:sp>
    </p:spTree>
    <p:extLst>
      <p:ext uri="{BB962C8B-B14F-4D97-AF65-F5344CB8AC3E}">
        <p14:creationId xmlns:p14="http://schemas.microsoft.com/office/powerpoint/2010/main" val="144804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Using</a:t>
            </a:r>
            <a:r>
              <a:rPr lang="en-US" baseline="0" dirty="0" smtClean="0"/>
              <a:t> broad emission lines as the diagnostic to measure </a:t>
            </a:r>
            <a:r>
              <a:rPr lang="en-US" baseline="0" dirty="0" err="1" smtClean="0"/>
              <a:t>BHs</a:t>
            </a:r>
            <a:r>
              <a:rPr lang="en-US" baseline="0" dirty="0" smtClean="0"/>
              <a:t>, can push out further, as with color-color selection from optical surveys</a:t>
            </a:r>
          </a:p>
          <a:p>
            <a:r>
              <a:rPr lang="en-US" baseline="0" dirty="0" smtClean="0"/>
              <a:t>like the SDSS....Ultra massive </a:t>
            </a:r>
            <a:r>
              <a:rPr lang="en-US" baseline="0" dirty="0" err="1" smtClean="0"/>
              <a:t>BHs</a:t>
            </a:r>
            <a:r>
              <a:rPr lang="en-US" baseline="0" dirty="0" smtClean="0"/>
              <a:t> are not anomalies, these appear to exist at all </a:t>
            </a:r>
            <a:r>
              <a:rPr lang="en-US" baseline="0" dirty="0" err="1" smtClean="0"/>
              <a:t>redshifts</a:t>
            </a:r>
            <a:r>
              <a:rPr lang="en-US" baseline="0" dirty="0" smtClean="0"/>
              <a:t>...and from the modeling of the growth history</a:t>
            </a:r>
          </a:p>
          <a:p>
            <a:r>
              <a:rPr lang="en-US" baseline="0" dirty="0" smtClean="0"/>
              <a:t>of this population. Reproducing the observed massive end of the BHMF at all epochs has greatly challenged and required refinements</a:t>
            </a:r>
          </a:p>
          <a:p>
            <a:r>
              <a:rPr lang="en-US" baseline="0" dirty="0" smtClean="0"/>
              <a:t>rethinking the role of mergers...A KEY ELEMENT INTHE MODELING WERE MERGERS and merger triggered accretion.  TO EXPLAIN THESE</a:t>
            </a:r>
          </a:p>
          <a:p>
            <a:r>
              <a:rPr lang="en-US" baseline="0" dirty="0" smtClean="0"/>
              <a:t>AT HIGH REDSHIFT THE FIRST REFINEMENT WAS INTRODUCED – FORMATION OF MORE MASSIVE BH SEEDS FROM THE GET=GO IN THE </a:t>
            </a:r>
            <a:br>
              <a:rPr lang="en-US" baseline="0" dirty="0" smtClean="0"/>
            </a:br>
            <a:r>
              <a:rPr lang="en-US" baseline="0" dirty="0" smtClean="0"/>
              <a:t>EARLY UNIVERSE. Before I discuss this modification and its implications – I would like to outline the modeling procedure to give you a flavor of what</a:t>
            </a:r>
          </a:p>
          <a:p>
            <a:r>
              <a:rPr lang="en-US" baseline="0" dirty="0" smtClean="0"/>
              <a:t>all goes into it.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Observationally derived BHMF &gt;10^45-46 erg/s quasars - 10,000 quasars, masses estimated from the width FWHM of the  broad emission lines (MgII and CIV) line profiles are fit and the scaling relations between them, the continuum luminosity and BH mass. Most careful analysis that takes into account incompleteness, and this is imp if we are to focus on the massive end - power law distribution of eddington ratios. </a:t>
            </a:r>
          </a:p>
        </p:txBody>
      </p:sp>
    </p:spTree>
    <p:extLst>
      <p:ext uri="{BB962C8B-B14F-4D97-AF65-F5344CB8AC3E}">
        <p14:creationId xmlns:p14="http://schemas.microsoft.com/office/powerpoint/2010/main" val="113224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nSpc>
                <a:spcPct val="117999"/>
              </a:lnSpc>
            </a:pPr>
            <a:r>
              <a:t>Ingredients in the model: eddington ratios distributions, seeding….</a:t>
            </a:r>
          </a:p>
          <a:p>
            <a:pPr>
              <a:lnSpc>
                <a:spcPct val="117999"/>
              </a:lnSpc>
            </a:pPr>
            <a:r>
              <a:t>MH08 —- XRB synthesis models, used the Xray LF to derive an Eddington ratio distribution f(Mdot, Mbh), various seeding &amp; accretion models - PopIII +edd, Massive +MH, Massive -Edding</a:t>
            </a:r>
          </a:p>
          <a:p>
            <a:pPr>
              <a:lnSpc>
                <a:spcPct val="117999"/>
              </a:lnSpc>
            </a:pPr>
            <a:r>
              <a:t>FAIL TO REPRODUCE THE HIGH MASS END - RED SDSS BLQSOs, green MH all BHs, MODELS ALL BHs &amp; f * All = BLQSOs</a:t>
            </a:r>
          </a:p>
        </p:txBody>
      </p:sp>
    </p:spTree>
    <p:extLst>
      <p:ext uri="{BB962C8B-B14F-4D97-AF65-F5344CB8AC3E}">
        <p14:creationId xmlns:p14="http://schemas.microsoft.com/office/powerpoint/2010/main" val="135245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dirty="0" smtClean="0"/>
              <a:t>LETS LOOK AT THE SEEDS -- MANY WAYS TO MAKE SEEDS</a:t>
            </a:r>
          </a:p>
          <a:p>
            <a:r>
              <a:rPr lang="en-US" dirty="0" smtClean="0"/>
              <a:t>LOOKS LIKE WE NEED MULTIPLE WAYS</a:t>
            </a:r>
          </a:p>
          <a:p>
            <a:endParaRPr lang="en-US" dirty="0" smtClean="0"/>
          </a:p>
        </p:txBody>
      </p:sp>
      <p:sp>
        <p:nvSpPr>
          <p:cNvPr id="55300" name="Slide Number Placeholder 3"/>
          <p:cNvSpPr>
            <a:spLocks noGrp="1"/>
          </p:cNvSpPr>
          <p:nvPr>
            <p:ph type="sldNum" sz="quarter" idx="5"/>
          </p:nvPr>
        </p:nvSpPr>
        <p:spPr>
          <a:xfrm>
            <a:off x="3884613" y="8685213"/>
            <a:ext cx="2971800" cy="457200"/>
          </a:xfrm>
          <a:prstGeom prst="rect">
            <a:avLst/>
          </a:prstGeom>
          <a:noFill/>
        </p:spPr>
        <p:txBody>
          <a:bodyPr/>
          <a:lstStyle/>
          <a:p>
            <a:fld id="{938720D7-E3AA-E948-98D7-C38CEFCEE8D5}" type="slidenum">
              <a:rPr lang="en-US" smtClean="0"/>
              <a:pPr/>
              <a:t>12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gradFill flip="none" rotWithShape="1">
          <a:gsLst>
            <a:gs pos="0">
              <a:srgbClr val="0065C1"/>
            </a:gs>
            <a:gs pos="100000">
              <a:srgbClr val="00397A"/>
            </a:gs>
          </a:gsLst>
          <a:lin ang="5400000" scaled="0"/>
        </a:gra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lvl1pPr>
              <a:defRPr>
                <a:latin typeface="Superclarendon"/>
                <a:ea typeface="Superclarendon"/>
                <a:cs typeface="Superclarendon"/>
                <a:sym typeface="Superclarendon"/>
              </a:defRPr>
            </a:lvl1pPr>
          </a:lstStyle>
          <a:p>
            <a:pPr lvl="0">
              <a:defRPr sz="1800">
                <a:solidFill>
                  <a:srgbClr val="000000"/>
                </a:solidFill>
              </a:defRPr>
            </a:pPr>
            <a:r>
              <a:rPr sz="8000">
                <a:solidFill>
                  <a:srgbClr val="FFFFFF"/>
                </a:solidFill>
              </a:rPr>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atin typeface="Superclarendon"/>
                <a:ea typeface="Superclarendon"/>
                <a:cs typeface="Superclarendon"/>
                <a:sym typeface="Superclarendon"/>
              </a:defRPr>
            </a:lvl1pPr>
            <a:lvl2pPr marL="0" indent="228600" algn="ctr">
              <a:spcBef>
                <a:spcPts val="0"/>
              </a:spcBef>
              <a:buSzTx/>
              <a:buNone/>
              <a:defRPr sz="3200">
                <a:latin typeface="Superclarendon"/>
                <a:ea typeface="Superclarendon"/>
                <a:cs typeface="Superclarendon"/>
                <a:sym typeface="Superclarendon"/>
              </a:defRPr>
            </a:lvl2pPr>
            <a:lvl3pPr marL="0" indent="457200" algn="ctr">
              <a:spcBef>
                <a:spcPts val="0"/>
              </a:spcBef>
              <a:buSzTx/>
              <a:buNone/>
              <a:defRPr sz="3200">
                <a:latin typeface="Superclarendon"/>
                <a:ea typeface="Superclarendon"/>
                <a:cs typeface="Superclarendon"/>
                <a:sym typeface="Superclarendon"/>
              </a:defRPr>
            </a:lvl3pPr>
            <a:lvl4pPr marL="0" indent="685800" algn="ctr">
              <a:spcBef>
                <a:spcPts val="0"/>
              </a:spcBef>
              <a:buSzTx/>
              <a:buNone/>
              <a:defRPr sz="3200">
                <a:latin typeface="Superclarendon"/>
                <a:ea typeface="Superclarendon"/>
                <a:cs typeface="Superclarendon"/>
                <a:sym typeface="Superclarendon"/>
              </a:defRPr>
            </a:lvl4pPr>
            <a:lvl5pPr marL="0" indent="914400" algn="ctr">
              <a:spcBef>
                <a:spcPts val="0"/>
              </a:spcBef>
              <a:buSzTx/>
              <a:buNone/>
              <a:defRPr sz="3200">
                <a:latin typeface="Superclarendon"/>
                <a:ea typeface="Superclarendon"/>
                <a:cs typeface="Superclarendon"/>
                <a:sym typeface="Superclarendon"/>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a:spLocks noGrp="1"/>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bg>
      <p:bgPr>
        <a:gradFill flip="none" rotWithShape="1">
          <a:gsLst>
            <a:gs pos="0">
              <a:srgbClr val="0065C1"/>
            </a:gs>
            <a:gs pos="100000">
              <a:srgbClr val="00397A"/>
            </a:gs>
          </a:gsLst>
          <a:lin ang="5400000" scaled="0"/>
        </a:gradFill>
        <a:effectLst/>
      </p:bgPr>
    </p:bg>
    <p:spTree>
      <p:nvGrpSpPr>
        <p:cNvPr id="1" name=""/>
        <p:cNvGrpSpPr/>
        <p:nvPr/>
      </p:nvGrpSpPr>
      <p:grpSpPr>
        <a:xfrm>
          <a:off x="0" y="0"/>
          <a:ext cx="0" cy="0"/>
          <a:chOff x="0" y="0"/>
          <a:chExt cx="0" cy="0"/>
        </a:xfrm>
      </p:grpSpPr>
      <p:sp>
        <p:nvSpPr>
          <p:cNvPr id="16" name="Shape 16"/>
          <p:cNvSpPr/>
          <p:nvPr/>
        </p:nvSpPr>
        <p:spPr>
          <a:xfrm>
            <a:off x="426888" y="301575"/>
            <a:ext cx="12151024" cy="1257747"/>
          </a:xfrm>
          <a:prstGeom prst="roundRect">
            <a:avLst>
              <a:gd name="adj" fmla="val 27158"/>
            </a:avLst>
          </a:prstGeom>
          <a:gradFill>
            <a:gsLst>
              <a:gs pos="0">
                <a:srgbClr val="FF9933"/>
              </a:gs>
              <a:gs pos="100000">
                <a:srgbClr val="EE510F"/>
              </a:gs>
            </a:gsLst>
            <a:lin ang="5400000"/>
          </a:gradFill>
          <a:ln w="101600">
            <a:solidFill>
              <a:srgbClr val="FFFFFF"/>
            </a:solidFill>
            <a:miter lim="400000"/>
          </a:ln>
        </p:spPr>
        <p:txBody>
          <a:bodyPr lIns="0" tIns="0" rIns="0" bIns="0" anchor="ctr"/>
          <a:lstStyle/>
          <a:p>
            <a:pPr lvl="0">
              <a:defRPr sz="2600"/>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bg>
      <p:bgPr>
        <a:gradFill flip="none" rotWithShape="1">
          <a:gsLst>
            <a:gs pos="0">
              <a:srgbClr val="0065C1"/>
            </a:gs>
            <a:gs pos="100000">
              <a:srgbClr val="00397A"/>
            </a:gs>
          </a:gsLst>
          <a:lin ang="5400000" scaled="0"/>
        </a:gradFill>
        <a:effectLst/>
      </p:bgPr>
    </p:bg>
    <p:spTree>
      <p:nvGrpSpPr>
        <p:cNvPr id="1" name=""/>
        <p:cNvGrpSpPr/>
        <p:nvPr/>
      </p:nvGrpSpPr>
      <p:grpSpPr>
        <a:xfrm>
          <a:off x="0" y="0"/>
          <a:ext cx="0" cy="0"/>
          <a:chOff x="0" y="0"/>
          <a:chExt cx="0" cy="0"/>
        </a:xfrm>
      </p:grpSpPr>
      <p:sp>
        <p:nvSpPr>
          <p:cNvPr id="21" name="Shape 21"/>
          <p:cNvSpPr>
            <a:spLocks noGrp="1"/>
          </p:cNvSpPr>
          <p:nvPr>
            <p:ph type="body" idx="1"/>
          </p:nvPr>
        </p:nvSpPr>
        <p:spPr>
          <a:xfrm>
            <a:off x="952500" y="2590800"/>
            <a:ext cx="5334000" cy="6286500"/>
          </a:xfrm>
          <a:prstGeom prst="rect">
            <a:avLst/>
          </a:prstGeom>
        </p:spPr>
        <p:txBody>
          <a:bodyPr/>
          <a:lstStyle>
            <a:lvl1pPr marL="342900" indent="-342900">
              <a:spcBef>
                <a:spcPts val="3200"/>
              </a:spcBef>
              <a:defRPr sz="2800">
                <a:latin typeface="Calibri"/>
                <a:ea typeface="Calibri"/>
                <a:cs typeface="Calibri"/>
                <a:sym typeface="Calibri"/>
              </a:defRPr>
            </a:lvl1pPr>
            <a:lvl2pPr marL="685800" indent="-342900">
              <a:spcBef>
                <a:spcPts val="3200"/>
              </a:spcBef>
              <a:defRPr sz="2800">
                <a:latin typeface="Calibri"/>
                <a:ea typeface="Calibri"/>
                <a:cs typeface="Calibri"/>
                <a:sym typeface="Calibri"/>
              </a:defRPr>
            </a:lvl2pPr>
            <a:lvl3pPr marL="1231900" indent="-342900">
              <a:spcBef>
                <a:spcPts val="3200"/>
              </a:spcBef>
              <a:defRPr sz="2800">
                <a:latin typeface="Calibri"/>
                <a:ea typeface="Calibri"/>
                <a:cs typeface="Calibri"/>
                <a:sym typeface="Calibri"/>
              </a:defRPr>
            </a:lvl3pPr>
            <a:lvl4pPr marL="1676400" indent="-342900">
              <a:spcBef>
                <a:spcPts val="3200"/>
              </a:spcBef>
              <a:defRPr sz="2800">
                <a:latin typeface="Calibri"/>
                <a:ea typeface="Calibri"/>
                <a:cs typeface="Calibri"/>
                <a:sym typeface="Calibri"/>
              </a:defRPr>
            </a:lvl4pPr>
            <a:lvl5pPr marL="2120900" indent="-342900">
              <a:spcBef>
                <a:spcPts val="3200"/>
              </a:spcBef>
              <a:defRPr sz="2800">
                <a:latin typeface="Calibri"/>
                <a:ea typeface="Calibri"/>
                <a:cs typeface="Calibri"/>
                <a:sym typeface="Calibri"/>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22" name="Shape 22"/>
          <p:cNvSpPr/>
          <p:nvPr/>
        </p:nvSpPr>
        <p:spPr>
          <a:xfrm>
            <a:off x="426888" y="301575"/>
            <a:ext cx="12151024" cy="1257747"/>
          </a:xfrm>
          <a:prstGeom prst="roundRect">
            <a:avLst>
              <a:gd name="adj" fmla="val 27158"/>
            </a:avLst>
          </a:prstGeom>
          <a:gradFill>
            <a:gsLst>
              <a:gs pos="0">
                <a:srgbClr val="FF9933"/>
              </a:gs>
              <a:gs pos="100000">
                <a:srgbClr val="EE510F"/>
              </a:gs>
            </a:gsLst>
            <a:lin ang="5400000"/>
          </a:gradFill>
          <a:ln w="101600">
            <a:solidFill>
              <a:srgbClr val="FFFFFF"/>
            </a:solidFill>
            <a:miter lim="400000"/>
          </a:ln>
        </p:spPr>
        <p:txBody>
          <a:bodyPr lIns="0" tIns="0" rIns="0" bIns="0" anchor="ctr"/>
          <a:lstStyle/>
          <a:p>
            <a:pPr lvl="0">
              <a:defRPr sz="2600"/>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8000">
                <a:solidFill>
                  <a:srgbClr val="FFFFFF"/>
                </a:solidFill>
              </a:rP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6.png"/><Relationship Id="rId5" Type="http://schemas.openxmlformats.org/officeDocument/2006/relationships/image" Target="../media/image27.tiff"/><Relationship Id="rId1" Type="http://schemas.microsoft.com/office/2007/relationships/media" Target="file:////Users/priyamvadanatarajan/Desktop/SCIENCE%20TALKS/BHCENTER_PN_TALK/Flickering_AGN_for_Priya.mpg" TargetMode="External"/><Relationship Id="rId2" Type="http://schemas.openxmlformats.org/officeDocument/2006/relationships/video" Target="file:////Users/priyamvadanatarajan/Desktop/SCIENCE%20TALKS/BHCENTER_PN_TALK/Flickering_AGN_for_Priya.m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if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tiff"/><Relationship Id="rId6" Type="http://schemas.openxmlformats.org/officeDocument/2006/relationships/image" Target="../media/image33.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emf"/><Relationship Id="rId6" Type="http://schemas.openxmlformats.org/officeDocument/2006/relationships/image" Target="../media/image37.emf"/><Relationship Id="rId7" Type="http://schemas.openxmlformats.org/officeDocument/2006/relationships/image" Target="../media/image38.emf"/><Relationship Id="rId8" Type="http://schemas.openxmlformats.org/officeDocument/2006/relationships/image" Target="../media/image39.emf"/><Relationship Id="rId9" Type="http://schemas.openxmlformats.org/officeDocument/2006/relationships/image" Target="../media/image40.emf"/><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1.xml"/><Relationship Id="rId6" Type="http://schemas.openxmlformats.org/officeDocument/2006/relationships/image" Target="../media/image47.png"/><Relationship Id="rId7" Type="http://schemas.openxmlformats.org/officeDocument/2006/relationships/image" Target="../media/image48.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5"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tiff"/><Relationship Id="rId5" Type="http://schemas.openxmlformats.org/officeDocument/2006/relationships/image" Target="../media/image62.tiff"/><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5"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emf"/><Relationship Id="rId5" Type="http://schemas.openxmlformats.org/officeDocument/2006/relationships/oleObject" Target="../embeddings/oleObject1.bin"/><Relationship Id="rId6" Type="http://schemas.openxmlformats.org/officeDocument/2006/relationships/image" Target="../media/image10.emf"/><Relationship Id="rId7" Type="http://schemas.openxmlformats.org/officeDocument/2006/relationships/oleObject" Target="../embeddings/oleObject2.bin"/><Relationship Id="rId8" Type="http://schemas.openxmlformats.org/officeDocument/2006/relationships/image" Target="../media/image11.emf"/><Relationship Id="rId9" Type="http://schemas.openxmlformats.org/officeDocument/2006/relationships/oleObject" Target="../embeddings/oleObject3.bin"/><Relationship Id="rId10" Type="http://schemas.openxmlformats.org/officeDocument/2006/relationships/image" Target="../media/image12.emf"/><Relationship Id="rId11"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tif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497FC"/>
            </a:gs>
            <a:gs pos="100000">
              <a:srgbClr val="00397A"/>
            </a:gs>
          </a:gsLst>
          <a:lin ang="5400000" scaled="0"/>
        </a:gradFill>
        <a:effectLst/>
      </p:bgPr>
    </p:bg>
    <p:spTree>
      <p:nvGrpSpPr>
        <p:cNvPr id="1" name=""/>
        <p:cNvGrpSpPr/>
        <p:nvPr/>
      </p:nvGrpSpPr>
      <p:grpSpPr>
        <a:xfrm>
          <a:off x="0" y="0"/>
          <a:ext cx="0" cy="0"/>
          <a:chOff x="0" y="0"/>
          <a:chExt cx="0" cy="0"/>
        </a:xfrm>
      </p:grpSpPr>
      <p:sp>
        <p:nvSpPr>
          <p:cNvPr id="32" name="Shape 32"/>
          <p:cNvSpPr/>
          <p:nvPr/>
        </p:nvSpPr>
        <p:spPr>
          <a:xfrm>
            <a:off x="1000125" y="8767031"/>
            <a:ext cx="11004550" cy="817801"/>
          </a:xfrm>
          <a:prstGeom prst="roundRect">
            <a:avLst>
              <a:gd name="adj" fmla="val 25932"/>
            </a:avLst>
          </a:prstGeom>
          <a:gradFill>
            <a:gsLst>
              <a:gs pos="0">
                <a:srgbClr val="FF9933"/>
              </a:gs>
              <a:gs pos="100000">
                <a:srgbClr val="EE510F"/>
              </a:gs>
            </a:gsLst>
            <a:lin ang="5400000"/>
          </a:gradFill>
          <a:ln w="101600">
            <a:solidFill>
              <a:srgbClr val="FFFFFF"/>
            </a:solidFill>
            <a:miter lim="400000"/>
          </a:ln>
        </p:spPr>
        <p:txBody>
          <a:bodyPr lIns="0" tIns="0" rIns="0" bIns="0" anchor="ctr"/>
          <a:lstStyle/>
          <a:p>
            <a:pPr lvl="0">
              <a:defRPr sz="2600"/>
            </a:pPr>
            <a:endParaRPr/>
          </a:p>
        </p:txBody>
      </p:sp>
      <p:sp>
        <p:nvSpPr>
          <p:cNvPr id="33" name="Shape 33"/>
          <p:cNvSpPr/>
          <p:nvPr/>
        </p:nvSpPr>
        <p:spPr>
          <a:xfrm>
            <a:off x="1119661" y="294738"/>
            <a:ext cx="10885014" cy="2030218"/>
          </a:xfrm>
          <a:prstGeom prst="roundRect">
            <a:avLst>
              <a:gd name="adj" fmla="val 8997"/>
            </a:avLst>
          </a:prstGeom>
          <a:gradFill>
            <a:gsLst>
              <a:gs pos="0">
                <a:srgbClr val="FF9933"/>
              </a:gs>
              <a:gs pos="100000">
                <a:srgbClr val="EE510F"/>
              </a:gs>
            </a:gsLst>
            <a:lin ang="5400000"/>
          </a:gradFill>
          <a:ln w="101600">
            <a:solidFill>
              <a:srgbClr val="FFFFFF"/>
            </a:solidFill>
            <a:miter lim="400000"/>
          </a:ln>
        </p:spPr>
        <p:txBody>
          <a:bodyPr lIns="0" tIns="0" rIns="0" bIns="0" anchor="ctr"/>
          <a:lstStyle/>
          <a:p>
            <a:pPr lvl="0">
              <a:defRPr sz="2600"/>
            </a:pPr>
            <a:endParaRPr/>
          </a:p>
        </p:txBody>
      </p:sp>
      <p:sp>
        <p:nvSpPr>
          <p:cNvPr id="34" name="Shape 34"/>
          <p:cNvSpPr>
            <a:spLocks noGrp="1"/>
          </p:cNvSpPr>
          <p:nvPr>
            <p:ph type="title"/>
          </p:nvPr>
        </p:nvSpPr>
        <p:spPr>
          <a:xfrm>
            <a:off x="1270000" y="-1470820"/>
            <a:ext cx="10464800" cy="3571646"/>
          </a:xfrm>
          <a:prstGeom prst="rect">
            <a:avLst/>
          </a:prstGeom>
        </p:spPr>
        <p:txBody>
          <a:bodyPr>
            <a:normAutofit/>
          </a:bodyPr>
          <a:lstStyle>
            <a:lvl1pPr defTabSz="438150">
              <a:defRPr sz="6000"/>
            </a:lvl1pPr>
          </a:lstStyle>
          <a:p>
            <a:pPr lvl="0">
              <a:defRPr sz="1800">
                <a:solidFill>
                  <a:srgbClr val="000000"/>
                </a:solidFill>
              </a:defRPr>
            </a:pPr>
            <a:r>
              <a:rPr lang="en-US" sz="4800" dirty="0" smtClean="0">
                <a:solidFill>
                  <a:schemeClr val="tx1"/>
                </a:solidFill>
                <a:latin typeface="+mj-lt"/>
                <a:cs typeface="American Typewriter"/>
              </a:rPr>
              <a:t>Tracing black hole growth over cosmic time</a:t>
            </a:r>
            <a:endParaRPr sz="4800" dirty="0">
              <a:solidFill>
                <a:schemeClr val="tx1"/>
              </a:solidFill>
              <a:latin typeface="+mj-lt"/>
              <a:cs typeface="American Typewriter"/>
            </a:endParaRPr>
          </a:p>
        </p:txBody>
      </p:sp>
      <p:sp>
        <p:nvSpPr>
          <p:cNvPr id="35" name="Shape 35"/>
          <p:cNvSpPr>
            <a:spLocks noGrp="1"/>
          </p:cNvSpPr>
          <p:nvPr>
            <p:ph type="body" idx="1"/>
          </p:nvPr>
        </p:nvSpPr>
        <p:spPr>
          <a:xfrm>
            <a:off x="1358900" y="8393093"/>
            <a:ext cx="10464800" cy="1790700"/>
          </a:xfrm>
          <a:prstGeom prst="rect">
            <a:avLst/>
          </a:prstGeom>
        </p:spPr>
        <p:txBody>
          <a:bodyPr>
            <a:normAutofit/>
          </a:bodyPr>
          <a:lstStyle/>
          <a:p>
            <a:pPr lvl="0" defTabSz="455675">
              <a:defRPr sz="1800">
                <a:solidFill>
                  <a:srgbClr val="000000"/>
                </a:solidFill>
              </a:defRPr>
            </a:pPr>
            <a:endParaRPr lang="en-US" sz="2496" dirty="0" smtClean="0">
              <a:solidFill>
                <a:srgbClr val="FFFFFF"/>
              </a:solidFill>
            </a:endParaRPr>
          </a:p>
          <a:p>
            <a:pPr lvl="0" defTabSz="455675">
              <a:defRPr sz="1800">
                <a:solidFill>
                  <a:srgbClr val="000000"/>
                </a:solidFill>
              </a:defRPr>
            </a:pPr>
            <a:r>
              <a:rPr lang="en-US" sz="2496" dirty="0" smtClean="0">
                <a:solidFill>
                  <a:srgbClr val="FFFFFF"/>
                </a:solidFill>
                <a:latin typeface="+mn-lt"/>
              </a:rPr>
              <a:t>Priyamvada Natarajan </a:t>
            </a:r>
          </a:p>
          <a:p>
            <a:pPr lvl="0" defTabSz="455675">
              <a:defRPr sz="1800">
                <a:solidFill>
                  <a:srgbClr val="000000"/>
                </a:solidFill>
              </a:defRPr>
            </a:pPr>
            <a:r>
              <a:rPr lang="en-US" sz="2496" dirty="0" smtClean="0">
                <a:solidFill>
                  <a:srgbClr val="FFFFFF"/>
                </a:solidFill>
                <a:latin typeface="+mn-lt"/>
              </a:rPr>
              <a:t>Yale University</a:t>
            </a:r>
          </a:p>
          <a:p>
            <a:pPr lvl="0" defTabSz="455675">
              <a:defRPr sz="1800">
                <a:solidFill>
                  <a:srgbClr val="000000"/>
                </a:solidFill>
              </a:defRPr>
            </a:pPr>
            <a:endParaRPr lang="en-US" sz="2496" dirty="0" smtClean="0">
              <a:solidFill>
                <a:srgbClr val="FFFFFF"/>
              </a:solidFill>
              <a:latin typeface="+mn-lt"/>
            </a:endParaRPr>
          </a:p>
          <a:p>
            <a:pPr lvl="0" defTabSz="455675">
              <a:defRPr sz="1800">
                <a:solidFill>
                  <a:srgbClr val="000000"/>
                </a:solidFill>
              </a:defRPr>
            </a:pPr>
            <a:endParaRPr sz="2496" dirty="0">
              <a:solidFill>
                <a:srgbClr val="FFFFFF"/>
              </a:solidFill>
              <a:latin typeface="+mn-lt"/>
            </a:endParaRPr>
          </a:p>
        </p:txBody>
      </p:sp>
      <p:pic>
        <p:nvPicPr>
          <p:cNvPr id="7" name="Picture 6" descr="img0141_Slice_z_Density.png"/>
          <p:cNvPicPr>
            <a:picLocks noChangeAspect="1"/>
          </p:cNvPicPr>
          <p:nvPr/>
        </p:nvPicPr>
        <p:blipFill>
          <a:blip r:embed="rId3"/>
          <a:srcRect r="20998"/>
          <a:stretch>
            <a:fillRect/>
          </a:stretch>
        </p:blipFill>
        <p:spPr bwMode="auto">
          <a:xfrm>
            <a:off x="1553354" y="2581227"/>
            <a:ext cx="4642396" cy="4702632"/>
          </a:xfrm>
          <a:prstGeom prst="rect">
            <a:avLst/>
          </a:prstGeom>
          <a:noFill/>
          <a:ln w="9525">
            <a:noFill/>
            <a:miter lim="800000"/>
            <a:headEnd/>
            <a:tailEnd/>
          </a:ln>
        </p:spPr>
      </p:pic>
      <p:sp>
        <p:nvSpPr>
          <p:cNvPr id="8" name="TextBox 7"/>
          <p:cNvSpPr txBox="1"/>
          <p:nvPr/>
        </p:nvSpPr>
        <p:spPr>
          <a:xfrm>
            <a:off x="0" y="7168901"/>
            <a:ext cx="13004800"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400" dirty="0" smtClean="0">
                <a:solidFill>
                  <a:schemeClr val="tx1"/>
                </a:solidFill>
              </a:rPr>
              <a:t> </a:t>
            </a:r>
            <a:r>
              <a:rPr lang="en-US" sz="2400" dirty="0" err="1" smtClean="0">
                <a:solidFill>
                  <a:schemeClr val="tx1"/>
                </a:solidFill>
              </a:rPr>
              <a:t>Volonteri</a:t>
            </a:r>
            <a:r>
              <a:rPr lang="en-US" sz="2400" dirty="0" smtClean="0">
                <a:solidFill>
                  <a:schemeClr val="tx1"/>
                </a:solidFill>
              </a:rPr>
              <a:t>+; Johnson</a:t>
            </a:r>
            <a:r>
              <a:rPr kumimoji="0" lang="en-US" sz="2400" b="0" i="0" u="none" strike="noStrike" cap="none" spc="0" normalizeH="0" dirty="0" smtClean="0">
                <a:ln>
                  <a:noFill/>
                </a:ln>
                <a:solidFill>
                  <a:schemeClr val="tx1"/>
                </a:solidFill>
                <a:effectLst/>
                <a:uFillTx/>
                <a:latin typeface="+mn-lt"/>
                <a:ea typeface="+mn-ea"/>
                <a:cs typeface="+mn-cs"/>
                <a:sym typeface="Helvetica Light"/>
              </a:rPr>
              <a:t>+; Park+;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Ricotti</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Khochfar</a:t>
            </a:r>
            <a:r>
              <a:rPr kumimoji="0" lang="en-US" sz="2400" b="0" i="0" u="none" strike="noStrike" cap="none" spc="0" normalizeH="0" dirty="0" smtClean="0">
                <a:ln>
                  <a:noFill/>
                </a:ln>
                <a:solidFill>
                  <a:schemeClr val="tx1"/>
                </a:solidFill>
                <a:effectLst/>
                <a:uFillTx/>
                <a:latin typeface="+mn-lt"/>
                <a:ea typeface="+mn-ea"/>
                <a:cs typeface="+mn-cs"/>
                <a:sym typeface="Helvetica Light"/>
              </a:rPr>
              <a:t>+; Di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Matteo</a:t>
            </a:r>
            <a:r>
              <a:rPr kumimoji="0" lang="en-US" sz="2400" b="0" i="0" u="none" strike="noStrike" cap="none" spc="0" normalizeH="0" dirty="0" smtClean="0">
                <a:ln>
                  <a:noFill/>
                </a:ln>
                <a:solidFill>
                  <a:schemeClr val="tx1"/>
                </a:solidFill>
                <a:effectLst/>
                <a:uFillTx/>
                <a:latin typeface="+mn-lt"/>
                <a:ea typeface="+mn-ea"/>
                <a:cs typeface="+mn-cs"/>
                <a:sym typeface="Helvetica Light"/>
              </a:rPr>
              <a:t>+; Yoshida+; </a:t>
            </a:r>
            <a:r>
              <a:rPr lang="en-US" sz="2400" dirty="0" err="1" smtClean="0">
                <a:solidFill>
                  <a:schemeClr val="tx1"/>
                </a:solidFill>
              </a:rPr>
              <a:t>Haiman</a:t>
            </a:r>
            <a:r>
              <a:rPr lang="en-US" sz="2400" dirty="0" smtClean="0">
                <a:solidFill>
                  <a:schemeClr val="tx1"/>
                </a:solidFill>
              </a:rPr>
              <a:t>+; Tanaka+;  </a:t>
            </a:r>
            <a:endParaRPr kumimoji="0" lang="en-US" sz="2400" b="0" i="0" u="none" strike="noStrike" cap="none" spc="0" normalizeH="0" dirty="0" smtClean="0">
              <a:ln>
                <a:noFill/>
              </a:ln>
              <a:solidFill>
                <a:schemeClr val="tx1"/>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chemeClr val="tx1"/>
                </a:solidFill>
                <a:effectLst/>
                <a:uFillTx/>
                <a:latin typeface="+mn-lt"/>
                <a:ea typeface="+mn-ea"/>
                <a:cs typeface="+mn-cs"/>
                <a:sym typeface="Helvetica Light"/>
              </a:rPr>
              <a:t>Schneider+ Dubois+;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Bournoud</a:t>
            </a:r>
            <a:r>
              <a:rPr kumimoji="0" lang="en-US" sz="2400" b="0" i="0" u="none" strike="noStrike" cap="none" spc="0" normalizeH="0" dirty="0" smtClean="0">
                <a:ln>
                  <a:noFill/>
                </a:ln>
                <a:solidFill>
                  <a:schemeClr val="tx1"/>
                </a:solidFill>
                <a:effectLst/>
                <a:uFillTx/>
                <a:latin typeface="+mn-lt"/>
                <a:ea typeface="+mn-ea"/>
                <a:cs typeface="+mn-cs"/>
                <a:sym typeface="Helvetica Light"/>
              </a:rPr>
              <a:t>+; Loeb+; </a:t>
            </a:r>
            <a:r>
              <a:rPr lang="en-US" sz="2400" dirty="0" smtClean="0">
                <a:solidFill>
                  <a:schemeClr val="tx1"/>
                </a:solidFill>
              </a:rPr>
              <a:t>Ferrara+;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Milosavljevic</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Narayan</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Ricotti</a:t>
            </a:r>
            <a:r>
              <a:rPr kumimoji="0" lang="en-US" sz="2400" b="0" i="0" u="none" strike="noStrike" cap="none" spc="0" normalizeH="0" dirty="0" smtClean="0">
                <a:ln>
                  <a:noFill/>
                </a:ln>
                <a:solidFill>
                  <a:schemeClr val="tx1"/>
                </a:solidFill>
                <a:effectLst/>
                <a:uFillTx/>
                <a:latin typeface="+mn-lt"/>
                <a:ea typeface="+mn-ea"/>
                <a:cs typeface="+mn-cs"/>
                <a:sym typeface="Helvetica Light"/>
              </a:rPr>
              <a:t>+; Abel+;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Sijacki</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Springel</a:t>
            </a:r>
            <a:r>
              <a:rPr kumimoji="0" lang="en-US" sz="2400" b="0" i="0" u="none" strike="noStrike" cap="none" spc="0" normalizeH="0" dirty="0" smtClean="0">
                <a:ln>
                  <a:noFill/>
                </a:ln>
                <a:solidFill>
                  <a:schemeClr val="tx1"/>
                </a:solidFill>
                <a:effectLst/>
                <a:uFillTx/>
                <a:latin typeface="+mn-lt"/>
                <a:ea typeface="+mn-ea"/>
                <a:cs typeface="+mn-cs"/>
                <a:sym typeface="Helvetica Light"/>
              </a:rPr>
              <a:t>+; Somerville+;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Holz</a:t>
            </a:r>
            <a:r>
              <a:rPr kumimoji="0" lang="en-US" sz="2400" b="0" i="0" u="none" strike="noStrike" cap="none" spc="0" normalizeH="0" dirty="0" smtClean="0">
                <a:ln>
                  <a:noFill/>
                </a:ln>
                <a:solidFill>
                  <a:schemeClr val="tx1"/>
                </a:solidFill>
                <a:effectLst/>
                <a:uFillTx/>
                <a:latin typeface="+mn-lt"/>
                <a:ea typeface="+mn-ea"/>
                <a:cs typeface="+mn-cs"/>
                <a:sym typeface="Helvetica Light"/>
              </a:rPr>
              <a:t>+, Hopkins+;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Hernquist</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Bromm</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r>
              <a:rPr kumimoji="0" lang="en-US" sz="2400" b="0" i="0" u="none" strike="noStrike" cap="none" spc="0" normalizeH="0" dirty="0" err="1" smtClean="0">
                <a:ln>
                  <a:noFill/>
                </a:ln>
                <a:solidFill>
                  <a:schemeClr val="tx1"/>
                </a:solidFill>
                <a:effectLst/>
                <a:uFillTx/>
                <a:latin typeface="+mn-lt"/>
                <a:ea typeface="+mn-ea"/>
                <a:cs typeface="+mn-cs"/>
                <a:sym typeface="Helvetica Light"/>
              </a:rPr>
              <a:t>Latif</a:t>
            </a:r>
            <a:r>
              <a:rPr kumimoji="0" lang="en-US" sz="2400" b="0" i="0" u="none" strike="noStrike" cap="none" spc="0" normalizeH="0" dirty="0" smtClean="0">
                <a:ln>
                  <a:noFill/>
                </a:ln>
                <a:solidFill>
                  <a:schemeClr val="tx1"/>
                </a:solidFill>
                <a:effectLst/>
                <a:uFillTx/>
                <a:latin typeface="+mn-lt"/>
                <a:ea typeface="+mn-ea"/>
                <a:cs typeface="+mn-cs"/>
                <a:sym typeface="Helvetica Light"/>
              </a:rPr>
              <a:t>+; </a:t>
            </a:r>
          </a:p>
          <a:p>
            <a:pPr marL="0" marR="0" indent="0" algn="ctr" defTabSz="584200" rtl="0" fontAlgn="auto" latinLnBrk="1" hangingPunct="0">
              <a:lnSpc>
                <a:spcPct val="100000"/>
              </a:lnSpc>
              <a:spcBef>
                <a:spcPts val="0"/>
              </a:spcBef>
              <a:spcAft>
                <a:spcPts val="0"/>
              </a:spcAft>
              <a:buClrTx/>
              <a:buSzTx/>
              <a:buFontTx/>
              <a:buNone/>
              <a:tabLst/>
            </a:pPr>
            <a:r>
              <a:rPr lang="en-US" sz="2400" dirty="0" err="1" smtClean="0">
                <a:solidFill>
                  <a:schemeClr val="tx1"/>
                </a:solidFill>
              </a:rPr>
              <a:t>Blandford</a:t>
            </a:r>
            <a:r>
              <a:rPr lang="en-US" sz="2400" dirty="0" smtClean="0">
                <a:solidFill>
                  <a:schemeClr val="tx1"/>
                </a:solidFill>
              </a:rPr>
              <a:t>+; Small+; </a:t>
            </a:r>
            <a:r>
              <a:rPr lang="en-US" sz="2400" dirty="0" err="1" smtClean="0">
                <a:solidFill>
                  <a:schemeClr val="tx1"/>
                </a:solidFill>
              </a:rPr>
              <a:t>Tremaine</a:t>
            </a:r>
            <a:r>
              <a:rPr lang="en-US" sz="2400" dirty="0" smtClean="0">
                <a:solidFill>
                  <a:schemeClr val="tx1"/>
                </a:solidFill>
              </a:rPr>
              <a:t>+; Yu+; Murray+; </a:t>
            </a:r>
            <a:r>
              <a:rPr lang="en-US" sz="2400" dirty="0" err="1" smtClean="0">
                <a:solidFill>
                  <a:schemeClr val="tx1"/>
                </a:solidFill>
              </a:rPr>
              <a:t>Quataert</a:t>
            </a:r>
            <a:r>
              <a:rPr lang="en-US" sz="2400" dirty="0" smtClean="0">
                <a:solidFill>
                  <a:schemeClr val="tx1"/>
                </a:solidFill>
              </a:rPr>
              <a:t>+; Wise+; </a:t>
            </a:r>
            <a:r>
              <a:rPr kumimoji="0" lang="en-US" sz="2400" b="0" i="0" u="none" strike="noStrike" cap="none" spc="0" normalizeH="0" dirty="0" smtClean="0">
                <a:ln>
                  <a:noFill/>
                </a:ln>
                <a:solidFill>
                  <a:schemeClr val="tx1"/>
                </a:solidFill>
                <a:effectLst/>
                <a:uFillTx/>
                <a:latin typeface="+mn-lt"/>
                <a:ea typeface="+mn-ea"/>
                <a:cs typeface="+mn-cs"/>
                <a:sym typeface="Helvetica Light"/>
              </a:rPr>
              <a:t>Whalen+  </a:t>
            </a:r>
            <a:endParaRPr kumimoji="0" lang="en-US" sz="2400" b="0" i="0" u="none" strike="noStrike" cap="none" spc="0" normalizeH="0" baseline="0" dirty="0">
              <a:ln>
                <a:noFill/>
              </a:ln>
              <a:solidFill>
                <a:schemeClr val="tx1"/>
              </a:solidFill>
              <a:effectLst/>
              <a:uFillTx/>
              <a:latin typeface="+mn-lt"/>
              <a:ea typeface="+mn-ea"/>
              <a:cs typeface="+mn-cs"/>
              <a:sym typeface="Helvetica Light"/>
            </a:endParaRPr>
          </a:p>
        </p:txBody>
      </p:sp>
      <p:pic>
        <p:nvPicPr>
          <p:cNvPr id="9" name="Picture 8" descr="jwst.tiff"/>
          <p:cNvPicPr>
            <a:picLocks noChangeAspect="1"/>
          </p:cNvPicPr>
          <p:nvPr/>
        </p:nvPicPr>
        <p:blipFill>
          <a:blip r:embed="rId4"/>
          <a:stretch>
            <a:fillRect/>
          </a:stretch>
        </p:blipFill>
        <p:spPr>
          <a:xfrm>
            <a:off x="6861953" y="2581227"/>
            <a:ext cx="5101709" cy="4702632"/>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TOCHASTIC ACCRETION: sampling the Eddington ratio distribution - test is the bright end of the LF (Volonteri’s talk)…"/>
          <p:cNvSpPr>
            <a:spLocks noGrp="1"/>
          </p:cNvSpPr>
          <p:nvPr>
            <p:ph type="body" idx="1"/>
          </p:nvPr>
        </p:nvSpPr>
        <p:spPr>
          <a:xfrm>
            <a:off x="1533789" y="3129318"/>
            <a:ext cx="9937222" cy="6285616"/>
          </a:xfrm>
          <a:prstGeom prst="rect">
            <a:avLst/>
          </a:prstGeom>
        </p:spPr>
        <p:txBody>
          <a:bodyPr/>
          <a:lstStyle/>
          <a:p>
            <a:r>
              <a:rPr b="1">
                <a:solidFill>
                  <a:srgbClr val="FF9300"/>
                </a:solidFill>
                <a:latin typeface="+mn-lt"/>
                <a:ea typeface="+mn-ea"/>
                <a:cs typeface="+mn-cs"/>
                <a:sym typeface="Helvetica"/>
              </a:rPr>
              <a:t>STOCHASTIC ACCRETION</a:t>
            </a:r>
            <a:r>
              <a:t>: sampling the Eddington ratio distribution - test is the bright end of the LF (Volonteri’s talk)</a:t>
            </a:r>
          </a:p>
          <a:p>
            <a:r>
              <a:rPr b="1">
                <a:solidFill>
                  <a:srgbClr val="FF9300"/>
                </a:solidFill>
                <a:latin typeface="+mn-lt"/>
                <a:ea typeface="+mn-ea"/>
                <a:cs typeface="+mn-cs"/>
                <a:sym typeface="Helvetica"/>
              </a:rPr>
              <a:t>SHORT-TIMESCALE VARIABILITY:</a:t>
            </a:r>
            <a:r>
              <a:t> flickering, sub Myr variability - test is the overall shape of the LF (Haiman’s talk)</a:t>
            </a:r>
          </a:p>
          <a:p>
            <a:r>
              <a:rPr b="1">
                <a:solidFill>
                  <a:srgbClr val="FF9300"/>
                </a:solidFill>
                <a:latin typeface="+mn-lt"/>
                <a:ea typeface="+mn-ea"/>
                <a:cs typeface="+mn-cs"/>
                <a:sym typeface="Helvetica"/>
              </a:rPr>
              <a:t>SEEDING PRESCRIPTIONS</a:t>
            </a:r>
            <a:r>
              <a:rPr>
                <a:solidFill>
                  <a:srgbClr val="FF9300"/>
                </a:solidFill>
              </a:rPr>
              <a:t>:</a:t>
            </a:r>
            <a:r>
              <a:t> light and massive initial BH seeds</a:t>
            </a:r>
          </a:p>
          <a:p>
            <a:r>
              <a:rPr b="1">
                <a:latin typeface="+mn-lt"/>
                <a:ea typeface="+mn-ea"/>
                <a:cs typeface="+mn-cs"/>
                <a:sym typeface="Helvetica"/>
              </a:rPr>
              <a:t>DISCRIMINATING SEEDING MODELS</a:t>
            </a:r>
            <a:r>
              <a:t> - testing for predicted populations at high redshift with JWST observations &amp; CXRB-CIRB cross correlations</a:t>
            </a:r>
          </a:p>
        </p:txBody>
      </p:sp>
      <p:sp>
        <p:nvSpPr>
          <p:cNvPr id="195" name="New elements to model growth of massive BHs"/>
          <p:cNvSpPr/>
          <p:nvPr/>
        </p:nvSpPr>
        <p:spPr>
          <a:xfrm>
            <a:off x="425957" y="606598"/>
            <a:ext cx="12152886"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New elements to model growth of massive BHs</a:t>
            </a:r>
          </a:p>
        </p:txBody>
      </p:sp>
      <p:sp>
        <p:nvSpPr>
          <p:cNvPr id="196" name="INCLUSION OF MORE REALISTIC INPUTS FROM SIMULATIONS"/>
          <p:cNvSpPr/>
          <p:nvPr/>
        </p:nvSpPr>
        <p:spPr>
          <a:xfrm>
            <a:off x="1067900" y="1960033"/>
            <a:ext cx="1042873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INCLUSION OF MORE REALISTIC INPUTS FROM SIMULATIONS</a:t>
            </a:r>
          </a:p>
        </p:txBody>
      </p:sp>
    </p:spTree>
    <p:extLst>
      <p:ext uri="{BB962C8B-B14F-4D97-AF65-F5344CB8AC3E}">
        <p14:creationId xmlns:p14="http://schemas.microsoft.com/office/powerpoint/2010/main" val="74427785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030" y="409628"/>
            <a:ext cx="11131252"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800" b="1" dirty="0" smtClean="0">
                <a:latin typeface="Calisto MT"/>
                <a:cs typeface="Calisto MT"/>
              </a:rPr>
              <a:t>How significant are black hole mergers and merger triggered accretion </a:t>
            </a:r>
          </a:p>
          <a:p>
            <a:pPr rtl="0" latinLnBrk="1" hangingPunct="0"/>
            <a:r>
              <a:rPr lang="en-US" sz="2800" b="1" dirty="0" smtClean="0">
                <a:latin typeface="Calisto MT"/>
                <a:cs typeface="Calisto MT"/>
              </a:rPr>
              <a:t>over cosmic time</a:t>
            </a:r>
            <a:endParaRPr kumimoji="0" lang="en-US" sz="2800" b="0" i="0" u="none" strike="noStrike" cap="none" spc="0" normalizeH="0" baseline="0" dirty="0">
              <a:ln>
                <a:noFill/>
              </a:ln>
              <a:effectLst/>
              <a:uFillTx/>
              <a:latin typeface="+mn-lt"/>
              <a:ea typeface="+mn-ea"/>
              <a:cs typeface="+mn-cs"/>
              <a:sym typeface="Helvetica Light"/>
            </a:endParaRPr>
          </a:p>
        </p:txBody>
      </p:sp>
      <p:pic>
        <p:nvPicPr>
          <p:cNvPr id="5" name="Flickering_AGN_for_Priya.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974446" y="1824939"/>
            <a:ext cx="7030354" cy="7030354"/>
          </a:xfrm>
          <a:prstGeom prst="rect">
            <a:avLst/>
          </a:prstGeom>
        </p:spPr>
      </p:pic>
      <p:sp>
        <p:nvSpPr>
          <p:cNvPr id="7" name="TextBox 6"/>
          <p:cNvSpPr txBox="1"/>
          <p:nvPr/>
        </p:nvSpPr>
        <p:spPr>
          <a:xfrm>
            <a:off x="8077723" y="9299814"/>
            <a:ext cx="493648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effectLst/>
                <a:uFillTx/>
                <a:latin typeface="+mn-lt"/>
                <a:ea typeface="+mn-ea"/>
                <a:cs typeface="+mn-cs"/>
                <a:sym typeface="Helvetica Light"/>
              </a:rPr>
              <a:t>Hopkins+; </a:t>
            </a:r>
            <a:r>
              <a:rPr kumimoji="0" lang="en-US" sz="2400" b="0" i="0" u="none" strike="noStrike" cap="none" spc="0" normalizeH="0" baseline="0" dirty="0" err="1" smtClean="0">
                <a:ln>
                  <a:noFill/>
                </a:ln>
                <a:effectLst/>
                <a:uFillTx/>
                <a:latin typeface="+mn-lt"/>
                <a:ea typeface="+mn-ea"/>
                <a:cs typeface="+mn-cs"/>
                <a:sym typeface="Helvetica Light"/>
              </a:rPr>
              <a:t>Hernquist</a:t>
            </a:r>
            <a:r>
              <a:rPr kumimoji="0" lang="en-US" sz="2400" b="0" i="0" u="none" strike="noStrike" cap="none" spc="0" normalizeH="0" baseline="0" dirty="0" smtClean="0">
                <a:ln>
                  <a:noFill/>
                </a:ln>
                <a:effectLst/>
                <a:uFillTx/>
                <a:latin typeface="+mn-lt"/>
                <a:ea typeface="+mn-ea"/>
                <a:cs typeface="+mn-cs"/>
                <a:sym typeface="Helvetica Light"/>
              </a:rPr>
              <a:t>+; </a:t>
            </a:r>
            <a:r>
              <a:rPr kumimoji="0" lang="en-US" sz="2400" b="0" i="0" u="none" strike="noStrike" cap="none" spc="0" normalizeH="0" baseline="0" dirty="0" err="1" smtClean="0">
                <a:ln>
                  <a:noFill/>
                </a:ln>
                <a:effectLst/>
                <a:uFillTx/>
                <a:latin typeface="+mn-lt"/>
                <a:ea typeface="+mn-ea"/>
                <a:cs typeface="+mn-cs"/>
                <a:sym typeface="Helvetica Light"/>
              </a:rPr>
              <a:t>Capelo</a:t>
            </a:r>
            <a:r>
              <a:rPr kumimoji="0" lang="en-US" sz="2400" b="0" i="0" u="none" strike="noStrike" cap="none" spc="0" normalizeH="0" baseline="0" dirty="0" smtClean="0">
                <a:ln>
                  <a:noFill/>
                </a:ln>
                <a:effectLst/>
                <a:uFillTx/>
                <a:latin typeface="+mn-lt"/>
                <a:ea typeface="+mn-ea"/>
                <a:cs typeface="+mn-cs"/>
                <a:sym typeface="Helvetica Light"/>
              </a:rPr>
              <a:t>+ 15</a:t>
            </a:r>
            <a:endParaRPr kumimoji="0" lang="en-US" sz="2400" b="0" i="0" u="none" strike="noStrike" cap="none" spc="0" normalizeH="0" baseline="0" dirty="0">
              <a:ln>
                <a:noFill/>
              </a:ln>
              <a:effectLst/>
              <a:uFillTx/>
              <a:latin typeface="+mn-lt"/>
              <a:ea typeface="+mn-ea"/>
              <a:cs typeface="+mn-cs"/>
              <a:sym typeface="Helvetica Light"/>
            </a:endParaRPr>
          </a:p>
        </p:txBody>
      </p:sp>
      <p:sp>
        <p:nvSpPr>
          <p:cNvPr id="9" name="TextBox 8"/>
          <p:cNvSpPr txBox="1"/>
          <p:nvPr/>
        </p:nvSpPr>
        <p:spPr>
          <a:xfrm>
            <a:off x="305690" y="8163000"/>
            <a:ext cx="5469960" cy="9028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effectLst/>
                <a:uFillTx/>
                <a:latin typeface="+mn-lt"/>
                <a:ea typeface="+mn-ea"/>
                <a:cs typeface="+mn-cs"/>
                <a:sym typeface="Helvetica Light"/>
              </a:rPr>
              <a:t>Example from the </a:t>
            </a:r>
            <a:r>
              <a:rPr kumimoji="0" lang="en-US" sz="2800" b="0" i="0" u="none" strike="noStrike" cap="none" spc="0" normalizeH="0" baseline="0" dirty="0" err="1" smtClean="0">
                <a:ln>
                  <a:noFill/>
                </a:ln>
                <a:effectLst/>
                <a:uFillTx/>
                <a:latin typeface="+mn-lt"/>
                <a:ea typeface="+mn-ea"/>
                <a:cs typeface="+mn-cs"/>
                <a:sym typeface="Helvetica Light"/>
              </a:rPr>
              <a:t>FiBY</a:t>
            </a:r>
            <a:r>
              <a:rPr kumimoji="0" lang="en-US" sz="2800" b="0" i="0" u="none" strike="noStrike" cap="none" spc="0" normalizeH="0" baseline="0" dirty="0" smtClean="0">
                <a:ln>
                  <a:noFill/>
                </a:ln>
                <a:effectLst/>
                <a:uFillTx/>
                <a:latin typeface="+mn-lt"/>
                <a:ea typeface="+mn-ea"/>
                <a:cs typeface="+mn-cs"/>
                <a:sym typeface="Helvetica Light"/>
              </a:rPr>
              <a:t> simulation</a:t>
            </a:r>
          </a:p>
          <a:p>
            <a:pPr marL="0" marR="0" indent="0" algn="ctr" defTabSz="584200" rtl="0" fontAlgn="auto" latinLnBrk="1" hangingPunct="0">
              <a:lnSpc>
                <a:spcPct val="100000"/>
              </a:lnSpc>
              <a:spcBef>
                <a:spcPts val="0"/>
              </a:spcBef>
              <a:spcAft>
                <a:spcPts val="0"/>
              </a:spcAft>
              <a:buClrTx/>
              <a:buSzTx/>
              <a:buFontTx/>
              <a:buNone/>
              <a:tabLst/>
            </a:pPr>
            <a:r>
              <a:rPr lang="en-US" sz="2400" dirty="0" err="1" smtClean="0"/>
              <a:t>Khochfar</a:t>
            </a:r>
            <a:r>
              <a:rPr lang="en-US" sz="2400" dirty="0" smtClean="0"/>
              <a:t>; </a:t>
            </a:r>
            <a:r>
              <a:rPr lang="en-US" sz="2400" dirty="0" err="1" smtClean="0"/>
              <a:t>Agarwal</a:t>
            </a:r>
            <a:endParaRPr kumimoji="0" lang="en-US" sz="2400" b="0" i="0" u="none" strike="noStrike" cap="none" spc="0" normalizeH="0" baseline="0" dirty="0">
              <a:ln>
                <a:noFill/>
              </a:ln>
              <a:effectLst/>
              <a:uFillTx/>
              <a:latin typeface="+mn-lt"/>
              <a:ea typeface="+mn-ea"/>
              <a:cs typeface="+mn-cs"/>
              <a:sym typeface="Helvetica Light"/>
            </a:endParaRPr>
          </a:p>
        </p:txBody>
      </p:sp>
      <p:pic>
        <p:nvPicPr>
          <p:cNvPr id="10" name="Picture 9" descr="f6.tiff"/>
          <p:cNvPicPr>
            <a:picLocks noChangeAspect="1"/>
          </p:cNvPicPr>
          <p:nvPr/>
        </p:nvPicPr>
        <p:blipFill>
          <a:blip r:embed="rId5"/>
          <a:stretch>
            <a:fillRect/>
          </a:stretch>
        </p:blipFill>
        <p:spPr>
          <a:xfrm>
            <a:off x="131034" y="2639636"/>
            <a:ext cx="5737550" cy="5382317"/>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54277" name="AutoShape 1"/>
          <p:cNvSpPr>
            <a:spLocks/>
          </p:cNvSpPr>
          <p:nvPr/>
        </p:nvSpPr>
        <p:spPr bwMode="auto">
          <a:xfrm>
            <a:off x="229739" y="6001173"/>
            <a:ext cx="4301458" cy="3492784"/>
          </a:xfrm>
          <a:prstGeom prst="roundRect">
            <a:avLst>
              <a:gd name="adj" fmla="val 7389"/>
            </a:avLst>
          </a:prstGeom>
          <a:solidFill>
            <a:srgbClr val="FF6600"/>
          </a:solidFill>
          <a:ln w="50800">
            <a:solidFill>
              <a:schemeClr val="tx1"/>
            </a:solidFill>
            <a:miter lim="800000"/>
            <a:headEnd/>
            <a:tailEnd/>
          </a:ln>
        </p:spPr>
        <p:txBody>
          <a:bodyPr lIns="0" tIns="0" rIns="0" bIns="0">
            <a:prstTxWarp prst="textNoShape">
              <a:avLst/>
            </a:prstTxWarp>
          </a:bodyPr>
          <a:lstStyle/>
          <a:p>
            <a:endParaRPr lang="en-US"/>
          </a:p>
        </p:txBody>
      </p:sp>
      <p:sp>
        <p:nvSpPr>
          <p:cNvPr id="54278" name="AutoShape 2"/>
          <p:cNvSpPr>
            <a:spLocks/>
          </p:cNvSpPr>
          <p:nvPr/>
        </p:nvSpPr>
        <p:spPr bwMode="auto">
          <a:xfrm>
            <a:off x="909886" y="2325511"/>
            <a:ext cx="1350151" cy="1201138"/>
          </a:xfrm>
          <a:custGeom>
            <a:avLst/>
            <a:gdLst>
              <a:gd name="T0" fmla="*/ 2147483647 w 22712"/>
              <a:gd name="T1" fmla="*/ 2147483647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775" y="6992"/>
                </a:lnTo>
                <a:lnTo>
                  <a:pt x="22156" y="8250"/>
                </a:lnTo>
                <a:lnTo>
                  <a:pt x="16888" y="13830"/>
                </a:lnTo>
                <a:lnTo>
                  <a:pt x="18031" y="21600"/>
                </a:lnTo>
                <a:lnTo>
                  <a:pt x="11356" y="18057"/>
                </a:lnTo>
                <a:lnTo>
                  <a:pt x="4681" y="21600"/>
                </a:lnTo>
                <a:lnTo>
                  <a:pt x="5824" y="13830"/>
                </a:lnTo>
                <a:lnTo>
                  <a:pt x="556" y="8250"/>
                </a:lnTo>
                <a:lnTo>
                  <a:pt x="7937" y="6992"/>
                </a:lnTo>
                <a:lnTo>
                  <a:pt x="11356" y="0"/>
                </a:lnTo>
                <a:close/>
                <a:moveTo>
                  <a:pt x="11356" y="0"/>
                </a:moveTo>
              </a:path>
            </a:pathLst>
          </a:custGeom>
          <a:solidFill>
            <a:srgbClr val="D6D6FF"/>
          </a:solidFill>
          <a:ln w="25400">
            <a:solidFill>
              <a:schemeClr val="tx1"/>
            </a:solidFill>
            <a:miter lim="800000"/>
            <a:headEnd/>
            <a:tailEnd/>
          </a:ln>
        </p:spPr>
        <p:txBody>
          <a:bodyPr lIns="0" tIns="0" rIns="0" bIns="0">
            <a:prstTxWarp prst="textNoShape">
              <a:avLst/>
            </a:prstTxWarp>
          </a:bodyPr>
          <a:lstStyle/>
          <a:p>
            <a:endParaRPr lang="en-US"/>
          </a:p>
        </p:txBody>
      </p:sp>
      <p:grpSp>
        <p:nvGrpSpPr>
          <p:cNvPr id="2" name="Group 10"/>
          <p:cNvGrpSpPr>
            <a:grpSpLocks/>
          </p:cNvGrpSpPr>
          <p:nvPr/>
        </p:nvGrpSpPr>
        <p:grpSpPr bwMode="auto">
          <a:xfrm>
            <a:off x="5186116" y="2063609"/>
            <a:ext cx="1625600" cy="1625600"/>
            <a:chOff x="0" y="0"/>
            <a:chExt cx="800" cy="800"/>
          </a:xfrm>
        </p:grpSpPr>
        <p:sp>
          <p:nvSpPr>
            <p:cNvPr id="54309" name="AutoShape 3"/>
            <p:cNvSpPr>
              <a:spLocks/>
            </p:cNvSpPr>
            <p:nvPr/>
          </p:nvSpPr>
          <p:spPr bwMode="auto">
            <a:xfrm>
              <a:off x="440" y="384"/>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0" name="AutoShape 4"/>
            <p:cNvSpPr>
              <a:spLocks/>
            </p:cNvSpPr>
            <p:nvPr/>
          </p:nvSpPr>
          <p:spPr bwMode="auto">
            <a:xfrm>
              <a:off x="440" y="80"/>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1" name="AutoShape 5"/>
            <p:cNvSpPr>
              <a:spLocks/>
            </p:cNvSpPr>
            <p:nvPr/>
          </p:nvSpPr>
          <p:spPr bwMode="auto">
            <a:xfrm>
              <a:off x="168" y="448"/>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2" name="AutoShape 6"/>
            <p:cNvSpPr>
              <a:spLocks/>
            </p:cNvSpPr>
            <p:nvPr/>
          </p:nvSpPr>
          <p:spPr bwMode="auto">
            <a:xfrm>
              <a:off x="8" y="248"/>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3" name="AutoShape 7"/>
            <p:cNvSpPr>
              <a:spLocks/>
            </p:cNvSpPr>
            <p:nvPr/>
          </p:nvSpPr>
          <p:spPr bwMode="auto">
            <a:xfrm>
              <a:off x="168" y="48"/>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4" name="AutoShape 8"/>
            <p:cNvSpPr>
              <a:spLocks/>
            </p:cNvSpPr>
            <p:nvPr/>
          </p:nvSpPr>
          <p:spPr bwMode="auto">
            <a:xfrm>
              <a:off x="296" y="232"/>
              <a:ext cx="304" cy="304"/>
            </a:xfrm>
            <a:custGeom>
              <a:avLst/>
              <a:gdLst>
                <a:gd name="T0" fmla="*/ 0 w 22712"/>
                <a:gd name="T1" fmla="*/ 0 h 23880"/>
                <a:gd name="T2" fmla="*/ 0 60000 65536"/>
                <a:gd name="T3" fmla="*/ 0 w 22712"/>
                <a:gd name="T4" fmla="*/ 0 h 23880"/>
                <a:gd name="T5" fmla="*/ 22712 w 22712"/>
                <a:gd name="T6" fmla="*/ 23880 h 23880"/>
              </a:gdLst>
              <a:ahLst/>
              <a:cxnLst>
                <a:cxn ang="T2">
                  <a:pos x="T0" y="T1"/>
                </a:cxn>
              </a:cxnLst>
              <a:rect l="T3" t="T4" r="T5" b="T6"/>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371"/>
            </a:solidFill>
            <a:ln w="25400">
              <a:solidFill>
                <a:schemeClr val="tx1"/>
              </a:solidFill>
              <a:miter lim="800000"/>
              <a:headEnd/>
              <a:tailEnd/>
            </a:ln>
          </p:spPr>
          <p:txBody>
            <a:bodyPr lIns="0" tIns="0" rIns="0" bIns="0">
              <a:prstTxWarp prst="textNoShape">
                <a:avLst/>
              </a:prstTxWarp>
            </a:bodyPr>
            <a:lstStyle/>
            <a:p>
              <a:endParaRPr lang="en-US"/>
            </a:p>
          </p:txBody>
        </p:sp>
        <p:sp>
          <p:nvSpPr>
            <p:cNvPr id="54315" name="Oval 9"/>
            <p:cNvSpPr>
              <a:spLocks/>
            </p:cNvSpPr>
            <p:nvPr/>
          </p:nvSpPr>
          <p:spPr bwMode="auto">
            <a:xfrm>
              <a:off x="0" y="0"/>
              <a:ext cx="800" cy="800"/>
            </a:xfrm>
            <a:prstGeom prst="ellipse">
              <a:avLst/>
            </a:prstGeom>
            <a:noFill/>
            <a:ln w="25400">
              <a:solidFill>
                <a:schemeClr val="tx1"/>
              </a:solidFill>
              <a:miter lim="800000"/>
              <a:headEnd/>
              <a:tailEnd/>
            </a:ln>
          </p:spPr>
          <p:txBody>
            <a:bodyPr lIns="0" tIns="0" rIns="0" bIns="0">
              <a:prstTxWarp prst="textNoShape">
                <a:avLst/>
              </a:prstTxWarp>
            </a:bodyPr>
            <a:lstStyle/>
            <a:p>
              <a:endParaRPr lang="en-US"/>
            </a:p>
          </p:txBody>
        </p:sp>
      </p:grpSp>
      <p:grpSp>
        <p:nvGrpSpPr>
          <p:cNvPr id="3" name="Group 17"/>
          <p:cNvGrpSpPr>
            <a:grpSpLocks/>
          </p:cNvGrpSpPr>
          <p:nvPr/>
        </p:nvGrpSpPr>
        <p:grpSpPr bwMode="auto">
          <a:xfrm>
            <a:off x="8778240" y="2063609"/>
            <a:ext cx="1625600" cy="1625600"/>
            <a:chOff x="0" y="0"/>
            <a:chExt cx="800" cy="800"/>
          </a:xfrm>
        </p:grpSpPr>
        <p:sp>
          <p:nvSpPr>
            <p:cNvPr id="54303" name="Oval 11"/>
            <p:cNvSpPr>
              <a:spLocks/>
            </p:cNvSpPr>
            <p:nvPr/>
          </p:nvSpPr>
          <p:spPr bwMode="auto">
            <a:xfrm>
              <a:off x="0" y="0"/>
              <a:ext cx="800" cy="800"/>
            </a:xfrm>
            <a:prstGeom prst="ellipse">
              <a:avLst/>
            </a:prstGeom>
            <a:solidFill>
              <a:srgbClr val="000000"/>
            </a:solidFill>
            <a:ln w="25400">
              <a:solidFill>
                <a:schemeClr val="tx1"/>
              </a:solidFill>
              <a:miter lim="800000"/>
              <a:headEnd/>
              <a:tailEnd/>
            </a:ln>
          </p:spPr>
          <p:txBody>
            <a:bodyPr lIns="0" tIns="0" rIns="0" bIns="0">
              <a:prstTxWarp prst="textNoShape">
                <a:avLst/>
              </a:prstTxWarp>
            </a:bodyPr>
            <a:lstStyle/>
            <a:p>
              <a:endParaRPr lang="en-US"/>
            </a:p>
          </p:txBody>
        </p:sp>
        <p:grpSp>
          <p:nvGrpSpPr>
            <p:cNvPr id="4" name="Group 16"/>
            <p:cNvGrpSpPr>
              <a:grpSpLocks/>
            </p:cNvGrpSpPr>
            <p:nvPr/>
          </p:nvGrpSpPr>
          <p:grpSpPr bwMode="auto">
            <a:xfrm>
              <a:off x="143" y="167"/>
              <a:ext cx="497" cy="475"/>
              <a:chOff x="0" y="0"/>
              <a:chExt cx="496" cy="474"/>
            </a:xfrm>
          </p:grpSpPr>
          <p:sp>
            <p:nvSpPr>
              <p:cNvPr id="54305" name="Line 12"/>
              <p:cNvSpPr>
                <a:spLocks noChangeShapeType="1"/>
              </p:cNvSpPr>
              <p:nvPr/>
            </p:nvSpPr>
            <p:spPr bwMode="auto">
              <a:xfrm rot="10800000">
                <a:off x="0" y="0"/>
                <a:ext cx="160" cy="151"/>
              </a:xfrm>
              <a:prstGeom prst="line">
                <a:avLst/>
              </a:prstGeom>
              <a:noFill/>
              <a:ln w="38100">
                <a:solidFill>
                  <a:srgbClr val="969696"/>
                </a:solidFill>
                <a:miter lim="800000"/>
                <a:headEnd type="stealth" w="med" len="med"/>
                <a:tailEnd/>
              </a:ln>
            </p:spPr>
            <p:txBody>
              <a:bodyPr lIns="0" tIns="0" rIns="0" bIns="0">
                <a:prstTxWarp prst="textNoShape">
                  <a:avLst/>
                </a:prstTxWarp>
              </a:bodyPr>
              <a:lstStyle/>
              <a:p>
                <a:endParaRPr lang="en-US"/>
              </a:p>
            </p:txBody>
          </p:sp>
          <p:sp>
            <p:nvSpPr>
              <p:cNvPr id="54306" name="Line 13"/>
              <p:cNvSpPr>
                <a:spLocks noChangeShapeType="1"/>
              </p:cNvSpPr>
              <p:nvPr/>
            </p:nvSpPr>
            <p:spPr bwMode="auto">
              <a:xfrm>
                <a:off x="325" y="322"/>
                <a:ext cx="165" cy="147"/>
              </a:xfrm>
              <a:prstGeom prst="line">
                <a:avLst/>
              </a:prstGeom>
              <a:noFill/>
              <a:ln w="38100">
                <a:solidFill>
                  <a:srgbClr val="969696"/>
                </a:solidFill>
                <a:miter lim="800000"/>
                <a:headEnd type="stealth" w="med" len="med"/>
                <a:tailEnd/>
              </a:ln>
            </p:spPr>
            <p:txBody>
              <a:bodyPr lIns="0" tIns="0" rIns="0" bIns="0">
                <a:prstTxWarp prst="textNoShape">
                  <a:avLst/>
                </a:prstTxWarp>
              </a:bodyPr>
              <a:lstStyle/>
              <a:p>
                <a:endParaRPr lang="en-US"/>
              </a:p>
            </p:txBody>
          </p:sp>
          <p:sp>
            <p:nvSpPr>
              <p:cNvPr id="54307" name="Line 14"/>
              <p:cNvSpPr>
                <a:spLocks noChangeShapeType="1"/>
              </p:cNvSpPr>
              <p:nvPr/>
            </p:nvSpPr>
            <p:spPr bwMode="auto">
              <a:xfrm rot="10800000" flipH="1">
                <a:off x="336" y="0"/>
                <a:ext cx="160" cy="151"/>
              </a:xfrm>
              <a:prstGeom prst="line">
                <a:avLst/>
              </a:prstGeom>
              <a:noFill/>
              <a:ln w="38100">
                <a:solidFill>
                  <a:srgbClr val="969696"/>
                </a:solidFill>
                <a:miter lim="800000"/>
                <a:headEnd type="stealth" w="med" len="med"/>
                <a:tailEnd/>
              </a:ln>
            </p:spPr>
            <p:txBody>
              <a:bodyPr lIns="0" tIns="0" rIns="0" bIns="0">
                <a:prstTxWarp prst="textNoShape">
                  <a:avLst/>
                </a:prstTxWarp>
              </a:bodyPr>
              <a:lstStyle/>
              <a:p>
                <a:endParaRPr lang="en-US"/>
              </a:p>
            </p:txBody>
          </p:sp>
          <p:sp>
            <p:nvSpPr>
              <p:cNvPr id="54308" name="Line 15"/>
              <p:cNvSpPr>
                <a:spLocks noChangeShapeType="1"/>
              </p:cNvSpPr>
              <p:nvPr/>
            </p:nvSpPr>
            <p:spPr bwMode="auto">
              <a:xfrm flipH="1">
                <a:off x="0" y="320"/>
                <a:ext cx="160" cy="152"/>
              </a:xfrm>
              <a:prstGeom prst="line">
                <a:avLst/>
              </a:prstGeom>
              <a:noFill/>
              <a:ln w="38100">
                <a:solidFill>
                  <a:srgbClr val="969696"/>
                </a:solidFill>
                <a:miter lim="800000"/>
                <a:headEnd type="stealth" w="med" len="med"/>
                <a:tailEnd/>
              </a:ln>
            </p:spPr>
            <p:txBody>
              <a:bodyPr lIns="0" tIns="0" rIns="0" bIns="0">
                <a:prstTxWarp prst="textNoShape">
                  <a:avLst/>
                </a:prstTxWarp>
              </a:bodyPr>
              <a:lstStyle/>
              <a:p>
                <a:endParaRPr lang="en-US"/>
              </a:p>
            </p:txBody>
          </p:sp>
        </p:grpSp>
      </p:grpSp>
      <p:grpSp>
        <p:nvGrpSpPr>
          <p:cNvPr id="5" name="Group 25"/>
          <p:cNvGrpSpPr>
            <a:grpSpLocks/>
          </p:cNvGrpSpPr>
          <p:nvPr/>
        </p:nvGrpSpPr>
        <p:grpSpPr bwMode="auto">
          <a:xfrm>
            <a:off x="10988605" y="2063609"/>
            <a:ext cx="1625600" cy="1625600"/>
            <a:chOff x="0" y="0"/>
            <a:chExt cx="800" cy="800"/>
          </a:xfrm>
        </p:grpSpPr>
        <p:sp>
          <p:nvSpPr>
            <p:cNvPr id="54296" name="Oval 18"/>
            <p:cNvSpPr>
              <a:spLocks/>
            </p:cNvSpPr>
            <p:nvPr/>
          </p:nvSpPr>
          <p:spPr bwMode="auto">
            <a:xfrm>
              <a:off x="0" y="0"/>
              <a:ext cx="800" cy="800"/>
            </a:xfrm>
            <a:prstGeom prst="ellipse">
              <a:avLst/>
            </a:prstGeom>
            <a:solidFill>
              <a:srgbClr val="FF631C"/>
            </a:solidFill>
            <a:ln w="25400">
              <a:noFill/>
              <a:miter lim="800000"/>
              <a:headEnd/>
              <a:tailEnd/>
            </a:ln>
          </p:spPr>
          <p:txBody>
            <a:bodyPr lIns="0" tIns="0" rIns="0" bIns="0">
              <a:prstTxWarp prst="textNoShape">
                <a:avLst/>
              </a:prstTxWarp>
            </a:bodyPr>
            <a:lstStyle/>
            <a:p>
              <a:endParaRPr lang="en-US"/>
            </a:p>
          </p:txBody>
        </p:sp>
        <p:sp>
          <p:nvSpPr>
            <p:cNvPr id="54297" name="Oval 19"/>
            <p:cNvSpPr>
              <a:spLocks/>
            </p:cNvSpPr>
            <p:nvPr/>
          </p:nvSpPr>
          <p:spPr bwMode="auto">
            <a:xfrm>
              <a:off x="320" y="320"/>
              <a:ext cx="160" cy="160"/>
            </a:xfrm>
            <a:prstGeom prst="ellipse">
              <a:avLst/>
            </a:prstGeom>
            <a:solidFill>
              <a:srgbClr val="000000"/>
            </a:solidFill>
            <a:ln w="25400">
              <a:solidFill>
                <a:schemeClr val="tx1"/>
              </a:solidFill>
              <a:miter lim="800000"/>
              <a:headEnd/>
              <a:tailEnd/>
            </a:ln>
          </p:spPr>
          <p:txBody>
            <a:bodyPr lIns="0" tIns="0" rIns="0" bIns="0">
              <a:prstTxWarp prst="textNoShape">
                <a:avLst/>
              </a:prstTxWarp>
            </a:bodyPr>
            <a:lstStyle/>
            <a:p>
              <a:endParaRPr lang="en-US"/>
            </a:p>
          </p:txBody>
        </p:sp>
        <p:grpSp>
          <p:nvGrpSpPr>
            <p:cNvPr id="6" name="Group 24"/>
            <p:cNvGrpSpPr>
              <a:grpSpLocks/>
            </p:cNvGrpSpPr>
            <p:nvPr/>
          </p:nvGrpSpPr>
          <p:grpSpPr bwMode="auto">
            <a:xfrm>
              <a:off x="151" y="167"/>
              <a:ext cx="497" cy="475"/>
              <a:chOff x="0" y="0"/>
              <a:chExt cx="496" cy="474"/>
            </a:xfrm>
          </p:grpSpPr>
          <p:sp>
            <p:nvSpPr>
              <p:cNvPr id="54299" name="Line 20"/>
              <p:cNvSpPr>
                <a:spLocks noChangeShapeType="1"/>
              </p:cNvSpPr>
              <p:nvPr/>
            </p:nvSpPr>
            <p:spPr bwMode="auto">
              <a:xfrm rot="10800000">
                <a:off x="0" y="0"/>
                <a:ext cx="160" cy="151"/>
              </a:xfrm>
              <a:prstGeom prst="line">
                <a:avLst/>
              </a:prstGeom>
              <a:noFill/>
              <a:ln w="38100">
                <a:solidFill>
                  <a:srgbClr val="A50E1E"/>
                </a:solidFill>
                <a:miter lim="800000"/>
                <a:headEnd type="stealth" w="med" len="med"/>
                <a:tailEnd/>
              </a:ln>
            </p:spPr>
            <p:txBody>
              <a:bodyPr lIns="0" tIns="0" rIns="0" bIns="0">
                <a:prstTxWarp prst="textNoShape">
                  <a:avLst/>
                </a:prstTxWarp>
              </a:bodyPr>
              <a:lstStyle/>
              <a:p>
                <a:endParaRPr lang="en-US"/>
              </a:p>
            </p:txBody>
          </p:sp>
          <p:sp>
            <p:nvSpPr>
              <p:cNvPr id="54300" name="Line 21"/>
              <p:cNvSpPr>
                <a:spLocks noChangeShapeType="1"/>
              </p:cNvSpPr>
              <p:nvPr/>
            </p:nvSpPr>
            <p:spPr bwMode="auto">
              <a:xfrm>
                <a:off x="325" y="322"/>
                <a:ext cx="165" cy="147"/>
              </a:xfrm>
              <a:prstGeom prst="line">
                <a:avLst/>
              </a:prstGeom>
              <a:noFill/>
              <a:ln w="38100">
                <a:solidFill>
                  <a:srgbClr val="A50E1E"/>
                </a:solidFill>
                <a:miter lim="800000"/>
                <a:headEnd type="stealth" w="med" len="med"/>
                <a:tailEnd/>
              </a:ln>
            </p:spPr>
            <p:txBody>
              <a:bodyPr lIns="0" tIns="0" rIns="0" bIns="0">
                <a:prstTxWarp prst="textNoShape">
                  <a:avLst/>
                </a:prstTxWarp>
              </a:bodyPr>
              <a:lstStyle/>
              <a:p>
                <a:endParaRPr lang="en-US"/>
              </a:p>
            </p:txBody>
          </p:sp>
          <p:sp>
            <p:nvSpPr>
              <p:cNvPr id="54301" name="Line 22"/>
              <p:cNvSpPr>
                <a:spLocks noChangeShapeType="1"/>
              </p:cNvSpPr>
              <p:nvPr/>
            </p:nvSpPr>
            <p:spPr bwMode="auto">
              <a:xfrm rot="10800000" flipH="1">
                <a:off x="336" y="0"/>
                <a:ext cx="160" cy="151"/>
              </a:xfrm>
              <a:prstGeom prst="line">
                <a:avLst/>
              </a:prstGeom>
              <a:noFill/>
              <a:ln w="38100">
                <a:solidFill>
                  <a:srgbClr val="A50E1E"/>
                </a:solidFill>
                <a:miter lim="800000"/>
                <a:headEnd type="stealth" w="med" len="med"/>
                <a:tailEnd/>
              </a:ln>
            </p:spPr>
            <p:txBody>
              <a:bodyPr lIns="0" tIns="0" rIns="0" bIns="0">
                <a:prstTxWarp prst="textNoShape">
                  <a:avLst/>
                </a:prstTxWarp>
              </a:bodyPr>
              <a:lstStyle/>
              <a:p>
                <a:endParaRPr lang="en-US"/>
              </a:p>
            </p:txBody>
          </p:sp>
          <p:sp>
            <p:nvSpPr>
              <p:cNvPr id="54302" name="Line 23"/>
              <p:cNvSpPr>
                <a:spLocks noChangeShapeType="1"/>
              </p:cNvSpPr>
              <p:nvPr/>
            </p:nvSpPr>
            <p:spPr bwMode="auto">
              <a:xfrm flipH="1">
                <a:off x="0" y="320"/>
                <a:ext cx="160" cy="152"/>
              </a:xfrm>
              <a:prstGeom prst="line">
                <a:avLst/>
              </a:prstGeom>
              <a:noFill/>
              <a:ln w="38100">
                <a:solidFill>
                  <a:srgbClr val="A50E1E"/>
                </a:solidFill>
                <a:miter lim="800000"/>
                <a:headEnd type="stealth" w="med" len="med"/>
                <a:tailEnd/>
              </a:ln>
            </p:spPr>
            <p:txBody>
              <a:bodyPr lIns="0" tIns="0" rIns="0" bIns="0">
                <a:prstTxWarp prst="textNoShape">
                  <a:avLst/>
                </a:prstTxWarp>
              </a:bodyPr>
              <a:lstStyle/>
              <a:p>
                <a:endParaRPr lang="en-US"/>
              </a:p>
            </p:txBody>
          </p:sp>
        </p:grpSp>
      </p:grpSp>
      <p:sp>
        <p:nvSpPr>
          <p:cNvPr id="54282" name="Rectangle 26"/>
          <p:cNvSpPr>
            <a:spLocks/>
          </p:cNvSpPr>
          <p:nvPr/>
        </p:nvSpPr>
        <p:spPr bwMode="auto">
          <a:xfrm>
            <a:off x="926715" y="1153304"/>
            <a:ext cx="1205861" cy="553998"/>
          </a:xfrm>
          <a:prstGeom prst="rect">
            <a:avLst/>
          </a:prstGeom>
          <a:noFill/>
          <a:ln w="12700">
            <a:noFill/>
            <a:miter lim="800000"/>
            <a:headEnd/>
            <a:tailEnd/>
          </a:ln>
        </p:spPr>
        <p:txBody>
          <a:bodyPr wrap="none" lIns="0" tIns="0" rIns="0" bIns="0" anchor="ctr">
            <a:prstTxWarp prst="textNoShape">
              <a:avLst/>
            </a:prstTxWarp>
            <a:spAutoFit/>
          </a:bodyPr>
          <a:lstStyle/>
          <a:p>
            <a:r>
              <a:rPr lang="en-US" b="1" dirty="0" err="1">
                <a:ea typeface="Lucida Grande" charset="0"/>
                <a:cs typeface="Lucida Grande" charset="0"/>
                <a:sym typeface="Lucida Grande" charset="0"/>
              </a:rPr>
              <a:t>PopIII</a:t>
            </a:r>
            <a:endParaRPr lang="en-US" b="1" dirty="0">
              <a:ea typeface="Lucida Grande" charset="0"/>
              <a:cs typeface="Lucida Grande" charset="0"/>
              <a:sym typeface="Lucida Grande" charset="0"/>
            </a:endParaRPr>
          </a:p>
        </p:txBody>
      </p:sp>
      <p:sp>
        <p:nvSpPr>
          <p:cNvPr id="54283" name="Rectangle 27"/>
          <p:cNvSpPr>
            <a:spLocks/>
          </p:cNvSpPr>
          <p:nvPr/>
        </p:nvSpPr>
        <p:spPr bwMode="auto">
          <a:xfrm>
            <a:off x="6758768" y="918495"/>
            <a:ext cx="3104226" cy="553998"/>
          </a:xfrm>
          <a:prstGeom prst="rect">
            <a:avLst/>
          </a:prstGeom>
          <a:noFill/>
          <a:ln w="12700">
            <a:noFill/>
            <a:miter lim="800000"/>
            <a:headEnd/>
            <a:tailEnd/>
          </a:ln>
        </p:spPr>
        <p:txBody>
          <a:bodyPr wrap="none" lIns="0" tIns="0" rIns="0" bIns="0" anchor="ctr">
            <a:prstTxWarp prst="textNoShape">
              <a:avLst/>
            </a:prstTxWarp>
            <a:spAutoFit/>
          </a:bodyPr>
          <a:lstStyle/>
          <a:p>
            <a:r>
              <a:rPr lang="en-US" b="1" dirty="0">
                <a:solidFill>
                  <a:schemeClr val="tx1"/>
                </a:solidFill>
                <a:ea typeface="Lucida Grande" charset="0"/>
                <a:cs typeface="Lucida Grande" charset="0"/>
                <a:sym typeface="Lucida Grande" charset="0"/>
              </a:rPr>
              <a:t>Direct collapse</a:t>
            </a:r>
          </a:p>
        </p:txBody>
      </p:sp>
      <p:sp>
        <p:nvSpPr>
          <p:cNvPr id="54284" name="Rectangle 28"/>
          <p:cNvSpPr>
            <a:spLocks/>
          </p:cNvSpPr>
          <p:nvPr/>
        </p:nvSpPr>
        <p:spPr bwMode="auto">
          <a:xfrm>
            <a:off x="4531197" y="1530740"/>
            <a:ext cx="3039294" cy="415498"/>
          </a:xfrm>
          <a:prstGeom prst="rect">
            <a:avLst/>
          </a:prstGeom>
          <a:noFill/>
          <a:ln w="12700">
            <a:noFill/>
            <a:miter lim="800000"/>
            <a:headEnd/>
            <a:tailEnd/>
          </a:ln>
        </p:spPr>
        <p:txBody>
          <a:bodyPr wrap="none" lIns="0" tIns="0" rIns="0" bIns="0" anchor="ctr">
            <a:prstTxWarp prst="textNoShape">
              <a:avLst/>
            </a:prstTxWarp>
            <a:spAutoFit/>
          </a:bodyPr>
          <a:lstStyle/>
          <a:p>
            <a:r>
              <a:rPr lang="en-US" sz="2700" b="1" dirty="0">
                <a:ea typeface="Lucida Grande" charset="0"/>
                <a:cs typeface="Lucida Grande" charset="0"/>
                <a:sym typeface="Lucida Grande" charset="0"/>
              </a:rPr>
              <a:t>Nuclear star cluster</a:t>
            </a:r>
          </a:p>
        </p:txBody>
      </p:sp>
      <p:sp>
        <p:nvSpPr>
          <p:cNvPr id="54285" name="Rectangle 29"/>
          <p:cNvSpPr>
            <a:spLocks/>
          </p:cNvSpPr>
          <p:nvPr/>
        </p:nvSpPr>
        <p:spPr bwMode="auto">
          <a:xfrm>
            <a:off x="9248961" y="1530740"/>
            <a:ext cx="2923877" cy="415498"/>
          </a:xfrm>
          <a:prstGeom prst="rect">
            <a:avLst/>
          </a:prstGeom>
          <a:noFill/>
          <a:ln w="12700">
            <a:noFill/>
            <a:miter lim="800000"/>
            <a:headEnd/>
            <a:tailEnd/>
          </a:ln>
        </p:spPr>
        <p:txBody>
          <a:bodyPr wrap="none" lIns="0" tIns="0" rIns="0" bIns="0" anchor="ctr">
            <a:prstTxWarp prst="textNoShape">
              <a:avLst/>
            </a:prstTxWarp>
            <a:spAutoFit/>
          </a:bodyPr>
          <a:lstStyle/>
          <a:p>
            <a:r>
              <a:rPr lang="en-US" sz="2700" b="1" dirty="0" err="1">
                <a:ea typeface="Lucida Grande" charset="0"/>
                <a:cs typeface="Lucida Grande" charset="0"/>
                <a:sym typeface="Lucida Grande" charset="0"/>
              </a:rPr>
              <a:t>Supermassive</a:t>
            </a:r>
            <a:r>
              <a:rPr lang="en-US" sz="2700" b="1" dirty="0">
                <a:ea typeface="Lucida Grande" charset="0"/>
                <a:cs typeface="Lucida Grande" charset="0"/>
                <a:sym typeface="Lucida Grande" charset="0"/>
              </a:rPr>
              <a:t> Star</a:t>
            </a:r>
          </a:p>
        </p:txBody>
      </p:sp>
      <p:sp>
        <p:nvSpPr>
          <p:cNvPr id="54286" name="Rectangle 30"/>
          <p:cNvSpPr>
            <a:spLocks/>
          </p:cNvSpPr>
          <p:nvPr/>
        </p:nvSpPr>
        <p:spPr bwMode="auto">
          <a:xfrm>
            <a:off x="10951520" y="3662083"/>
            <a:ext cx="1577852" cy="415498"/>
          </a:xfrm>
          <a:prstGeom prst="rect">
            <a:avLst/>
          </a:prstGeom>
          <a:noFill/>
          <a:ln w="12700">
            <a:noFill/>
            <a:miter lim="800000"/>
            <a:headEnd/>
            <a:tailEnd/>
          </a:ln>
        </p:spPr>
        <p:txBody>
          <a:bodyPr wrap="none" lIns="0" tIns="0" rIns="0" bIns="0" anchor="ctr">
            <a:prstTxWarp prst="textNoShape">
              <a:avLst/>
            </a:prstTxWarp>
            <a:spAutoFit/>
          </a:bodyPr>
          <a:lstStyle/>
          <a:p>
            <a:r>
              <a:rPr lang="en-US" sz="2700" dirty="0">
                <a:ea typeface="Lucida Grande" charset="0"/>
                <a:cs typeface="Lucida Grande" charset="0"/>
                <a:sym typeface="Lucida Grande" charset="0"/>
              </a:rPr>
              <a:t>Quasi star</a:t>
            </a:r>
          </a:p>
        </p:txBody>
      </p:sp>
      <p:sp>
        <p:nvSpPr>
          <p:cNvPr id="54287" name="Rectangle 35"/>
          <p:cNvSpPr>
            <a:spLocks/>
          </p:cNvSpPr>
          <p:nvPr/>
        </p:nvSpPr>
        <p:spPr bwMode="auto">
          <a:xfrm>
            <a:off x="632428" y="3912072"/>
            <a:ext cx="1683804" cy="369332"/>
          </a:xfrm>
          <a:prstGeom prst="rect">
            <a:avLst/>
          </a:prstGeom>
          <a:noFill/>
          <a:ln w="12700">
            <a:noFill/>
            <a:miter lim="800000"/>
            <a:headEnd/>
            <a:tailEnd/>
          </a:ln>
        </p:spPr>
        <p:txBody>
          <a:bodyPr wrap="none" lIns="0" tIns="0" rIns="0" bIns="0" anchor="ctr">
            <a:prstTxWarp prst="textNoShape">
              <a:avLst/>
            </a:prstTxWarp>
            <a:spAutoFit/>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latin typeface="Lucida Grande" charset="0"/>
                <a:ea typeface="Lucida Grande" charset="0"/>
                <a:cs typeface="Lucida Grande" charset="0"/>
                <a:sym typeface="Lucida Grande" charset="0"/>
              </a:rPr>
              <a:t>~10</a:t>
            </a:r>
            <a:r>
              <a:rPr lang="en-US" sz="2400" baseline="32000" dirty="0">
                <a:latin typeface="Lucida Grande" charset="0"/>
                <a:ea typeface="Lucida Grande" charset="0"/>
                <a:cs typeface="Lucida Grande" charset="0"/>
                <a:sym typeface="Lucida Grande" charset="0"/>
              </a:rPr>
              <a:t>1-2</a:t>
            </a:r>
            <a:r>
              <a:rPr lang="en-US" sz="2400" dirty="0">
                <a:latin typeface="Lucida Grande" charset="0"/>
                <a:ea typeface="Lucida Grande" charset="0"/>
                <a:cs typeface="Lucida Grande" charset="0"/>
                <a:sym typeface="Lucida Grande" charset="0"/>
              </a:rPr>
              <a:t> </a:t>
            </a:r>
            <a:r>
              <a:rPr lang="en-US" sz="2400" dirty="0" err="1">
                <a:latin typeface="Lucida Grande" charset="0"/>
                <a:ea typeface="Lucida Grande" charset="0"/>
                <a:cs typeface="Lucida Grande" charset="0"/>
                <a:sym typeface="Lucida Grande" charset="0"/>
              </a:rPr>
              <a:t>M</a:t>
            </a:r>
            <a:r>
              <a:rPr lang="en-US" sz="2400" baseline="-6000" dirty="0" err="1">
                <a:latin typeface="Lucida Grande" charset="0"/>
                <a:ea typeface="Lucida Grande" charset="0"/>
                <a:cs typeface="Lucida Grande" charset="0"/>
                <a:sym typeface="Lucida Grande" charset="0"/>
              </a:rPr>
              <a:t>sun</a:t>
            </a:r>
            <a:r>
              <a:rPr lang="en-US" sz="2400" dirty="0">
                <a:latin typeface="Lucida Grande" charset="0"/>
                <a:ea typeface="Lucida Grande" charset="0"/>
                <a:cs typeface="Lucida Grande" charset="0"/>
                <a:sym typeface="Lucida Grande" charset="0"/>
              </a:rPr>
              <a:t> </a:t>
            </a:r>
          </a:p>
        </p:txBody>
      </p:sp>
      <p:sp>
        <p:nvSpPr>
          <p:cNvPr id="54288" name="Rectangle 36"/>
          <p:cNvSpPr>
            <a:spLocks/>
          </p:cNvSpPr>
          <p:nvPr/>
        </p:nvSpPr>
        <p:spPr bwMode="auto">
          <a:xfrm>
            <a:off x="5152553" y="3912072"/>
            <a:ext cx="1435339" cy="369332"/>
          </a:xfrm>
          <a:prstGeom prst="rect">
            <a:avLst/>
          </a:prstGeom>
          <a:noFill/>
          <a:ln w="12700">
            <a:noFill/>
            <a:miter lim="800000"/>
            <a:headEnd/>
            <a:tailEnd/>
          </a:ln>
        </p:spPr>
        <p:txBody>
          <a:bodyPr wrap="none" lIns="0" tIns="0" rIns="0" bIns="0" anchor="ctr">
            <a:prstTxWarp prst="textNoShape">
              <a:avLst/>
            </a:prstTxWarp>
            <a:spAutoFit/>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latin typeface="Lucida Grande" charset="0"/>
                <a:ea typeface="Lucida Grande" charset="0"/>
                <a:cs typeface="Lucida Grande" charset="0"/>
                <a:sym typeface="Lucida Grande" charset="0"/>
              </a:rPr>
              <a:t>~10</a:t>
            </a:r>
            <a:r>
              <a:rPr lang="en-US" sz="2400" baseline="32000" dirty="0">
                <a:latin typeface="Lucida Grande" charset="0"/>
                <a:ea typeface="Lucida Grande" charset="0"/>
                <a:cs typeface="Lucida Grande" charset="0"/>
                <a:sym typeface="Lucida Grande" charset="0"/>
              </a:rPr>
              <a:t>3</a:t>
            </a:r>
            <a:r>
              <a:rPr lang="en-US" sz="2400" dirty="0">
                <a:latin typeface="Lucida Grande" charset="0"/>
                <a:ea typeface="Lucida Grande" charset="0"/>
                <a:cs typeface="Lucida Grande" charset="0"/>
                <a:sym typeface="Lucida Grande" charset="0"/>
              </a:rPr>
              <a:t> </a:t>
            </a:r>
            <a:r>
              <a:rPr lang="en-US" sz="2400" dirty="0" err="1">
                <a:latin typeface="Lucida Grande" charset="0"/>
                <a:ea typeface="Lucida Grande" charset="0"/>
                <a:cs typeface="Lucida Grande" charset="0"/>
                <a:sym typeface="Lucida Grande" charset="0"/>
              </a:rPr>
              <a:t>M</a:t>
            </a:r>
            <a:r>
              <a:rPr lang="en-US" sz="2400" baseline="-6000" dirty="0" err="1">
                <a:latin typeface="Lucida Grande" charset="0"/>
                <a:ea typeface="Lucida Grande" charset="0"/>
                <a:cs typeface="Lucida Grande" charset="0"/>
                <a:sym typeface="Lucida Grande" charset="0"/>
              </a:rPr>
              <a:t>sun</a:t>
            </a:r>
            <a:r>
              <a:rPr lang="en-US" sz="2400" dirty="0">
                <a:latin typeface="Lucida Grande" charset="0"/>
                <a:ea typeface="Lucida Grande" charset="0"/>
                <a:cs typeface="Lucida Grande" charset="0"/>
                <a:sym typeface="Lucida Grande" charset="0"/>
              </a:rPr>
              <a:t> </a:t>
            </a:r>
          </a:p>
        </p:txBody>
      </p:sp>
      <p:sp>
        <p:nvSpPr>
          <p:cNvPr id="54289" name="Rectangle 37"/>
          <p:cNvSpPr>
            <a:spLocks/>
          </p:cNvSpPr>
          <p:nvPr/>
        </p:nvSpPr>
        <p:spPr bwMode="auto">
          <a:xfrm>
            <a:off x="9779815" y="4252997"/>
            <a:ext cx="1683804" cy="369332"/>
          </a:xfrm>
          <a:prstGeom prst="rect">
            <a:avLst/>
          </a:prstGeom>
          <a:noFill/>
          <a:ln w="12700">
            <a:noFill/>
            <a:miter lim="800000"/>
            <a:headEnd/>
            <a:tailEnd/>
          </a:ln>
        </p:spPr>
        <p:txBody>
          <a:bodyPr wrap="none" lIns="0" tIns="0" rIns="0" bIns="0" anchor="ctr">
            <a:prstTxWarp prst="textNoShape">
              <a:avLst/>
            </a:prstTxWarp>
            <a:spAutoFit/>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latin typeface="Lucida Grande" charset="0"/>
                <a:ea typeface="Lucida Grande" charset="0"/>
                <a:cs typeface="Lucida Grande" charset="0"/>
                <a:sym typeface="Lucida Grande" charset="0"/>
              </a:rPr>
              <a:t>~10</a:t>
            </a:r>
            <a:r>
              <a:rPr lang="en-US" sz="2400" baseline="32000" dirty="0">
                <a:latin typeface="Lucida Grande" charset="0"/>
                <a:ea typeface="Lucida Grande" charset="0"/>
                <a:cs typeface="Lucida Grande" charset="0"/>
                <a:sym typeface="Lucida Grande" charset="0"/>
              </a:rPr>
              <a:t>4-6</a:t>
            </a:r>
            <a:r>
              <a:rPr lang="en-US" sz="2400" dirty="0">
                <a:latin typeface="Lucida Grande" charset="0"/>
                <a:ea typeface="Lucida Grande" charset="0"/>
                <a:cs typeface="Lucida Grande" charset="0"/>
                <a:sym typeface="Lucida Grande" charset="0"/>
              </a:rPr>
              <a:t> </a:t>
            </a:r>
            <a:r>
              <a:rPr lang="en-US" sz="2400" dirty="0" err="1">
                <a:latin typeface="Lucida Grande" charset="0"/>
                <a:ea typeface="Lucida Grande" charset="0"/>
                <a:cs typeface="Lucida Grande" charset="0"/>
                <a:sym typeface="Lucida Grande" charset="0"/>
              </a:rPr>
              <a:t>M</a:t>
            </a:r>
            <a:r>
              <a:rPr lang="en-US" sz="2400" baseline="-6000" dirty="0" err="1">
                <a:latin typeface="Lucida Grande" charset="0"/>
                <a:ea typeface="Lucida Grande" charset="0"/>
                <a:cs typeface="Lucida Grande" charset="0"/>
                <a:sym typeface="Lucida Grande" charset="0"/>
              </a:rPr>
              <a:t>sun</a:t>
            </a:r>
            <a:r>
              <a:rPr lang="en-US" sz="2400" dirty="0">
                <a:latin typeface="Lucida Grande" charset="0"/>
                <a:ea typeface="Lucida Grande" charset="0"/>
                <a:cs typeface="Lucida Grande" charset="0"/>
                <a:sym typeface="Lucida Grande" charset="0"/>
              </a:rPr>
              <a:t> </a:t>
            </a:r>
          </a:p>
        </p:txBody>
      </p:sp>
      <p:sp>
        <p:nvSpPr>
          <p:cNvPr id="54290" name="Rectangle 38"/>
          <p:cNvSpPr>
            <a:spLocks/>
          </p:cNvSpPr>
          <p:nvPr/>
        </p:nvSpPr>
        <p:spPr bwMode="auto">
          <a:xfrm>
            <a:off x="820459" y="5883037"/>
            <a:ext cx="3169920" cy="1203396"/>
          </a:xfrm>
          <a:prstGeom prst="rect">
            <a:avLst/>
          </a:prstGeom>
          <a:noFill/>
          <a:ln w="12700">
            <a:noFill/>
            <a:miter lim="800000"/>
            <a:headEnd/>
            <a:tailEnd/>
          </a:ln>
        </p:spPr>
        <p:txBody>
          <a:bodyPr lIns="0" tIns="0" rIns="0" bIns="0" anchor="ctr">
            <a:prstTxWarp prst="textNoShape">
              <a:avLst/>
            </a:prstTxWarp>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000" dirty="0" err="1">
                <a:ea typeface="Lucida Grande" charset="0"/>
                <a:cs typeface="Lucida Grande" charset="0"/>
                <a:sym typeface="Lucida Grande" charset="0"/>
              </a:rPr>
              <a:t>Uncertainity</a:t>
            </a:r>
            <a:r>
              <a:rPr lang="en-US" sz="2000" dirty="0">
                <a:ea typeface="Lucida Grande" charset="0"/>
                <a:cs typeface="Lucida Grande" charset="0"/>
                <a:sym typeface="Lucida Grande" charset="0"/>
              </a:rPr>
              <a:t> in the masses of the first stars</a:t>
            </a:r>
          </a:p>
        </p:txBody>
      </p:sp>
      <p:sp>
        <p:nvSpPr>
          <p:cNvPr id="54291" name="Rectangle 39"/>
          <p:cNvSpPr>
            <a:spLocks/>
          </p:cNvSpPr>
          <p:nvPr/>
        </p:nvSpPr>
        <p:spPr bwMode="auto">
          <a:xfrm>
            <a:off x="783298" y="7422783"/>
            <a:ext cx="3169920" cy="1203395"/>
          </a:xfrm>
          <a:prstGeom prst="rect">
            <a:avLst/>
          </a:prstGeom>
          <a:noFill/>
          <a:ln w="12700">
            <a:noFill/>
            <a:miter lim="800000"/>
            <a:headEnd/>
            <a:tailEnd/>
          </a:ln>
        </p:spPr>
        <p:txBody>
          <a:bodyPr lIns="0" tIns="0" rIns="0" bIns="0" anchor="ctr">
            <a:prstTxWarp prst="textNoShape">
              <a:avLst/>
            </a:prstTxWarp>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endParaRPr lang="en-US" sz="2000" dirty="0" smtClean="0">
              <a:ea typeface="Lucida Grande" charset="0"/>
              <a:cs typeface="Lucida Grande" charset="0"/>
              <a:sym typeface="Lucida Grande" charset="0"/>
            </a:endParaRPr>
          </a:p>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000" dirty="0" smtClean="0">
                <a:ea typeface="Lucida Grande" charset="0"/>
                <a:cs typeface="Lucida Grande" charset="0"/>
                <a:sym typeface="Lucida Grande" charset="0"/>
              </a:rPr>
              <a:t>A </a:t>
            </a:r>
            <a:r>
              <a:rPr lang="en-US" sz="2000" dirty="0">
                <a:ea typeface="Lucida Grande" charset="0"/>
                <a:cs typeface="Lucida Grande" charset="0"/>
                <a:sym typeface="Lucida Grande" charset="0"/>
              </a:rPr>
              <a:t>challenge to grow monster </a:t>
            </a:r>
            <a:r>
              <a:rPr lang="en-US" sz="2000" dirty="0" err="1">
                <a:ea typeface="Lucida Grande" charset="0"/>
                <a:cs typeface="Lucida Grande" charset="0"/>
                <a:sym typeface="Lucida Grande" charset="0"/>
              </a:rPr>
              <a:t>BHs</a:t>
            </a:r>
            <a:r>
              <a:rPr lang="en-US" sz="2000" dirty="0">
                <a:ea typeface="Lucida Grande" charset="0"/>
                <a:cs typeface="Lucida Grande" charset="0"/>
                <a:sym typeface="Lucida Grande" charset="0"/>
              </a:rPr>
              <a:t> seen by </a:t>
            </a:r>
            <a:r>
              <a:rPr lang="en-US" sz="2000" dirty="0" err="1">
                <a:ea typeface="Lucida Grande" charset="0"/>
                <a:cs typeface="Lucida Grande" charset="0"/>
                <a:sym typeface="Lucida Grande" charset="0"/>
              </a:rPr>
              <a:t>t</a:t>
            </a:r>
            <a:r>
              <a:rPr lang="en-US" sz="2000" dirty="0" smtClean="0">
                <a:ea typeface="Lucida Grande" charset="0"/>
                <a:cs typeface="Lucida Grande" charset="0"/>
                <a:sym typeface="Lucida Grande" charset="0"/>
              </a:rPr>
              <a:t> &lt; </a:t>
            </a:r>
            <a:r>
              <a:rPr lang="en-US" sz="2000" dirty="0">
                <a:ea typeface="Lucida Grande" charset="0"/>
                <a:cs typeface="Lucida Grande" charset="0"/>
                <a:sym typeface="Lucida Grande" charset="0"/>
              </a:rPr>
              <a:t>2 </a:t>
            </a:r>
            <a:r>
              <a:rPr lang="en-US" sz="2000" dirty="0" err="1" smtClean="0">
                <a:ea typeface="Lucida Grande" charset="0"/>
                <a:cs typeface="Lucida Grande" charset="0"/>
                <a:sym typeface="Lucida Grande" charset="0"/>
              </a:rPr>
              <a:t>Gyrs</a:t>
            </a:r>
            <a:endParaRPr lang="en-US" sz="2000" dirty="0" smtClean="0">
              <a:ea typeface="Lucida Grande" charset="0"/>
              <a:cs typeface="Lucida Grande" charset="0"/>
              <a:sym typeface="Lucida Grande" charset="0"/>
            </a:endParaRPr>
          </a:p>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endParaRPr lang="en-US" sz="2400" dirty="0" smtClean="0">
              <a:ea typeface="Lucida Grande" charset="0"/>
              <a:cs typeface="Lucida Grande" charset="0"/>
              <a:sym typeface="Lucida Grande" charset="0"/>
            </a:endParaRPr>
          </a:p>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000" dirty="0" smtClean="0">
                <a:ea typeface="Lucida Grande" charset="0"/>
                <a:cs typeface="Lucida Grande" charset="0"/>
                <a:sym typeface="Lucida Grande" charset="0"/>
              </a:rPr>
              <a:t>New Planck results</a:t>
            </a:r>
          </a:p>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000" dirty="0" smtClean="0">
                <a:ea typeface="Lucida Grande" charset="0"/>
                <a:cs typeface="Lucida Grande" charset="0"/>
                <a:sym typeface="Lucida Grande" charset="0"/>
              </a:rPr>
              <a:t>push first stars to later even ~550 </a:t>
            </a:r>
            <a:r>
              <a:rPr lang="en-US" sz="2000" dirty="0" err="1" smtClean="0">
                <a:ea typeface="Lucida Grande" charset="0"/>
                <a:cs typeface="Lucida Grande" charset="0"/>
                <a:sym typeface="Lucida Grande" charset="0"/>
              </a:rPr>
              <a:t>Myrs</a:t>
            </a:r>
            <a:r>
              <a:rPr lang="en-US" sz="2000" dirty="0" smtClean="0">
                <a:ea typeface="Lucida Grande" charset="0"/>
                <a:cs typeface="Lucida Grande" charset="0"/>
                <a:sym typeface="Lucida Grande" charset="0"/>
              </a:rPr>
              <a:t> after </a:t>
            </a:r>
          </a:p>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000" dirty="0" smtClean="0">
                <a:ea typeface="Lucida Grande" charset="0"/>
                <a:cs typeface="Lucida Grande" charset="0"/>
                <a:sym typeface="Lucida Grande" charset="0"/>
              </a:rPr>
              <a:t>the Big Bang</a:t>
            </a:r>
            <a:endParaRPr lang="en-US" sz="2000" dirty="0">
              <a:ea typeface="Lucida Grande" charset="0"/>
              <a:cs typeface="Lucida Grande" charset="0"/>
              <a:sym typeface="Lucida Grande" charset="0"/>
            </a:endParaRPr>
          </a:p>
        </p:txBody>
      </p:sp>
      <p:sp>
        <p:nvSpPr>
          <p:cNvPr id="54292" name="AutoShape 40"/>
          <p:cNvSpPr>
            <a:spLocks/>
          </p:cNvSpPr>
          <p:nvPr/>
        </p:nvSpPr>
        <p:spPr bwMode="auto">
          <a:xfrm>
            <a:off x="4827129" y="5949246"/>
            <a:ext cx="7820942" cy="3544711"/>
          </a:xfrm>
          <a:prstGeom prst="roundRect">
            <a:avLst>
              <a:gd name="adj" fmla="val 6880"/>
            </a:avLst>
          </a:prstGeom>
          <a:solidFill>
            <a:srgbClr val="FF6600"/>
          </a:solidFill>
          <a:ln w="50800">
            <a:solidFill>
              <a:schemeClr val="tx1"/>
            </a:solidFill>
            <a:miter lim="800000"/>
            <a:headEnd/>
            <a:tailEnd/>
          </a:ln>
        </p:spPr>
        <p:txBody>
          <a:bodyPr lIns="0" tIns="0" rIns="0" bIns="0">
            <a:prstTxWarp prst="textNoShape">
              <a:avLst/>
            </a:prstTxWarp>
          </a:bodyPr>
          <a:lstStyle/>
          <a:p>
            <a:endParaRPr lang="en-US"/>
          </a:p>
        </p:txBody>
      </p:sp>
      <p:sp>
        <p:nvSpPr>
          <p:cNvPr id="54293" name="Rectangle 41"/>
          <p:cNvSpPr>
            <a:spLocks/>
          </p:cNvSpPr>
          <p:nvPr/>
        </p:nvSpPr>
        <p:spPr bwMode="auto">
          <a:xfrm>
            <a:off x="5037104" y="6023751"/>
            <a:ext cx="7545493" cy="3305387"/>
          </a:xfrm>
          <a:prstGeom prst="rect">
            <a:avLst/>
          </a:prstGeom>
          <a:noFill/>
          <a:ln w="12700">
            <a:noFill/>
            <a:miter lim="800000"/>
            <a:headEnd/>
            <a:tailEnd/>
          </a:ln>
        </p:spPr>
        <p:txBody>
          <a:bodyPr lIns="0" tIns="0" rIns="0" bIns="0" anchor="ctr">
            <a:prstTxWarp prst="textNoShape">
              <a:avLst/>
            </a:prstTxWarp>
          </a:bodyPr>
          <a:lstStyle/>
          <a:p>
            <a:pP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solidFill>
                  <a:schemeClr val="tx1"/>
                </a:solidFill>
                <a:ea typeface="Lucida Grande" charset="0"/>
                <a:cs typeface="Lucida Grande" charset="0"/>
                <a:sym typeface="Lucida Grande" charset="0"/>
              </a:rPr>
              <a:t>In </a:t>
            </a:r>
            <a:r>
              <a:rPr lang="en-US" sz="2400" dirty="0" err="1">
                <a:solidFill>
                  <a:schemeClr val="tx1"/>
                </a:solidFill>
                <a:ea typeface="Lucida Grande" charset="0"/>
                <a:cs typeface="Lucida Grande" charset="0"/>
                <a:sym typeface="Lucida Grande" charset="0"/>
              </a:rPr>
              <a:t>protogalaxies</a:t>
            </a:r>
            <a:r>
              <a:rPr lang="en-US" sz="2400" dirty="0">
                <a:solidFill>
                  <a:schemeClr val="tx1"/>
                </a:solidFill>
                <a:ea typeface="Lucida Grande" charset="0"/>
                <a:cs typeface="Lucida Grande" charset="0"/>
                <a:sym typeface="Lucida Grande" charset="0"/>
              </a:rPr>
              <a:t>: need to avoid  fragmentation and star formation, need to centrally concentrate mass  </a:t>
            </a:r>
          </a:p>
          <a:p>
            <a:pPr>
              <a:buSzPct val="125000"/>
              <a:buFont typeface="Lucida Grande" charset="0"/>
              <a:buChar cha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endParaRPr lang="en-US" sz="2400" dirty="0">
              <a:solidFill>
                <a:schemeClr val="tx1"/>
              </a:solidFill>
              <a:ea typeface="Lucida Grande" charset="0"/>
              <a:cs typeface="Lucida Grande" charset="0"/>
              <a:sym typeface="Lucida Grande" charset="0"/>
            </a:endParaRPr>
          </a:p>
          <a:p>
            <a:pPr>
              <a:buSzPct val="125000"/>
              <a:buFont typeface="Lucida Grande" charset="0"/>
              <a:buChar cha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endParaRPr lang="en-US" sz="2400" dirty="0">
              <a:solidFill>
                <a:schemeClr val="tx1"/>
              </a:solidFill>
              <a:ea typeface="Lucida Grande" charset="0"/>
              <a:cs typeface="Lucida Grande" charset="0"/>
              <a:sym typeface="Lucida Grande" charset="0"/>
            </a:endParaRPr>
          </a:p>
          <a:p>
            <a:pPr>
              <a:buSzPct val="125000"/>
              <a:buFont typeface="Lucida Grande" charset="0"/>
              <a:buChar cha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solidFill>
                  <a:schemeClr val="tx1"/>
                </a:solidFill>
                <a:ea typeface="Lucida Grande" charset="0"/>
                <a:cs typeface="Lucida Grande" charset="0"/>
                <a:sym typeface="Lucida Grande" charset="0"/>
              </a:rPr>
              <a:t> Metal-free gas</a:t>
            </a:r>
            <a:endParaRPr lang="en-US" sz="1600" dirty="0">
              <a:solidFill>
                <a:schemeClr val="tx1"/>
              </a:solidFill>
              <a:ea typeface="Lucida Grande" charset="0"/>
              <a:cs typeface="Lucida Grande" charset="0"/>
              <a:sym typeface="Lucida Grande" charset="0"/>
            </a:endParaRPr>
          </a:p>
          <a:p>
            <a:pPr>
              <a:buSzPct val="125000"/>
              <a:buFont typeface="Lucida Grande" charset="0"/>
              <a:buChar cha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endParaRPr lang="en-US" sz="2400" dirty="0">
              <a:solidFill>
                <a:schemeClr val="tx1"/>
              </a:solidFill>
              <a:ea typeface="Lucida Grande" charset="0"/>
              <a:cs typeface="Lucida Grande" charset="0"/>
              <a:sym typeface="Lucida Grande" charset="0"/>
            </a:endParaRPr>
          </a:p>
          <a:p>
            <a:pPr>
              <a:buSzPct val="125000"/>
              <a:buFont typeface="Lucida Grande" charset="0"/>
              <a:buChar char="•"/>
              <a:tabLst>
                <a:tab pos="453807" algn="l"/>
                <a:tab pos="909871" algn="l"/>
                <a:tab pos="1363676" algn="l"/>
                <a:tab pos="1819740" algn="l"/>
                <a:tab pos="2275804" algn="l"/>
                <a:tab pos="2729611" algn="l"/>
                <a:tab pos="3185675" algn="l"/>
                <a:tab pos="3639481" algn="l"/>
                <a:tab pos="4095545" algn="l"/>
                <a:tab pos="4551609" algn="l"/>
                <a:tab pos="5005416" algn="l"/>
                <a:tab pos="5461480" algn="l"/>
              </a:tabLst>
            </a:pPr>
            <a:r>
              <a:rPr lang="en-US" sz="2400" dirty="0">
                <a:solidFill>
                  <a:schemeClr val="tx1"/>
                </a:solidFill>
                <a:ea typeface="Lucida Grande" charset="0"/>
                <a:cs typeface="Lucida Grande" charset="0"/>
                <a:sym typeface="Lucida Grande" charset="0"/>
              </a:rPr>
              <a:t> Prevent molecular H-cooling</a:t>
            </a:r>
            <a:endParaRPr lang="en-US" sz="1600" dirty="0">
              <a:solidFill>
                <a:schemeClr val="tx1"/>
              </a:solidFill>
              <a:ea typeface="Times" charset="0"/>
              <a:cs typeface="Times" charset="0"/>
              <a:sym typeface="Times" charset="0"/>
            </a:endParaRPr>
          </a:p>
        </p:txBody>
      </p:sp>
      <p:sp>
        <p:nvSpPr>
          <p:cNvPr id="54294" name="TextBox 46"/>
          <p:cNvSpPr txBox="1">
            <a:spLocks noChangeArrowheads="1"/>
          </p:cNvSpPr>
          <p:nvPr/>
        </p:nvSpPr>
        <p:spPr bwMode="auto">
          <a:xfrm>
            <a:off x="7261014" y="270933"/>
            <a:ext cx="3138311" cy="568960"/>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800" b="1" dirty="0">
                <a:solidFill>
                  <a:srgbClr val="FF6600"/>
                </a:solidFill>
                <a:latin typeface="Lucida Grande" charset="0"/>
                <a:ea typeface="Lucida Grande" charset="0"/>
                <a:cs typeface="Lucida Grande" charset="0"/>
              </a:rPr>
              <a:t>MASSIVE SEEDS</a:t>
            </a:r>
          </a:p>
        </p:txBody>
      </p:sp>
      <p:sp>
        <p:nvSpPr>
          <p:cNvPr id="54295" name="TextBox 47"/>
          <p:cNvSpPr txBox="1">
            <a:spLocks noChangeArrowheads="1"/>
          </p:cNvSpPr>
          <p:nvPr/>
        </p:nvSpPr>
        <p:spPr bwMode="auto">
          <a:xfrm>
            <a:off x="704428" y="325120"/>
            <a:ext cx="2668693" cy="568960"/>
          </a:xfrm>
          <a:prstGeom prst="rect">
            <a:avLst/>
          </a:prstGeom>
          <a:noFill/>
          <a:ln w="9525">
            <a:noFill/>
            <a:miter lim="800000"/>
            <a:headEnd/>
            <a:tailEnd/>
          </a:ln>
        </p:spPr>
        <p:txBody>
          <a:bodyPr wrap="none" lIns="130046" tIns="65023" rIns="130046" bIns="65023">
            <a:prstTxWarp prst="textNoShape">
              <a:avLst/>
            </a:prstTxWarp>
            <a:spAutoFit/>
          </a:bodyPr>
          <a:lstStyle/>
          <a:p>
            <a:r>
              <a:rPr lang="en-US" sz="2800" b="1" dirty="0">
                <a:solidFill>
                  <a:srgbClr val="FF6600"/>
                </a:solidFill>
                <a:latin typeface="Lucida Grande" charset="0"/>
                <a:ea typeface="Lucida Grande" charset="0"/>
                <a:cs typeface="Lucida Grande" charset="0"/>
              </a:rPr>
              <a:t>LIGHT SEEDS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p:cNvCxnSpPr/>
          <p:nvPr/>
        </p:nvCxnSpPr>
        <p:spPr>
          <a:xfrm>
            <a:off x="1192087" y="8440211"/>
            <a:ext cx="1712861" cy="548536"/>
          </a:xfrm>
          <a:prstGeom prst="straightConnector1">
            <a:avLst/>
          </a:prstGeom>
          <a:noFill/>
          <a:ln w="41275"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sp>
        <p:nvSpPr>
          <p:cNvPr id="4" name="TextBox 3"/>
          <p:cNvSpPr txBox="1"/>
          <p:nvPr/>
        </p:nvSpPr>
        <p:spPr>
          <a:xfrm>
            <a:off x="2100233" y="247672"/>
            <a:ext cx="9016482"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DISCRIMINATING</a:t>
            </a:r>
            <a:r>
              <a:rPr kumimoji="0" lang="en-US" sz="2800" b="0" i="0" u="none" strike="noStrike" cap="none" spc="0" normalizeH="0" dirty="0" smtClean="0">
                <a:ln>
                  <a:noFill/>
                </a:ln>
                <a:solidFill>
                  <a:srgbClr val="FFFFFF"/>
                </a:solidFill>
                <a:effectLst/>
                <a:uFillTx/>
                <a:latin typeface="+mn-lt"/>
                <a:ea typeface="+mn-ea"/>
                <a:cs typeface="+mn-cs"/>
                <a:sym typeface="Helvetica Light"/>
              </a:rPr>
              <a:t> BH SEEDING SCENARIOS</a:t>
            </a:r>
          </a:p>
          <a:p>
            <a:pPr marL="0" marR="0" indent="0" algn="ctr" defTabSz="584200" rtl="0" fontAlgn="auto" latinLnBrk="1" hangingPunct="0">
              <a:lnSpc>
                <a:spcPct val="100000"/>
              </a:lnSpc>
              <a:spcBef>
                <a:spcPts val="0"/>
              </a:spcBef>
              <a:spcAft>
                <a:spcPts val="0"/>
              </a:spcAft>
              <a:buClrTx/>
              <a:buSzTx/>
              <a:buFontTx/>
              <a:buNone/>
              <a:tabLst/>
            </a:pPr>
            <a:r>
              <a:rPr lang="en-US" sz="2800" dirty="0" smtClean="0"/>
              <a:t>JWST FINDING </a:t>
            </a:r>
            <a:r>
              <a:rPr lang="en-US" sz="2800" dirty="0" err="1" smtClean="0"/>
              <a:t>OBGs</a:t>
            </a:r>
            <a:r>
              <a:rPr lang="en-US" sz="2800" dirty="0" smtClean="0"/>
              <a:t>/DCBH CANDIDATES AT 6&lt;</a:t>
            </a:r>
            <a:r>
              <a:rPr lang="en-US" sz="2800" dirty="0" err="1" smtClean="0"/>
              <a:t>z</a:t>
            </a:r>
            <a:r>
              <a:rPr lang="en-US" sz="2800" dirty="0" smtClean="0"/>
              <a:t>&lt;10</a:t>
            </a:r>
          </a:p>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Oval 4"/>
          <p:cNvSpPr/>
          <p:nvPr/>
        </p:nvSpPr>
        <p:spPr>
          <a:xfrm>
            <a:off x="218008" y="3670668"/>
            <a:ext cx="1781195" cy="1579781"/>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6" name="Oval 5"/>
          <p:cNvSpPr/>
          <p:nvPr/>
        </p:nvSpPr>
        <p:spPr>
          <a:xfrm>
            <a:off x="10930210" y="3672753"/>
            <a:ext cx="1633148" cy="1579781"/>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cxnSp>
        <p:nvCxnSpPr>
          <p:cNvPr id="13" name="Straight Arrow Connector 12"/>
          <p:cNvCxnSpPr/>
          <p:nvPr/>
        </p:nvCxnSpPr>
        <p:spPr>
          <a:xfrm flipV="1">
            <a:off x="1269706" y="7017675"/>
            <a:ext cx="1635242" cy="710862"/>
          </a:xfrm>
          <a:prstGeom prst="straightConnector1">
            <a:avLst/>
          </a:prstGeom>
          <a:noFill/>
          <a:ln w="41275"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sp>
        <p:nvSpPr>
          <p:cNvPr id="7" name="Oval 6"/>
          <p:cNvSpPr/>
          <p:nvPr/>
        </p:nvSpPr>
        <p:spPr>
          <a:xfrm>
            <a:off x="218008" y="7425280"/>
            <a:ext cx="1192639" cy="1164084"/>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5-Point Star 18"/>
          <p:cNvSpPr/>
          <p:nvPr/>
        </p:nvSpPr>
        <p:spPr>
          <a:xfrm>
            <a:off x="3040574" y="6644763"/>
            <a:ext cx="666023" cy="626025"/>
          </a:xfrm>
          <a:prstGeom prst="star5">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5-Point Star 19"/>
          <p:cNvSpPr/>
          <p:nvPr/>
        </p:nvSpPr>
        <p:spPr>
          <a:xfrm>
            <a:off x="3536812" y="8701799"/>
            <a:ext cx="666023" cy="626025"/>
          </a:xfrm>
          <a:prstGeom prst="star5">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5-Point Star 20"/>
          <p:cNvSpPr/>
          <p:nvPr/>
        </p:nvSpPr>
        <p:spPr>
          <a:xfrm>
            <a:off x="2929481" y="8466999"/>
            <a:ext cx="666023" cy="626025"/>
          </a:xfrm>
          <a:prstGeom prst="star5">
            <a:avLst>
              <a:gd name="adj" fmla="val 19098"/>
              <a:gd name="hf" fmla="val 105146"/>
              <a:gd name="vf" fmla="val 110557"/>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5-Point Star 21"/>
          <p:cNvSpPr/>
          <p:nvPr/>
        </p:nvSpPr>
        <p:spPr>
          <a:xfrm>
            <a:off x="2912272" y="9006599"/>
            <a:ext cx="666023" cy="626025"/>
          </a:xfrm>
          <a:prstGeom prst="star5">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cxnSp>
        <p:nvCxnSpPr>
          <p:cNvPr id="25" name="Straight Arrow Connector 24"/>
          <p:cNvCxnSpPr/>
          <p:nvPr/>
        </p:nvCxnSpPr>
        <p:spPr>
          <a:xfrm>
            <a:off x="3703066" y="7016087"/>
            <a:ext cx="1819661" cy="1588"/>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cxnSp>
        <p:nvCxnSpPr>
          <p:cNvPr id="26" name="Straight Arrow Connector 25"/>
          <p:cNvCxnSpPr/>
          <p:nvPr/>
        </p:nvCxnSpPr>
        <p:spPr>
          <a:xfrm>
            <a:off x="4202835" y="8970142"/>
            <a:ext cx="1353465" cy="18605"/>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pic>
        <p:nvPicPr>
          <p:cNvPr id="28" name="Content Placeholder 4" descr="schematic_P_support.eps"/>
          <p:cNvPicPr>
            <a:picLocks noGrp="1" noChangeAspect="1"/>
          </p:cNvPicPr>
          <p:nvPr/>
        </p:nvPicPr>
        <p:blipFill>
          <a:blip r:embed="rId3"/>
          <a:srcRect l="-19305" r="-19305"/>
          <a:stretch>
            <a:fillRect/>
          </a:stretch>
        </p:blipFill>
        <p:spPr bwMode="auto">
          <a:xfrm>
            <a:off x="5668907" y="6505070"/>
            <a:ext cx="1918102" cy="1015466"/>
          </a:xfrm>
          <a:prstGeom prst="rect">
            <a:avLst/>
          </a:prstGeom>
          <a:solidFill>
            <a:schemeClr val="tx1"/>
          </a:solidFill>
          <a:ln w="9525">
            <a:noFill/>
            <a:miter lim="800000"/>
            <a:headEnd/>
            <a:tailEnd/>
          </a:ln>
        </p:spPr>
      </p:pic>
      <p:pic>
        <p:nvPicPr>
          <p:cNvPr id="30" name="Content Placeholder 4" descr="schematic_P_support.eps"/>
          <p:cNvPicPr>
            <a:picLocks noGrp="1" noChangeAspect="1"/>
          </p:cNvPicPr>
          <p:nvPr/>
        </p:nvPicPr>
        <p:blipFill>
          <a:blip r:embed="rId3"/>
          <a:srcRect l="-19305" r="-19305"/>
          <a:stretch>
            <a:fillRect/>
          </a:stretch>
        </p:blipFill>
        <p:spPr bwMode="auto">
          <a:xfrm>
            <a:off x="7990204" y="8485163"/>
            <a:ext cx="1883443" cy="997117"/>
          </a:xfrm>
          <a:prstGeom prst="rect">
            <a:avLst/>
          </a:prstGeom>
          <a:solidFill>
            <a:schemeClr val="tx1"/>
          </a:solidFill>
          <a:ln w="9525">
            <a:noFill/>
            <a:miter lim="800000"/>
            <a:headEnd/>
            <a:tailEnd/>
          </a:ln>
        </p:spPr>
      </p:pic>
      <p:sp>
        <p:nvSpPr>
          <p:cNvPr id="37" name="Oval 36"/>
          <p:cNvSpPr/>
          <p:nvPr/>
        </p:nvSpPr>
        <p:spPr>
          <a:xfrm>
            <a:off x="5540037" y="8543040"/>
            <a:ext cx="460347" cy="391224"/>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Oval 37"/>
          <p:cNvSpPr/>
          <p:nvPr/>
        </p:nvSpPr>
        <p:spPr>
          <a:xfrm>
            <a:off x="5571786" y="9045396"/>
            <a:ext cx="539717" cy="503660"/>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Oval 38"/>
          <p:cNvSpPr/>
          <p:nvPr/>
        </p:nvSpPr>
        <p:spPr>
          <a:xfrm>
            <a:off x="6025792" y="8670047"/>
            <a:ext cx="539717" cy="503660"/>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Oval 39"/>
          <p:cNvSpPr/>
          <p:nvPr/>
        </p:nvSpPr>
        <p:spPr>
          <a:xfrm>
            <a:off x="10930210" y="7042638"/>
            <a:ext cx="1633148" cy="1579781"/>
          </a:xfrm>
          <a:prstGeom prst="ellipse">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cxnSp>
        <p:nvCxnSpPr>
          <p:cNvPr id="42" name="Straight Arrow Connector 41"/>
          <p:cNvCxnSpPr/>
          <p:nvPr/>
        </p:nvCxnSpPr>
        <p:spPr>
          <a:xfrm>
            <a:off x="7825897" y="7000211"/>
            <a:ext cx="2873200" cy="728326"/>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cxnSp>
        <p:nvCxnSpPr>
          <p:cNvPr id="45" name="Straight Arrow Connector 44"/>
          <p:cNvCxnSpPr/>
          <p:nvPr/>
        </p:nvCxnSpPr>
        <p:spPr>
          <a:xfrm flipV="1">
            <a:off x="10043142" y="8606543"/>
            <a:ext cx="1014060" cy="626025"/>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cxnSp>
        <p:nvCxnSpPr>
          <p:cNvPr id="50" name="Straight Arrow Connector 49"/>
          <p:cNvCxnSpPr/>
          <p:nvPr/>
        </p:nvCxnSpPr>
        <p:spPr>
          <a:xfrm>
            <a:off x="6762337" y="9045396"/>
            <a:ext cx="1063560" cy="1588"/>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cxnSp>
        <p:nvCxnSpPr>
          <p:cNvPr id="52" name="Straight Arrow Connector 51"/>
          <p:cNvCxnSpPr/>
          <p:nvPr/>
        </p:nvCxnSpPr>
        <p:spPr>
          <a:xfrm>
            <a:off x="2063625" y="4461056"/>
            <a:ext cx="2892797" cy="1588"/>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pic>
        <p:nvPicPr>
          <p:cNvPr id="53" name="Picture 52" descr="f1.tiff"/>
          <p:cNvPicPr>
            <a:picLocks noChangeAspect="1"/>
          </p:cNvPicPr>
          <p:nvPr/>
        </p:nvPicPr>
        <p:blipFill>
          <a:blip r:embed="rId4"/>
          <a:stretch>
            <a:fillRect/>
          </a:stretch>
        </p:blipFill>
        <p:spPr>
          <a:xfrm>
            <a:off x="5224125" y="3705414"/>
            <a:ext cx="1761339" cy="1459395"/>
          </a:xfrm>
          <a:prstGeom prst="rect">
            <a:avLst/>
          </a:prstGeom>
        </p:spPr>
      </p:pic>
      <p:cxnSp>
        <p:nvCxnSpPr>
          <p:cNvPr id="55" name="Straight Arrow Connector 54"/>
          <p:cNvCxnSpPr/>
          <p:nvPr/>
        </p:nvCxnSpPr>
        <p:spPr>
          <a:xfrm>
            <a:off x="7233279" y="4461056"/>
            <a:ext cx="3465818" cy="1588"/>
          </a:xfrm>
          <a:prstGeom prst="straightConnector1">
            <a:avLst/>
          </a:prstGeom>
          <a:noFill/>
          <a:ln w="38100" cap="flat">
            <a:solidFill>
              <a:srgbClr val="FFFFFF"/>
            </a:solidFill>
            <a:prstDash val="solid"/>
            <a:miter lim="400000"/>
            <a:tailEnd type="arrow"/>
          </a:ln>
          <a:effectLst/>
        </p:spPr>
        <p:style>
          <a:lnRef idx="0">
            <a:scrgbClr r="0" g="0" b="0"/>
          </a:lnRef>
          <a:fillRef idx="0">
            <a:scrgbClr r="0" g="0" b="0"/>
          </a:fillRef>
          <a:effectRef idx="0">
            <a:scrgbClr r="0" g="0" b="0"/>
          </a:effectRef>
          <a:fontRef idx="none"/>
        </p:style>
      </p:cxnSp>
      <p:sp>
        <p:nvSpPr>
          <p:cNvPr id="59" name="TextBox 58"/>
          <p:cNvSpPr txBox="1"/>
          <p:nvPr/>
        </p:nvSpPr>
        <p:spPr>
          <a:xfrm>
            <a:off x="10701432" y="5715687"/>
            <a:ext cx="2149816"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i="0" u="none" strike="noStrike" cap="none" spc="0" normalizeH="0" baseline="0" dirty="0" smtClean="0">
                <a:ln>
                  <a:noFill/>
                </a:ln>
                <a:solidFill>
                  <a:srgbClr val="FFFFFF"/>
                </a:solidFill>
                <a:effectLst/>
                <a:uFillTx/>
                <a:latin typeface="+mj-lt"/>
                <a:ea typeface="+mn-ea"/>
                <a:cs typeface="+mn-cs"/>
                <a:sym typeface="Helvetica Light"/>
              </a:rPr>
              <a:t>10</a:t>
            </a:r>
            <a:r>
              <a:rPr kumimoji="0" lang="en-US" sz="2400" i="0" u="none" strike="noStrike" cap="none" spc="0" normalizeH="0" baseline="30000" dirty="0" smtClean="0">
                <a:ln>
                  <a:noFill/>
                </a:ln>
                <a:solidFill>
                  <a:srgbClr val="FFFFFF"/>
                </a:solidFill>
                <a:effectLst/>
                <a:uFillTx/>
                <a:latin typeface="+mj-lt"/>
                <a:ea typeface="+mn-ea"/>
                <a:cs typeface="+mn-cs"/>
                <a:sym typeface="Helvetica Light"/>
              </a:rPr>
              <a:t>4 </a:t>
            </a:r>
            <a:r>
              <a:rPr kumimoji="0" lang="en-US" sz="2400" i="0" u="none" strike="noStrike" cap="none" spc="0" normalizeH="0" dirty="0" smtClean="0">
                <a:ln>
                  <a:noFill/>
                </a:ln>
                <a:solidFill>
                  <a:srgbClr val="FFFFFF"/>
                </a:solidFill>
                <a:effectLst/>
                <a:uFillTx/>
                <a:latin typeface="+mj-lt"/>
                <a:ea typeface="+mn-ea"/>
                <a:cs typeface="+mn-cs"/>
                <a:sym typeface="Helvetica Light"/>
              </a:rPr>
              <a:t>– 10</a:t>
            </a:r>
            <a:r>
              <a:rPr lang="en-US" sz="2400" baseline="30000" dirty="0" smtClean="0">
                <a:latin typeface="+mj-lt"/>
              </a:rPr>
              <a:t>6</a:t>
            </a:r>
            <a:r>
              <a:rPr lang="en-US" sz="2400" dirty="0" smtClean="0">
                <a:latin typeface="+mj-lt"/>
              </a:rPr>
              <a:t> </a:t>
            </a:r>
            <a:r>
              <a:rPr lang="en-US" sz="2400" dirty="0" err="1" smtClean="0">
                <a:latin typeface="+mj-lt"/>
              </a:rPr>
              <a:t>Msun</a:t>
            </a:r>
            <a:endParaRPr lang="en-US" sz="2400" dirty="0" smtClean="0">
              <a:latin typeface="+mj-lt"/>
            </a:endParaRPr>
          </a:p>
          <a:p>
            <a:pPr marL="0" marR="0" indent="0" algn="ctr" defTabSz="584200" rtl="0" fontAlgn="auto" latinLnBrk="1" hangingPunct="0">
              <a:lnSpc>
                <a:spcPct val="100000"/>
              </a:lnSpc>
              <a:spcBef>
                <a:spcPts val="0"/>
              </a:spcBef>
              <a:spcAft>
                <a:spcPts val="0"/>
              </a:spcAft>
              <a:buClrTx/>
              <a:buSzTx/>
              <a:buFontTx/>
              <a:buNone/>
              <a:tabLst/>
            </a:pPr>
            <a:r>
              <a:rPr kumimoji="0" lang="en-US" sz="2400" i="0" u="none" strike="noStrike" cap="none" spc="0" normalizeH="0" baseline="0" dirty="0" smtClean="0">
                <a:ln>
                  <a:noFill/>
                </a:ln>
                <a:solidFill>
                  <a:srgbClr val="FFFFFF"/>
                </a:solidFill>
                <a:effectLst/>
                <a:uFillTx/>
                <a:latin typeface="+mj-lt"/>
                <a:ea typeface="+mn-ea"/>
                <a:cs typeface="+mn-cs"/>
                <a:sym typeface="Helvetica Light"/>
              </a:rPr>
              <a:t>@ </a:t>
            </a:r>
            <a:r>
              <a:rPr kumimoji="0" lang="en-US" sz="2400" i="0" u="none" strike="noStrike" cap="none" spc="0" normalizeH="0" baseline="0" dirty="0" err="1" smtClean="0">
                <a:ln>
                  <a:noFill/>
                </a:ln>
                <a:solidFill>
                  <a:srgbClr val="FFFFFF"/>
                </a:solidFill>
                <a:effectLst/>
                <a:uFillTx/>
                <a:latin typeface="+mj-lt"/>
                <a:ea typeface="+mn-ea"/>
                <a:cs typeface="+mn-cs"/>
                <a:sym typeface="Helvetica Light"/>
              </a:rPr>
              <a:t>z</a:t>
            </a:r>
            <a:r>
              <a:rPr kumimoji="0" lang="en-US" sz="2400" i="0" u="none" strike="noStrike" cap="none" spc="0" normalizeH="0" baseline="0" dirty="0" smtClean="0">
                <a:ln>
                  <a:noFill/>
                </a:ln>
                <a:solidFill>
                  <a:srgbClr val="FFFFFF"/>
                </a:solidFill>
                <a:effectLst/>
                <a:uFillTx/>
                <a:latin typeface="+mj-lt"/>
                <a:ea typeface="+mn-ea"/>
                <a:cs typeface="+mn-cs"/>
                <a:sym typeface="Helvetica Light"/>
              </a:rPr>
              <a:t> ~ 10 - 12</a:t>
            </a:r>
            <a:endParaRPr kumimoji="0" lang="en-US" sz="2400" i="0" u="none" strike="noStrike" cap="none" spc="0" normalizeH="0" baseline="0" dirty="0">
              <a:ln>
                <a:noFill/>
              </a:ln>
              <a:solidFill>
                <a:srgbClr val="FFFFFF"/>
              </a:solidFill>
              <a:effectLst/>
              <a:uFillTx/>
              <a:latin typeface="+mj-lt"/>
              <a:ea typeface="+mn-ea"/>
              <a:cs typeface="+mn-cs"/>
              <a:sym typeface="Helvetica Light"/>
            </a:endParaRPr>
          </a:p>
        </p:txBody>
      </p:sp>
      <p:sp>
        <p:nvSpPr>
          <p:cNvPr id="60" name="TextBox 59"/>
          <p:cNvSpPr txBox="1"/>
          <p:nvPr/>
        </p:nvSpPr>
        <p:spPr>
          <a:xfrm>
            <a:off x="33180" y="2602987"/>
            <a:ext cx="2855221"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MASSIVE SEEDS</a:t>
            </a:r>
          </a:p>
          <a:p>
            <a:pPr marL="0" marR="0" indent="0" algn="ctr" defTabSz="584200" rtl="0" fontAlgn="auto" latinLnBrk="1" hangingPunct="0">
              <a:lnSpc>
                <a:spcPct val="100000"/>
              </a:lnSpc>
              <a:spcBef>
                <a:spcPts val="0"/>
              </a:spcBef>
              <a:spcAft>
                <a:spcPts val="0"/>
              </a:spcAft>
              <a:buClrTx/>
              <a:buSzTx/>
              <a:buFontTx/>
              <a:buNone/>
              <a:tabLst/>
            </a:pPr>
            <a:r>
              <a:rPr lang="en-US" sz="2800" dirty="0" err="1" smtClean="0"/>
              <a:t>DCBHs</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1" name="TextBox 60"/>
          <p:cNvSpPr txBox="1"/>
          <p:nvPr/>
        </p:nvSpPr>
        <p:spPr>
          <a:xfrm>
            <a:off x="4662973" y="2587497"/>
            <a:ext cx="2795982"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Pre-galactic disk</a:t>
            </a:r>
          </a:p>
          <a:p>
            <a:pPr marL="0" marR="0" indent="0" algn="ctr" defTabSz="584200" rtl="0" fontAlgn="auto" latinLnBrk="1" hangingPunct="0">
              <a:lnSpc>
                <a:spcPct val="100000"/>
              </a:lnSpc>
              <a:spcBef>
                <a:spcPts val="0"/>
              </a:spcBef>
              <a:spcAft>
                <a:spcPts val="0"/>
              </a:spcAft>
              <a:buClrTx/>
              <a:buSzTx/>
              <a:buFontTx/>
              <a:buNone/>
              <a:tabLst/>
            </a:pPr>
            <a:r>
              <a:rPr lang="en-US" sz="2800" dirty="0" smtClean="0"/>
              <a:t>Bars within bars</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2" name="TextBox 61"/>
          <p:cNvSpPr txBox="1"/>
          <p:nvPr/>
        </p:nvSpPr>
        <p:spPr>
          <a:xfrm>
            <a:off x="7002849" y="3654784"/>
            <a:ext cx="403297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00"/>
                </a:solidFill>
                <a:effectLst/>
                <a:uFillTx/>
                <a:latin typeface="+mn-lt"/>
                <a:ea typeface="+mn-ea"/>
                <a:cs typeface="+mn-cs"/>
                <a:sym typeface="Helvetica Light"/>
              </a:rPr>
              <a:t>Super-</a:t>
            </a:r>
            <a:r>
              <a:rPr kumimoji="0" lang="en-US" sz="2800" b="0" i="0" u="none" strike="noStrike" cap="none" spc="0" normalizeH="0" baseline="0" dirty="0" err="1" smtClean="0">
                <a:ln>
                  <a:noFill/>
                </a:ln>
                <a:solidFill>
                  <a:srgbClr val="FFFF00"/>
                </a:solidFill>
                <a:effectLst/>
                <a:uFillTx/>
                <a:latin typeface="+mn-lt"/>
                <a:ea typeface="+mn-ea"/>
                <a:cs typeface="+mn-cs"/>
                <a:sym typeface="Helvetica Light"/>
              </a:rPr>
              <a:t>Eddington</a:t>
            </a:r>
            <a:r>
              <a:rPr kumimoji="0" lang="en-US" sz="2800" b="0" i="0" u="none" strike="noStrike" cap="none" spc="0" normalizeH="0" dirty="0" smtClean="0">
                <a:ln>
                  <a:noFill/>
                </a:ln>
                <a:solidFill>
                  <a:srgbClr val="FFFF00"/>
                </a:solidFill>
                <a:effectLst/>
                <a:uFillTx/>
                <a:latin typeface="+mn-lt"/>
                <a:ea typeface="+mn-ea"/>
                <a:cs typeface="+mn-cs"/>
                <a:sym typeface="Helvetica Light"/>
              </a:rPr>
              <a:t> growth</a:t>
            </a:r>
            <a:endParaRPr kumimoji="0" lang="en-US" sz="28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64" name="TextBox 63"/>
          <p:cNvSpPr txBox="1"/>
          <p:nvPr/>
        </p:nvSpPr>
        <p:spPr>
          <a:xfrm>
            <a:off x="6719067" y="7712364"/>
            <a:ext cx="4032974"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00"/>
                </a:solidFill>
                <a:effectLst/>
                <a:uFillTx/>
                <a:latin typeface="+mn-lt"/>
                <a:ea typeface="+mn-ea"/>
                <a:cs typeface="+mn-cs"/>
                <a:sym typeface="Helvetica Light"/>
              </a:rPr>
              <a:t>Super-</a:t>
            </a:r>
            <a:r>
              <a:rPr kumimoji="0" lang="en-US" sz="2800" b="0" i="0" u="none" strike="noStrike" cap="none" spc="0" normalizeH="0" baseline="0" dirty="0" err="1" smtClean="0">
                <a:ln>
                  <a:noFill/>
                </a:ln>
                <a:solidFill>
                  <a:srgbClr val="FFFF00"/>
                </a:solidFill>
                <a:effectLst/>
                <a:uFillTx/>
                <a:latin typeface="+mn-lt"/>
                <a:ea typeface="+mn-ea"/>
                <a:cs typeface="+mn-cs"/>
                <a:sym typeface="Helvetica Light"/>
              </a:rPr>
              <a:t>Eddington</a:t>
            </a:r>
            <a:r>
              <a:rPr kumimoji="0" lang="en-US" sz="2800" b="0" i="0" u="none" strike="noStrike" cap="none" spc="0" normalizeH="0" dirty="0" smtClean="0">
                <a:ln>
                  <a:noFill/>
                </a:ln>
                <a:solidFill>
                  <a:srgbClr val="FFFF00"/>
                </a:solidFill>
                <a:effectLst/>
                <a:uFillTx/>
                <a:latin typeface="+mn-lt"/>
                <a:ea typeface="+mn-ea"/>
                <a:cs typeface="+mn-cs"/>
                <a:sym typeface="Helvetica Light"/>
              </a:rPr>
              <a:t> growth</a:t>
            </a:r>
            <a:endParaRPr kumimoji="0" lang="en-US" sz="28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65" name="TextBox 64"/>
          <p:cNvSpPr txBox="1"/>
          <p:nvPr/>
        </p:nvSpPr>
        <p:spPr>
          <a:xfrm>
            <a:off x="1942945" y="3747712"/>
            <a:ext cx="3248658"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FFFF00"/>
                </a:solidFill>
                <a:effectLst/>
                <a:uFillTx/>
                <a:latin typeface="+mn-lt"/>
                <a:ea typeface="+mn-ea"/>
                <a:cs typeface="+mn-cs"/>
                <a:sym typeface="Helvetica Light"/>
              </a:rPr>
              <a:t>supress</a:t>
            </a:r>
            <a:r>
              <a:rPr kumimoji="0" lang="en-US" sz="2800" b="0" i="0" u="none" strike="noStrike" cap="none" spc="0" normalizeH="0" dirty="0" smtClean="0">
                <a:ln>
                  <a:noFill/>
                </a:ln>
                <a:solidFill>
                  <a:srgbClr val="FFFF00"/>
                </a:solidFill>
                <a:effectLst/>
                <a:uFillTx/>
                <a:latin typeface="+mn-lt"/>
                <a:ea typeface="+mn-ea"/>
                <a:cs typeface="+mn-cs"/>
                <a:sym typeface="Helvetica Light"/>
              </a:rPr>
              <a:t> </a:t>
            </a:r>
            <a:r>
              <a:rPr lang="en-US" sz="2800" dirty="0" smtClean="0">
                <a:solidFill>
                  <a:srgbClr val="FFFF00"/>
                </a:solidFill>
              </a:rPr>
              <a:t> H</a:t>
            </a:r>
            <a:r>
              <a:rPr lang="en-US" sz="2800" baseline="-25000" dirty="0" smtClean="0">
                <a:solidFill>
                  <a:srgbClr val="FFFF00"/>
                </a:solidFill>
              </a:rPr>
              <a:t>2</a:t>
            </a:r>
            <a:r>
              <a:rPr lang="en-US" sz="2800" dirty="0" smtClean="0">
                <a:solidFill>
                  <a:srgbClr val="FFFF00"/>
                </a:solidFill>
              </a:rPr>
              <a:t> cooling</a:t>
            </a:r>
            <a:endParaRPr kumimoji="0" lang="en-US" sz="28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33" name="TextBox 32"/>
          <p:cNvSpPr txBox="1"/>
          <p:nvPr/>
        </p:nvSpPr>
        <p:spPr>
          <a:xfrm>
            <a:off x="7771453" y="4615043"/>
            <a:ext cx="193816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00"/>
                </a:solidFill>
                <a:effectLst/>
                <a:uFillTx/>
                <a:latin typeface="+mn-lt"/>
                <a:ea typeface="+mn-ea"/>
                <a:cs typeface="+mn-cs"/>
                <a:sym typeface="Helvetica Light"/>
              </a:rPr>
              <a:t>Quasi-star?</a:t>
            </a:r>
            <a:endParaRPr kumimoji="0" lang="en-US" sz="2800" b="0" i="0" u="none" strike="noStrike" cap="none" spc="0" normalizeH="0" baseline="0" dirty="0">
              <a:ln>
                <a:noFill/>
              </a:ln>
              <a:solidFill>
                <a:srgbClr val="FFFF00"/>
              </a:solidFill>
              <a:effectLst/>
              <a:uFillTx/>
              <a:latin typeface="+mn-lt"/>
              <a:ea typeface="+mn-ea"/>
              <a:cs typeface="+mn-cs"/>
              <a:sym typeface="Helvetica Light"/>
            </a:endParaRPr>
          </a:p>
        </p:txBody>
      </p:sp>
      <p:sp>
        <p:nvSpPr>
          <p:cNvPr id="34" name="TextBox 33"/>
          <p:cNvSpPr txBox="1"/>
          <p:nvPr/>
        </p:nvSpPr>
        <p:spPr>
          <a:xfrm>
            <a:off x="3238598" y="1061683"/>
            <a:ext cx="6607140"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Imaging and</a:t>
            </a:r>
            <a:r>
              <a:rPr kumimoji="0" lang="en-US" sz="2800" b="0" i="0" u="none" strike="noStrike" cap="none" spc="0" normalizeH="0" dirty="0" smtClean="0">
                <a:ln>
                  <a:noFill/>
                </a:ln>
                <a:solidFill>
                  <a:srgbClr val="FFFFFF"/>
                </a:solidFill>
                <a:effectLst/>
                <a:uFillTx/>
                <a:latin typeface="+mn-lt"/>
                <a:ea typeface="+mn-ea"/>
                <a:cs typeface="+mn-cs"/>
                <a:sym typeface="Helvetica Light"/>
              </a:rPr>
              <a:t> Spectroscopy (broad </a:t>
            </a:r>
            <a:r>
              <a:rPr lang="en-US" sz="2800" dirty="0" smtClean="0"/>
              <a:t>lines)</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6" name="TextBox 35"/>
          <p:cNvSpPr txBox="1"/>
          <p:nvPr/>
        </p:nvSpPr>
        <p:spPr>
          <a:xfrm>
            <a:off x="8789667" y="1984455"/>
            <a:ext cx="392144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+X-RAY Surveyor?</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1875492" y="398955"/>
            <a:ext cx="9200273" cy="1373084"/>
          </a:xfrm>
          <a:prstGeom prst="roundRect">
            <a:avLst/>
          </a:prstGeom>
          <a:solidFill>
            <a:srgbClr val="FF6600"/>
          </a:solidFill>
          <a:ln w="508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52226" name="Rectangle 2"/>
          <p:cNvSpPr>
            <a:spLocks noGrp="1" noChangeArrowheads="1"/>
          </p:cNvSpPr>
          <p:nvPr>
            <p:ph type="title"/>
          </p:nvPr>
        </p:nvSpPr>
        <p:spPr>
          <a:xfrm>
            <a:off x="788149" y="576159"/>
            <a:ext cx="11054080" cy="975360"/>
          </a:xfrm>
        </p:spPr>
        <p:txBody>
          <a:bodyPr>
            <a:normAutofit/>
          </a:bodyPr>
          <a:lstStyle/>
          <a:p>
            <a:pPr eaLnBrk="1" hangingPunct="1"/>
            <a:r>
              <a:rPr lang="en-US" sz="3600" dirty="0"/>
              <a:t>Massive BH seed </a:t>
            </a:r>
            <a:r>
              <a:rPr lang="en-US" sz="3600" dirty="0" smtClean="0"/>
              <a:t>formation simulations</a:t>
            </a:r>
            <a:endParaRPr lang="en-US" sz="3600" dirty="0"/>
          </a:p>
        </p:txBody>
      </p:sp>
      <p:pic>
        <p:nvPicPr>
          <p:cNvPr id="52230" name="Picture 5" descr="accrete.tiff"/>
          <p:cNvPicPr>
            <a:picLocks noChangeAspect="1"/>
          </p:cNvPicPr>
          <p:nvPr/>
        </p:nvPicPr>
        <p:blipFill>
          <a:blip r:embed="rId3"/>
          <a:srcRect/>
          <a:stretch>
            <a:fillRect/>
          </a:stretch>
        </p:blipFill>
        <p:spPr bwMode="auto">
          <a:xfrm>
            <a:off x="208049" y="5064592"/>
            <a:ext cx="2871710" cy="2871710"/>
          </a:xfrm>
          <a:prstGeom prst="rect">
            <a:avLst/>
          </a:prstGeom>
          <a:noFill/>
          <a:ln w="9525">
            <a:noFill/>
            <a:miter lim="800000"/>
            <a:headEnd/>
            <a:tailEnd/>
          </a:ln>
        </p:spPr>
      </p:pic>
      <p:pic>
        <p:nvPicPr>
          <p:cNvPr id="52231" name="Picture 6" descr="fragment.tiff"/>
          <p:cNvPicPr>
            <a:picLocks noChangeAspect="1"/>
          </p:cNvPicPr>
          <p:nvPr/>
        </p:nvPicPr>
        <p:blipFill>
          <a:blip r:embed="rId4"/>
          <a:srcRect/>
          <a:stretch>
            <a:fillRect/>
          </a:stretch>
        </p:blipFill>
        <p:spPr bwMode="auto">
          <a:xfrm>
            <a:off x="208049" y="2028934"/>
            <a:ext cx="2840669" cy="2840669"/>
          </a:xfrm>
          <a:prstGeom prst="rect">
            <a:avLst/>
          </a:prstGeom>
          <a:noFill/>
          <a:ln w="9525">
            <a:noFill/>
            <a:miter lim="800000"/>
            <a:headEnd/>
            <a:tailEnd/>
          </a:ln>
        </p:spPr>
      </p:pic>
      <p:sp>
        <p:nvSpPr>
          <p:cNvPr id="52232" name="TextBox 7"/>
          <p:cNvSpPr txBox="1">
            <a:spLocks noChangeArrowheads="1"/>
          </p:cNvSpPr>
          <p:nvPr/>
        </p:nvSpPr>
        <p:spPr bwMode="auto">
          <a:xfrm>
            <a:off x="-198197" y="8940778"/>
            <a:ext cx="8723898" cy="869980"/>
          </a:xfrm>
          <a:prstGeom prst="rect">
            <a:avLst/>
          </a:prstGeom>
          <a:noFill/>
          <a:ln w="9525">
            <a:noFill/>
            <a:miter lim="800000"/>
            <a:headEnd/>
            <a:tailEnd/>
          </a:ln>
        </p:spPr>
        <p:txBody>
          <a:bodyPr wrap="square" lIns="130046" tIns="65023" rIns="130046" bIns="65023">
            <a:prstTxWarp prst="textNoShape">
              <a:avLst/>
            </a:prstTxWarp>
            <a:spAutoFit/>
          </a:bodyPr>
          <a:lstStyle/>
          <a:p>
            <a:r>
              <a:rPr lang="en-US" sz="2400" dirty="0" smtClean="0">
                <a:solidFill>
                  <a:srgbClr val="FF6600"/>
                </a:solidFill>
              </a:rPr>
              <a:t>Davis </a:t>
            </a:r>
            <a:r>
              <a:rPr lang="en-US" sz="2400" dirty="0">
                <a:solidFill>
                  <a:srgbClr val="FF6600"/>
                </a:solidFill>
              </a:rPr>
              <a:t>&amp; PN</a:t>
            </a:r>
            <a:r>
              <a:rPr lang="en-US" sz="2400" dirty="0" smtClean="0">
                <a:solidFill>
                  <a:srgbClr val="FF6600"/>
                </a:solidFill>
              </a:rPr>
              <a:t> 14; </a:t>
            </a:r>
            <a:r>
              <a:rPr lang="en-US" sz="2400" dirty="0" err="1" smtClean="0">
                <a:solidFill>
                  <a:srgbClr val="FF6600"/>
                </a:solidFill>
              </a:rPr>
              <a:t>Bournaud</a:t>
            </a:r>
            <a:r>
              <a:rPr lang="en-US" sz="2400" dirty="0" smtClean="0">
                <a:solidFill>
                  <a:srgbClr val="FF6600"/>
                </a:solidFill>
              </a:rPr>
              <a:t>+; </a:t>
            </a:r>
            <a:r>
              <a:rPr lang="en-US" sz="2400" dirty="0" err="1" smtClean="0">
                <a:solidFill>
                  <a:srgbClr val="FF6600"/>
                </a:solidFill>
              </a:rPr>
              <a:t>Habuzit</a:t>
            </a:r>
            <a:r>
              <a:rPr lang="en-US" sz="2400" dirty="0" smtClean="0">
                <a:solidFill>
                  <a:srgbClr val="FF6600"/>
                </a:solidFill>
              </a:rPr>
              <a:t>+ Regan+ 08; 13; Hirano+ 14; Shi+ 14</a:t>
            </a:r>
            <a:endParaRPr lang="en-US" sz="2400" dirty="0">
              <a:solidFill>
                <a:srgbClr val="FF6600"/>
              </a:solidFill>
            </a:endParaRPr>
          </a:p>
        </p:txBody>
      </p:sp>
      <p:pic>
        <p:nvPicPr>
          <p:cNvPr id="10" name="Picture 9" descr="f1.tiff"/>
          <p:cNvPicPr>
            <a:picLocks noChangeAspect="1"/>
          </p:cNvPicPr>
          <p:nvPr/>
        </p:nvPicPr>
        <p:blipFill>
          <a:blip r:embed="rId5"/>
          <a:stretch>
            <a:fillRect/>
          </a:stretch>
        </p:blipFill>
        <p:spPr>
          <a:xfrm>
            <a:off x="3139086" y="3035654"/>
            <a:ext cx="5606266" cy="3834842"/>
          </a:xfrm>
          <a:prstGeom prst="rect">
            <a:avLst/>
          </a:prstGeom>
        </p:spPr>
      </p:pic>
      <p:sp>
        <p:nvSpPr>
          <p:cNvPr id="11" name="TextBox 10"/>
          <p:cNvSpPr txBox="1"/>
          <p:nvPr/>
        </p:nvSpPr>
        <p:spPr>
          <a:xfrm>
            <a:off x="8494723" y="9030785"/>
            <a:ext cx="4464396"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solidFill>
                  <a:srgbClr val="FF6600"/>
                </a:solidFill>
                <a:effectLst/>
                <a:uFillTx/>
                <a:latin typeface="+mn-lt"/>
                <a:ea typeface="+mn-ea"/>
                <a:cs typeface="+mn-cs"/>
                <a:sym typeface="Helvetica Light"/>
              </a:rPr>
              <a:t>Choi</a:t>
            </a:r>
            <a:r>
              <a:rPr kumimoji="0" lang="en-US" sz="2400" b="0" i="0" u="none" strike="noStrike" cap="none" spc="0" normalizeH="0" baseline="0" dirty="0" smtClean="0">
                <a:ln>
                  <a:noFill/>
                </a:ln>
                <a:solidFill>
                  <a:srgbClr val="FF6600"/>
                </a:solidFill>
                <a:effectLst/>
                <a:uFillTx/>
                <a:latin typeface="+mn-lt"/>
                <a:ea typeface="+mn-ea"/>
                <a:cs typeface="+mn-cs"/>
                <a:sym typeface="Helvetica Light"/>
              </a:rPr>
              <a:t>, </a:t>
            </a:r>
            <a:r>
              <a:rPr kumimoji="0" lang="en-US" sz="2400" b="0" i="0" u="none" strike="noStrike" cap="none" spc="0" normalizeH="0" baseline="0" dirty="0" err="1" smtClean="0">
                <a:ln>
                  <a:noFill/>
                </a:ln>
                <a:solidFill>
                  <a:srgbClr val="FF6600"/>
                </a:solidFill>
                <a:effectLst/>
                <a:uFillTx/>
                <a:latin typeface="+mn-lt"/>
                <a:ea typeface="+mn-ea"/>
                <a:cs typeface="+mn-cs"/>
                <a:sym typeface="Helvetica Light"/>
              </a:rPr>
              <a:t>Shlosman</a:t>
            </a:r>
            <a:r>
              <a:rPr kumimoji="0" lang="en-US" sz="2400" b="0" i="0" u="none" strike="noStrike" cap="none" spc="0" normalizeH="0" baseline="0" dirty="0" smtClean="0">
                <a:ln>
                  <a:noFill/>
                </a:ln>
                <a:solidFill>
                  <a:srgbClr val="FF6600"/>
                </a:solidFill>
                <a:effectLst/>
                <a:uFillTx/>
                <a:latin typeface="+mn-lt"/>
                <a:ea typeface="+mn-ea"/>
                <a:cs typeface="+mn-cs"/>
                <a:sym typeface="Helvetica Light"/>
              </a:rPr>
              <a:t> &amp; </a:t>
            </a:r>
            <a:r>
              <a:rPr kumimoji="0" lang="en-US" sz="2400" b="0" i="0" u="none" strike="noStrike" cap="none" spc="0" normalizeH="0" baseline="0" dirty="0" err="1" smtClean="0">
                <a:ln>
                  <a:noFill/>
                </a:ln>
                <a:solidFill>
                  <a:srgbClr val="FF6600"/>
                </a:solidFill>
                <a:effectLst/>
                <a:uFillTx/>
                <a:latin typeface="+mn-lt"/>
                <a:ea typeface="+mn-ea"/>
                <a:cs typeface="+mn-cs"/>
                <a:sym typeface="Helvetica Light"/>
              </a:rPr>
              <a:t>Begelman</a:t>
            </a:r>
            <a:r>
              <a:rPr kumimoji="0" lang="en-US" sz="2400" b="0" i="0" u="none" strike="noStrike" cap="none" spc="0" normalizeH="0" baseline="0" dirty="0" smtClean="0">
                <a:ln>
                  <a:noFill/>
                </a:ln>
                <a:solidFill>
                  <a:srgbClr val="FF6600"/>
                </a:solidFill>
                <a:effectLst/>
                <a:uFillTx/>
                <a:latin typeface="+mn-lt"/>
                <a:ea typeface="+mn-ea"/>
                <a:cs typeface="+mn-cs"/>
                <a:sym typeface="Helvetica Light"/>
              </a:rPr>
              <a:t> 13</a:t>
            </a:r>
          </a:p>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6600"/>
              </a:solidFill>
              <a:effectLst/>
              <a:uFillTx/>
              <a:latin typeface="+mn-lt"/>
              <a:ea typeface="+mn-ea"/>
              <a:cs typeface="+mn-cs"/>
              <a:sym typeface="Helvetica Light"/>
            </a:endParaRPr>
          </a:p>
        </p:txBody>
      </p:sp>
      <p:pic>
        <p:nvPicPr>
          <p:cNvPr id="12" name="Picture 11"/>
          <p:cNvPicPr>
            <a:picLocks noChangeAspect="1"/>
          </p:cNvPicPr>
          <p:nvPr/>
        </p:nvPicPr>
        <p:blipFill>
          <a:blip r:embed="rId6"/>
          <a:stretch>
            <a:fillRect/>
          </a:stretch>
        </p:blipFill>
        <p:spPr>
          <a:xfrm>
            <a:off x="8791819" y="3191735"/>
            <a:ext cx="4154599" cy="345681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581837" y="2420885"/>
            <a:ext cx="6032500" cy="702310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6923" t="5811" r="7505"/>
          <a:stretch/>
        </p:blipFill>
        <p:spPr>
          <a:xfrm>
            <a:off x="322515" y="2498791"/>
            <a:ext cx="5999263" cy="6995190"/>
          </a:xfrm>
          <a:prstGeom prst="rect">
            <a:avLst/>
          </a:prstGeom>
          <a:ln>
            <a:solidFill>
              <a:schemeClr val="tx1"/>
            </a:solidFill>
          </a:ln>
        </p:spPr>
      </p:pic>
      <p:cxnSp>
        <p:nvCxnSpPr>
          <p:cNvPr id="7" name="Straight Arrow Connector 6"/>
          <p:cNvCxnSpPr/>
          <p:nvPr/>
        </p:nvCxnSpPr>
        <p:spPr>
          <a:xfrm>
            <a:off x="1290039" y="5932435"/>
            <a:ext cx="1981231" cy="971348"/>
          </a:xfrm>
          <a:prstGeom prst="straightConnector1">
            <a:avLst/>
          </a:prstGeom>
          <a:ln w="231775" cmpd="sng">
            <a:solidFill>
              <a:srgbClr val="FFFF00"/>
            </a:solidFill>
            <a:round/>
            <a:tailEnd type="triangle"/>
          </a:ln>
          <a:effectLst>
            <a:softEdge rad="38100"/>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1637" y="765003"/>
            <a:ext cx="5999263" cy="744135"/>
          </a:xfrm>
          <a:prstGeom prst="rect">
            <a:avLst/>
          </a:prstGeom>
          <a:noFill/>
        </p:spPr>
        <p:txBody>
          <a:bodyPr wrap="square" lIns="130046" tIns="65023" rIns="130046" bIns="65023" rtlCol="0">
            <a:spAutoFit/>
          </a:bodyPr>
          <a:lstStyle/>
          <a:p>
            <a:pPr algn="ctr"/>
            <a:r>
              <a:rPr lang="en-US" sz="4000" b="1" dirty="0" smtClean="0"/>
              <a:t>Standard Accretion</a:t>
            </a:r>
          </a:p>
        </p:txBody>
      </p:sp>
      <p:sp>
        <p:nvSpPr>
          <p:cNvPr id="9" name="TextBox 8"/>
          <p:cNvSpPr txBox="1"/>
          <p:nvPr/>
        </p:nvSpPr>
        <p:spPr>
          <a:xfrm>
            <a:off x="6426947" y="761971"/>
            <a:ext cx="6402054" cy="744135"/>
          </a:xfrm>
          <a:prstGeom prst="rect">
            <a:avLst/>
          </a:prstGeom>
          <a:noFill/>
        </p:spPr>
        <p:txBody>
          <a:bodyPr wrap="square" lIns="130046" tIns="65023" rIns="130046" bIns="65023" rtlCol="0">
            <a:spAutoFit/>
          </a:bodyPr>
          <a:lstStyle/>
          <a:p>
            <a:pPr algn="ctr"/>
            <a:r>
              <a:rPr lang="en-US" sz="4000" b="1" dirty="0" smtClean="0">
                <a:solidFill>
                  <a:schemeClr val="tx1"/>
                </a:solidFill>
              </a:rPr>
              <a:t>Slim Disk Accretion</a:t>
            </a:r>
          </a:p>
        </p:txBody>
      </p:sp>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03" y="1759565"/>
            <a:ext cx="6004875" cy="642233"/>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0921" y="1761601"/>
            <a:ext cx="2777301" cy="645884"/>
          </a:xfrm>
          <a:prstGeom prst="rect">
            <a:avLst/>
          </a:prstGeom>
        </p:spPr>
      </p:pic>
      <p:cxnSp>
        <p:nvCxnSpPr>
          <p:cNvPr id="27" name="Straight Arrow Connector 26"/>
          <p:cNvCxnSpPr/>
          <p:nvPr/>
        </p:nvCxnSpPr>
        <p:spPr>
          <a:xfrm>
            <a:off x="4300410" y="7385441"/>
            <a:ext cx="1981231" cy="971348"/>
          </a:xfrm>
          <a:prstGeom prst="straightConnector1">
            <a:avLst/>
          </a:prstGeom>
          <a:ln w="231775" cmpd="sng">
            <a:solidFill>
              <a:srgbClr val="FFFF00"/>
            </a:solidFill>
            <a:round/>
            <a:tailEnd type="triangle"/>
          </a:ln>
          <a:effectLst>
            <a:softEdge rad="38100"/>
          </a:effectLst>
        </p:spPr>
        <p:style>
          <a:lnRef idx="2">
            <a:schemeClr val="accent1"/>
          </a:lnRef>
          <a:fillRef idx="0">
            <a:schemeClr val="accent1"/>
          </a:fillRef>
          <a:effectRef idx="1">
            <a:schemeClr val="accent1"/>
          </a:effectRef>
          <a:fontRef idx="minor">
            <a:schemeClr val="tx1"/>
          </a:fontRef>
        </p:style>
      </p:cxnSp>
      <p:pic>
        <p:nvPicPr>
          <p:cNvPr id="29" name="Picture 2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8781" y="2673721"/>
            <a:ext cx="2528713" cy="788773"/>
          </a:xfrm>
          <a:prstGeom prst="rect">
            <a:avLst/>
          </a:prstGeom>
        </p:spPr>
      </p:pic>
      <p:pic>
        <p:nvPicPr>
          <p:cNvPr id="30" name="Picture 2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7988" y="2658234"/>
            <a:ext cx="4033896" cy="1057668"/>
          </a:xfrm>
          <a:prstGeom prst="rect">
            <a:avLst/>
          </a:prstGeom>
        </p:spPr>
      </p:pic>
      <p:cxnSp>
        <p:nvCxnSpPr>
          <p:cNvPr id="31" name="Straight Arrow Connector 30"/>
          <p:cNvCxnSpPr/>
          <p:nvPr/>
        </p:nvCxnSpPr>
        <p:spPr>
          <a:xfrm>
            <a:off x="7801633" y="5932435"/>
            <a:ext cx="1981231" cy="971348"/>
          </a:xfrm>
          <a:prstGeom prst="straightConnector1">
            <a:avLst/>
          </a:prstGeom>
          <a:ln w="231775" cmpd="sng">
            <a:solidFill>
              <a:srgbClr val="FFFF00"/>
            </a:solidFill>
            <a:round/>
            <a:tailEnd type="triangle"/>
          </a:ln>
          <a:effectLst>
            <a:softEdge rad="38100"/>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0537897" y="7325234"/>
            <a:ext cx="1981231" cy="971348"/>
          </a:xfrm>
          <a:prstGeom prst="straightConnector1">
            <a:avLst/>
          </a:prstGeom>
          <a:ln w="127000" cmpd="sng">
            <a:solidFill>
              <a:srgbClr val="FFFF00"/>
            </a:solidFill>
            <a:round/>
            <a:tailEnd type="triangle"/>
          </a:ln>
          <a:effectLst>
            <a:softEdge rad="38100"/>
          </a:effectLst>
        </p:spPr>
        <p:style>
          <a:lnRef idx="2">
            <a:schemeClr val="accent1"/>
          </a:lnRef>
          <a:fillRef idx="0">
            <a:schemeClr val="accent1"/>
          </a:fillRef>
          <a:effectRef idx="1">
            <a:schemeClr val="accent1"/>
          </a:effectRef>
          <a:fontRef idx="minor">
            <a:schemeClr val="tx1"/>
          </a:fontRef>
        </p:style>
      </p:cxnSp>
      <p:sp>
        <p:nvSpPr>
          <p:cNvPr id="2" name="Curved Up Arrow 1"/>
          <p:cNvSpPr/>
          <p:nvPr/>
        </p:nvSpPr>
        <p:spPr>
          <a:xfrm rot="17695532">
            <a:off x="10957566" y="6258261"/>
            <a:ext cx="1229532" cy="1520529"/>
          </a:xfrm>
          <a:prstGeom prst="curvedUpArrow">
            <a:avLst/>
          </a:prstGeom>
          <a:solidFill>
            <a:srgbClr val="FFFF00"/>
          </a:solidFill>
          <a:ln w="76200" cmpd="sng">
            <a:solidFill>
              <a:srgbClr val="FFFF00"/>
            </a:solidFill>
          </a:ln>
          <a:effectLst>
            <a:outerShdw blurRad="101600" dist="38100" dir="5400000" rotWithShape="0">
              <a:srgbClr val="000000">
                <a:alpha val="75000"/>
              </a:srgbClr>
            </a:outerShdw>
            <a:softEdge rad="38100"/>
          </a:effectLst>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solidFill>
                <a:schemeClr val="tx1"/>
              </a:solidFill>
            </a:endParaRPr>
          </a:p>
        </p:txBody>
      </p:sp>
      <p:pic>
        <p:nvPicPr>
          <p:cNvPr id="3" name="Picture 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95463" y="322587"/>
            <a:ext cx="2871893" cy="776676"/>
          </a:xfrm>
          <a:prstGeom prst="rect">
            <a:avLst/>
          </a:prstGeom>
        </p:spPr>
      </p:pic>
      <p:sp>
        <p:nvSpPr>
          <p:cNvPr id="21" name="TextBox 20"/>
          <p:cNvSpPr txBox="1"/>
          <p:nvPr/>
        </p:nvSpPr>
        <p:spPr>
          <a:xfrm>
            <a:off x="2401526" y="1595266"/>
            <a:ext cx="787651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FFFF"/>
                </a:solidFill>
                <a:effectLst/>
                <a:uFillTx/>
                <a:latin typeface="+mn-lt"/>
                <a:ea typeface="+mn-ea"/>
                <a:cs typeface="+mn-cs"/>
                <a:sym typeface="Helvetica Light"/>
              </a:rPr>
              <a:t>Steady trickle throughout cosmic</a:t>
            </a:r>
            <a:r>
              <a:rPr kumimoji="0" lang="en-US" sz="3600" b="0" i="0" u="none" strike="noStrike" cap="none" spc="0" normalizeH="0" dirty="0" smtClean="0">
                <a:ln>
                  <a:noFill/>
                </a:ln>
                <a:solidFill>
                  <a:srgbClr val="FFFFFF"/>
                </a:solidFill>
                <a:effectLst/>
                <a:uFillTx/>
                <a:latin typeface="+mn-lt"/>
                <a:ea typeface="+mn-ea"/>
                <a:cs typeface="+mn-cs"/>
                <a:sym typeface="Helvetica Light"/>
              </a:rPr>
              <a:t> time</a:t>
            </a: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7600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908" y="563516"/>
            <a:ext cx="1147750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latin typeface="Calisto MT"/>
                <a:cs typeface="Calisto MT"/>
              </a:rPr>
              <a:t>    Understanding what limits growth rates by accretion</a:t>
            </a:r>
            <a:endParaRPr kumimoji="0" lang="en-US" sz="3600" b="0" i="0" u="none" strike="noStrike" cap="none" spc="0" normalizeH="0" baseline="0" dirty="0">
              <a:ln>
                <a:noFill/>
              </a:ln>
              <a:effectLst/>
              <a:uFillTx/>
              <a:latin typeface="+mn-lt"/>
              <a:ea typeface="+mn-ea"/>
              <a:cs typeface="+mn-cs"/>
              <a:sym typeface="Helvetica Light"/>
            </a:endParaRPr>
          </a:p>
        </p:txBody>
      </p:sp>
      <p:pic>
        <p:nvPicPr>
          <p:cNvPr id="7" name="Picture 6"/>
          <p:cNvPicPr>
            <a:picLocks noChangeAspect="1"/>
          </p:cNvPicPr>
          <p:nvPr/>
        </p:nvPicPr>
        <p:blipFill>
          <a:blip r:embed="rId3"/>
          <a:stretch>
            <a:fillRect/>
          </a:stretch>
        </p:blipFill>
        <p:spPr>
          <a:xfrm>
            <a:off x="417108" y="1984459"/>
            <a:ext cx="5716463" cy="5698710"/>
          </a:xfrm>
          <a:prstGeom prst="rect">
            <a:avLst/>
          </a:prstGeom>
        </p:spPr>
      </p:pic>
      <p:sp>
        <p:nvSpPr>
          <p:cNvPr id="8" name="TextBox 7"/>
          <p:cNvSpPr txBox="1"/>
          <p:nvPr/>
        </p:nvSpPr>
        <p:spPr>
          <a:xfrm>
            <a:off x="8247041" y="1957637"/>
            <a:ext cx="4244752" cy="39805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b="1" dirty="0" smtClean="0"/>
              <a:t>Growth is faster </a:t>
            </a:r>
          </a:p>
          <a:p>
            <a:r>
              <a:rPr lang="en-US" sz="2800" b="1" dirty="0" smtClean="0"/>
              <a:t>for larger </a:t>
            </a:r>
          </a:p>
          <a:p>
            <a:r>
              <a:rPr lang="en-US" sz="2800" b="1" dirty="0" smtClean="0"/>
              <a:t>black hole masses</a:t>
            </a:r>
          </a:p>
          <a:p>
            <a:r>
              <a:rPr lang="en-US" sz="2800" b="1" dirty="0" smtClean="0"/>
              <a:t>due to the structure of the </a:t>
            </a:r>
          </a:p>
          <a:p>
            <a:r>
              <a:rPr lang="en-US" sz="2800" b="1" dirty="0" smtClean="0"/>
              <a:t>accretion flow</a:t>
            </a:r>
          </a:p>
          <a:p>
            <a:endParaRPr lang="en-US" sz="2800" b="1" dirty="0" smtClean="0"/>
          </a:p>
          <a:p>
            <a:r>
              <a:rPr lang="en-US" sz="2800" b="1" dirty="0" smtClean="0"/>
              <a:t>FEEDBACK LIMITED</a:t>
            </a:r>
          </a:p>
          <a:p>
            <a:r>
              <a:rPr lang="en-US" sz="2800" b="1" dirty="0" smtClean="0"/>
              <a:t>GAS SUPPLY LIMITED</a:t>
            </a:r>
          </a:p>
          <a:p>
            <a:pPr marL="0" marR="0" indent="0" algn="ctr"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TextBox 9"/>
          <p:cNvSpPr txBox="1"/>
          <p:nvPr/>
        </p:nvSpPr>
        <p:spPr>
          <a:xfrm>
            <a:off x="6946945" y="9252580"/>
            <a:ext cx="605125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Alexander</a:t>
            </a:r>
            <a:r>
              <a:rPr kumimoji="0" lang="en-US" sz="2400" b="0" i="0" u="none" strike="noStrike" cap="none" spc="0" normalizeH="0" dirty="0" smtClean="0">
                <a:ln>
                  <a:noFill/>
                </a:ln>
                <a:solidFill>
                  <a:srgbClr val="FFFFFF"/>
                </a:solidFill>
                <a:effectLst/>
                <a:uFillTx/>
                <a:latin typeface="+mn-lt"/>
                <a:ea typeface="+mn-ea"/>
                <a:cs typeface="+mn-cs"/>
                <a:sym typeface="Helvetica Light"/>
              </a:rPr>
              <a:t> &amp; PN 14;  </a:t>
            </a: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Park+15; Pacucci+15</a:t>
            </a: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2" name="Picture 11"/>
          <p:cNvPicPr>
            <a:picLocks noChangeAspect="1"/>
          </p:cNvPicPr>
          <p:nvPr/>
        </p:nvPicPr>
        <p:blipFill>
          <a:blip r:embed="rId4"/>
          <a:stretch>
            <a:fillRect/>
          </a:stretch>
        </p:blipFill>
        <p:spPr>
          <a:xfrm>
            <a:off x="6580846" y="5451793"/>
            <a:ext cx="6168310" cy="3267979"/>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ime"/>
          <p:cNvSpPr/>
          <p:nvPr/>
        </p:nvSpPr>
        <p:spPr>
          <a:xfrm>
            <a:off x="6615769" y="7700612"/>
            <a:ext cx="111353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FFFFFF"/>
                </a:solidFill>
                <a:latin typeface="Gill Sans MT"/>
                <a:ea typeface="Gill Sans MT"/>
                <a:cs typeface="Gill Sans MT"/>
                <a:sym typeface="Gill Sans MT"/>
              </a:defRPr>
            </a:lvl1pPr>
          </a:lstStyle>
          <a:p>
            <a:r>
              <a:t>Time</a:t>
            </a:r>
          </a:p>
        </p:txBody>
      </p:sp>
      <p:sp>
        <p:nvSpPr>
          <p:cNvPr id="255" name="Specific Accretion Rate"/>
          <p:cNvSpPr/>
          <p:nvPr/>
        </p:nvSpPr>
        <p:spPr>
          <a:xfrm rot="16200000">
            <a:off x="-1051544" y="4328591"/>
            <a:ext cx="481578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FFFFFF"/>
                </a:solidFill>
                <a:latin typeface="Gill Sans MT"/>
                <a:ea typeface="Gill Sans MT"/>
                <a:cs typeface="Gill Sans MT"/>
                <a:sym typeface="Gill Sans MT"/>
              </a:defRPr>
            </a:lvl1pPr>
          </a:lstStyle>
          <a:p>
            <a:r>
              <a:t>Specific Accretion Rate</a:t>
            </a:r>
          </a:p>
        </p:txBody>
      </p:sp>
      <p:sp>
        <p:nvSpPr>
          <p:cNvPr id="256" name="Line"/>
          <p:cNvSpPr/>
          <p:nvPr/>
        </p:nvSpPr>
        <p:spPr>
          <a:xfrm>
            <a:off x="2830970" y="2906353"/>
            <a:ext cx="8395449" cy="34657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88" y="13407"/>
                </a:lnTo>
                <a:lnTo>
                  <a:pt x="1519" y="16706"/>
                </a:lnTo>
                <a:lnTo>
                  <a:pt x="2163" y="10051"/>
                </a:lnTo>
                <a:lnTo>
                  <a:pt x="2843" y="17825"/>
                </a:lnTo>
                <a:lnTo>
                  <a:pt x="3244" y="0"/>
                </a:lnTo>
                <a:lnTo>
                  <a:pt x="4008" y="3187"/>
                </a:lnTo>
                <a:lnTo>
                  <a:pt x="5134" y="1012"/>
                </a:lnTo>
                <a:lnTo>
                  <a:pt x="6042" y="4588"/>
                </a:lnTo>
                <a:lnTo>
                  <a:pt x="7084" y="3032"/>
                </a:lnTo>
                <a:lnTo>
                  <a:pt x="8455" y="7826"/>
                </a:lnTo>
                <a:lnTo>
                  <a:pt x="8852" y="10438"/>
                </a:lnTo>
                <a:lnTo>
                  <a:pt x="9556" y="5346"/>
                </a:lnTo>
                <a:lnTo>
                  <a:pt x="10609" y="3459"/>
                </a:lnTo>
                <a:lnTo>
                  <a:pt x="10925" y="6248"/>
                </a:lnTo>
                <a:lnTo>
                  <a:pt x="11593" y="13090"/>
                </a:lnTo>
                <a:lnTo>
                  <a:pt x="12996" y="10383"/>
                </a:lnTo>
                <a:lnTo>
                  <a:pt x="13968" y="16530"/>
                </a:lnTo>
                <a:lnTo>
                  <a:pt x="14708" y="20919"/>
                </a:lnTo>
                <a:lnTo>
                  <a:pt x="15583" y="15626"/>
                </a:lnTo>
                <a:lnTo>
                  <a:pt x="16473" y="14599"/>
                </a:lnTo>
                <a:lnTo>
                  <a:pt x="17303" y="12348"/>
                </a:lnTo>
                <a:lnTo>
                  <a:pt x="17899" y="9194"/>
                </a:lnTo>
                <a:lnTo>
                  <a:pt x="18518" y="11475"/>
                </a:lnTo>
                <a:lnTo>
                  <a:pt x="19212" y="9978"/>
                </a:lnTo>
                <a:lnTo>
                  <a:pt x="19911" y="14238"/>
                </a:lnTo>
                <a:lnTo>
                  <a:pt x="20713" y="15449"/>
                </a:lnTo>
                <a:cubicBezTo>
                  <a:pt x="20876" y="14957"/>
                  <a:pt x="21034" y="14456"/>
                  <a:pt x="21188" y="13948"/>
                </a:cubicBezTo>
                <a:cubicBezTo>
                  <a:pt x="21329" y="13482"/>
                  <a:pt x="21467" y="13010"/>
                  <a:pt x="21600" y="12531"/>
                </a:cubicBezTo>
              </a:path>
            </a:pathLst>
          </a:custGeom>
          <a:ln w="50800">
            <a:solidFill>
              <a:srgbClr val="7BDB45"/>
            </a:solidFill>
            <a:miter lim="400000"/>
          </a:ln>
        </p:spPr>
        <p:txBody>
          <a:bodyPr lIns="50800" tIns="50800" rIns="50800" bIns="50800" anchor="ctr"/>
          <a:lstStyle/>
          <a:p>
            <a:pPr>
              <a:defRPr sz="2600">
                <a:solidFill>
                  <a:srgbClr val="FFFFFF"/>
                </a:solidFill>
              </a:defRPr>
            </a:pPr>
            <a:endParaRPr/>
          </a:p>
        </p:txBody>
      </p:sp>
      <p:grpSp>
        <p:nvGrpSpPr>
          <p:cNvPr id="260" name="Group"/>
          <p:cNvGrpSpPr/>
          <p:nvPr/>
        </p:nvGrpSpPr>
        <p:grpSpPr>
          <a:xfrm>
            <a:off x="3961275" y="3114468"/>
            <a:ext cx="2599883" cy="4298525"/>
            <a:chOff x="0" y="0"/>
            <a:chExt cx="2599882" cy="4298524"/>
          </a:xfrm>
        </p:grpSpPr>
        <p:sp>
          <p:nvSpPr>
            <p:cNvPr id="257" name="Line"/>
            <p:cNvSpPr/>
            <p:nvPr/>
          </p:nvSpPr>
          <p:spPr>
            <a:xfrm flipV="1">
              <a:off x="2248" y="-1"/>
              <a:ext cx="1" cy="4298526"/>
            </a:xfrm>
            <a:prstGeom prst="line">
              <a:avLst/>
            </a:prstGeom>
            <a:noFill/>
            <a:ln w="50800" cap="flat">
              <a:solidFill>
                <a:srgbClr val="11DBE3"/>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258" name="Line"/>
            <p:cNvSpPr/>
            <p:nvPr/>
          </p:nvSpPr>
          <p:spPr>
            <a:xfrm flipV="1">
              <a:off x="2591009" y="-1"/>
              <a:ext cx="1" cy="4298526"/>
            </a:xfrm>
            <a:prstGeom prst="line">
              <a:avLst/>
            </a:prstGeom>
            <a:noFill/>
            <a:ln w="50800" cap="flat">
              <a:solidFill>
                <a:srgbClr val="11DBE3"/>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259" name="Line"/>
            <p:cNvSpPr/>
            <p:nvPr/>
          </p:nvSpPr>
          <p:spPr>
            <a:xfrm>
              <a:off x="0" y="13274"/>
              <a:ext cx="2599883" cy="1"/>
            </a:xfrm>
            <a:prstGeom prst="line">
              <a:avLst/>
            </a:prstGeom>
            <a:noFill/>
            <a:ln w="50800" cap="flat">
              <a:solidFill>
                <a:srgbClr val="11DBE3"/>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grpSp>
      <p:sp>
        <p:nvSpPr>
          <p:cNvPr id="261" name="Current Models"/>
          <p:cNvSpPr/>
          <p:nvPr/>
        </p:nvSpPr>
        <p:spPr>
          <a:xfrm>
            <a:off x="8234220" y="1758459"/>
            <a:ext cx="32396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11DBE3"/>
                </a:solidFill>
                <a:latin typeface="Gill Sans MT"/>
                <a:ea typeface="Gill Sans MT"/>
                <a:cs typeface="Gill Sans MT"/>
                <a:sym typeface="Gill Sans MT"/>
              </a:defRPr>
            </a:lvl1pPr>
          </a:lstStyle>
          <a:p>
            <a:r>
              <a:t>Current Models</a:t>
            </a:r>
          </a:p>
        </p:txBody>
      </p:sp>
      <p:sp>
        <p:nvSpPr>
          <p:cNvPr id="262" name="Our implementation"/>
          <p:cNvSpPr/>
          <p:nvPr/>
        </p:nvSpPr>
        <p:spPr>
          <a:xfrm>
            <a:off x="6302976" y="2266135"/>
            <a:ext cx="550113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7BDB45"/>
                </a:solidFill>
                <a:latin typeface="Gill Sans MT"/>
                <a:ea typeface="Gill Sans MT"/>
                <a:cs typeface="Gill Sans MT"/>
                <a:sym typeface="Gill Sans MT"/>
              </a:defRPr>
            </a:lvl1pPr>
          </a:lstStyle>
          <a:p>
            <a:r>
              <a:t>           Our implementation</a:t>
            </a:r>
          </a:p>
        </p:txBody>
      </p:sp>
      <p:sp>
        <p:nvSpPr>
          <p:cNvPr id="263" name="Line"/>
          <p:cNvSpPr/>
          <p:nvPr/>
        </p:nvSpPr>
        <p:spPr>
          <a:xfrm flipV="1">
            <a:off x="2805985" y="2094696"/>
            <a:ext cx="1" cy="5370022"/>
          </a:xfrm>
          <a:prstGeom prst="line">
            <a:avLst/>
          </a:prstGeom>
          <a:ln w="88900">
            <a:solidFill>
              <a:srgbClr val="FFFFFF"/>
            </a:solidFill>
            <a:miter lim="400000"/>
            <a:tailEnd type="triangle"/>
          </a:ln>
        </p:spPr>
        <p:txBody>
          <a:bodyPr lIns="50800" tIns="50800" rIns="50800" bIns="50800" anchor="ctr"/>
          <a:lstStyle/>
          <a:p>
            <a:pPr>
              <a:defRPr sz="2600">
                <a:solidFill>
                  <a:srgbClr val="FFFFFF"/>
                </a:solidFill>
              </a:defRPr>
            </a:pPr>
            <a:endParaRPr/>
          </a:p>
        </p:txBody>
      </p:sp>
      <p:sp>
        <p:nvSpPr>
          <p:cNvPr id="264" name="Line"/>
          <p:cNvSpPr/>
          <p:nvPr/>
        </p:nvSpPr>
        <p:spPr>
          <a:xfrm>
            <a:off x="2790906" y="7422162"/>
            <a:ext cx="8711913" cy="1"/>
          </a:xfrm>
          <a:prstGeom prst="line">
            <a:avLst/>
          </a:prstGeom>
          <a:ln w="88900">
            <a:solidFill>
              <a:srgbClr val="FFFFFF"/>
            </a:solidFill>
            <a:miter lim="400000"/>
            <a:tailEnd type="triangle"/>
          </a:ln>
        </p:spPr>
        <p:txBody>
          <a:bodyPr lIns="50800" tIns="50800" rIns="50800" bIns="50800" anchor="ctr"/>
          <a:lstStyle/>
          <a:p>
            <a:pPr>
              <a:defRPr sz="2600">
                <a:solidFill>
                  <a:srgbClr val="FFFFFF"/>
                </a:solidFill>
              </a:defRPr>
            </a:pPr>
            <a:endParaRPr/>
          </a:p>
        </p:txBody>
      </p:sp>
      <p:sp>
        <p:nvSpPr>
          <p:cNvPr id="265" name="Group"/>
          <p:cNvSpPr/>
          <p:nvPr/>
        </p:nvSpPr>
        <p:spPr>
          <a:xfrm>
            <a:off x="1840328" y="7830758"/>
            <a:ext cx="38991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FFFFFF"/>
                </a:solidFill>
                <a:latin typeface="+mn-lt"/>
                <a:ea typeface="+mn-ea"/>
                <a:cs typeface="+mn-cs"/>
                <a:sym typeface="Helvetica"/>
              </a:defRPr>
            </a:lvl1pPr>
          </a:lstStyle>
          <a:p>
            <a:r>
              <a:t>MAJOR MERGER</a:t>
            </a:r>
          </a:p>
        </p:txBody>
      </p:sp>
      <p:sp>
        <p:nvSpPr>
          <p:cNvPr id="266" name="Implementing Stochastic Accretion"/>
          <p:cNvSpPr/>
          <p:nvPr/>
        </p:nvSpPr>
        <p:spPr>
          <a:xfrm>
            <a:off x="613519" y="538103"/>
            <a:ext cx="966109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                   Implementing Stochastic Accretion</a:t>
            </a:r>
          </a:p>
        </p:txBody>
      </p:sp>
      <p:sp>
        <p:nvSpPr>
          <p:cNvPr id="267" name="Star"/>
          <p:cNvSpPr/>
          <p:nvPr/>
        </p:nvSpPr>
        <p:spPr>
          <a:xfrm>
            <a:off x="3328789" y="6599766"/>
            <a:ext cx="1328627" cy="1263599"/>
          </a:xfrm>
          <a:prstGeom prst="star5">
            <a:avLst>
              <a:gd name="adj" fmla="val 19100"/>
              <a:gd name="hf" fmla="val 105146"/>
              <a:gd name="vf" fmla="val 110557"/>
            </a:avLst>
          </a:prstGeom>
          <a:solidFill>
            <a:srgbClr val="FFFFFF"/>
          </a:solidFill>
          <a:ln w="25400">
            <a:solidFill>
              <a:schemeClr val="accent1"/>
            </a:solidFill>
          </a:ln>
        </p:spPr>
        <p:txBody>
          <a:bodyPr lIns="50800" tIns="50800" rIns="50800" bIns="50800" anchor="ctr"/>
          <a:lstStyle/>
          <a:p>
            <a:endParaRPr/>
          </a:p>
        </p:txBody>
      </p:sp>
      <p:sp>
        <p:nvSpPr>
          <p:cNvPr id="268" name="Ricarte &amp; PN 17"/>
          <p:cNvSpPr/>
          <p:nvPr/>
        </p:nvSpPr>
        <p:spPr>
          <a:xfrm>
            <a:off x="10573800" y="9146116"/>
            <a:ext cx="228813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Ricarte &amp; PN 17</a:t>
            </a:r>
          </a:p>
        </p:txBody>
      </p:sp>
    </p:spTree>
    <p:extLst>
      <p:ext uri="{BB962C8B-B14F-4D97-AF65-F5344CB8AC3E}">
        <p14:creationId xmlns:p14="http://schemas.microsoft.com/office/powerpoint/2010/main" val="43782038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260"/>
                                        </p:tgtEl>
                                        <p:attrNameLst>
                                          <p:attrName>style.visibility</p:attrName>
                                        </p:attrNameLst>
                                      </p:cBhvr>
                                      <p:to>
                                        <p:strVal val="visible"/>
                                      </p:to>
                                    </p:set>
                                    <p:animEffect transition="in" filter="wipe(left)">
                                      <p:cBhvr>
                                        <p:cTn id="11" dur="1000"/>
                                        <p:tgtEl>
                                          <p:spTgt spid="260"/>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261"/>
                                        </p:tgtEl>
                                        <p:attrNameLst>
                                          <p:attrName>style.visibility</p:attrName>
                                        </p:attrNameLst>
                                      </p:cBhvr>
                                      <p:to>
                                        <p:strVal val="visible"/>
                                      </p:to>
                                    </p:set>
                                    <p:animEffect transition="in" filter="dissolve">
                                      <p:cBhvr>
                                        <p:cTn id="15" dur="1000"/>
                                        <p:tgtEl>
                                          <p:spTgt spid="2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256"/>
                                        </p:tgtEl>
                                        <p:attrNameLst>
                                          <p:attrName>style.visibility</p:attrName>
                                        </p:attrNameLst>
                                      </p:cBhvr>
                                      <p:to>
                                        <p:strVal val="visible"/>
                                      </p:to>
                                    </p:set>
                                    <p:animEffect transition="in" filter="wipe(left)">
                                      <p:cBhvr>
                                        <p:cTn id="20" dur="1000"/>
                                        <p:tgtEl>
                                          <p:spTgt spid="256"/>
                                        </p:tgtEl>
                                      </p:cBhvr>
                                    </p:animEffect>
                                  </p:childTnLst>
                                </p:cTn>
                              </p:par>
                            </p:childTnLst>
                          </p:cTn>
                        </p:par>
                        <p:par>
                          <p:cTn id="21" fill="hold">
                            <p:stCondLst>
                              <p:cond delay="1000"/>
                            </p:stCondLst>
                            <p:childTnLst>
                              <p:par>
                                <p:cTn id="22" presetID="9" presetClass="entr" fill="hold" grpId="0" nodeType="afterEffect">
                                  <p:stCondLst>
                                    <p:cond delay="0"/>
                                  </p:stCondLst>
                                  <p:iterate>
                                    <p:tmAbs val="0"/>
                                  </p:iterate>
                                  <p:childTnLst>
                                    <p:set>
                                      <p:cBhvr>
                                        <p:cTn id="23" fill="hold"/>
                                        <p:tgtEl>
                                          <p:spTgt spid="262"/>
                                        </p:tgtEl>
                                        <p:attrNameLst>
                                          <p:attrName>style.visibility</p:attrName>
                                        </p:attrNameLst>
                                      </p:cBhvr>
                                      <p:to>
                                        <p:strVal val="visible"/>
                                      </p:to>
                                    </p:set>
                                    <p:animEffect transition="in" filter="dissolve">
                                      <p:cBhvr>
                                        <p:cTn id="24"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advAuto="0"/>
      <p:bldP spid="260" grpId="0" animBg="1" advAuto="0"/>
      <p:bldP spid="261" grpId="0" animBg="1" advAuto="0"/>
      <p:bldP spid="262" grpId="0" animBg="1" advAuto="0"/>
      <p:bldP spid="265"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Rounded Rectangle"/>
          <p:cNvSpPr/>
          <p:nvPr/>
        </p:nvSpPr>
        <p:spPr>
          <a:xfrm>
            <a:off x="1932032" y="1752534"/>
            <a:ext cx="9140736" cy="6677398"/>
          </a:xfrm>
          <a:prstGeom prst="roundRect">
            <a:avLst>
              <a:gd name="adj" fmla="val 2857"/>
            </a:avLst>
          </a:prstGeom>
          <a:blipFill>
            <a:blip r:embed="rId2"/>
            <a:stretch>
              <a:fillRect/>
            </a:stretch>
          </a:blipFill>
          <a:ln w="25400">
            <a:solidFill>
              <a:srgbClr val="FFFFFF"/>
            </a:solidFill>
            <a:miter lim="400000"/>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grpSp>
        <p:nvGrpSpPr>
          <p:cNvPr id="275" name="Group"/>
          <p:cNvGrpSpPr/>
          <p:nvPr/>
        </p:nvGrpSpPr>
        <p:grpSpPr>
          <a:xfrm>
            <a:off x="1059646" y="4419811"/>
            <a:ext cx="2805698" cy="1638048"/>
            <a:chOff x="-50799" y="-317246"/>
            <a:chExt cx="2805697" cy="1638046"/>
          </a:xfrm>
        </p:grpSpPr>
        <p:pic>
          <p:nvPicPr>
            <p:cNvPr id="273" name="Callout" descr="Callout"/>
            <p:cNvPicPr>
              <a:picLocks/>
            </p:cNvPicPr>
            <p:nvPr/>
          </p:nvPicPr>
          <p:blipFill>
            <a:blip r:embed="rId3">
              <a:alphaModFix amt="90000"/>
              <a:extLst/>
            </a:blip>
            <a:stretch>
              <a:fillRect/>
            </a:stretch>
          </p:blipFill>
          <p:spPr>
            <a:xfrm>
              <a:off x="-50800" y="-317247"/>
              <a:ext cx="2805698" cy="1638047"/>
            </a:xfrm>
            <a:prstGeom prst="rect">
              <a:avLst/>
            </a:prstGeom>
            <a:effectLst>
              <a:outerShdw blurRad="63500" dist="25400" dir="5400000" rotWithShape="0">
                <a:srgbClr val="000000">
                  <a:alpha val="50000"/>
                </a:srgbClr>
              </a:outerShdw>
            </a:effectLst>
          </p:spPr>
        </p:pic>
        <p:sp>
          <p:nvSpPr>
            <p:cNvPr id="274" name="Random walk through this."/>
            <p:cNvSpPr/>
            <p:nvPr/>
          </p:nvSpPr>
          <p:spPr>
            <a:xfrm>
              <a:off x="130285" y="-15473"/>
              <a:ext cx="2007906" cy="1282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600">
                  <a:solidFill>
                    <a:srgbClr val="FFFFFF"/>
                  </a:solidFill>
                  <a:latin typeface="Gill Sans MT"/>
                  <a:ea typeface="Gill Sans MT"/>
                  <a:cs typeface="Gill Sans MT"/>
                  <a:sym typeface="Gill Sans MT"/>
                </a:defRPr>
              </a:lvl1pPr>
            </a:lstStyle>
            <a:p>
              <a:r>
                <a:t>Random walk through this.</a:t>
              </a:r>
            </a:p>
          </p:txBody>
        </p:sp>
      </p:grpSp>
      <p:grpSp>
        <p:nvGrpSpPr>
          <p:cNvPr id="278" name="Group"/>
          <p:cNvGrpSpPr/>
          <p:nvPr/>
        </p:nvGrpSpPr>
        <p:grpSpPr>
          <a:xfrm>
            <a:off x="9474523" y="3330896"/>
            <a:ext cx="3071813" cy="1371601"/>
            <a:chOff x="-689768" y="-50800"/>
            <a:chExt cx="3071812" cy="1371600"/>
          </a:xfrm>
        </p:grpSpPr>
        <p:pic>
          <p:nvPicPr>
            <p:cNvPr id="276" name="Callout" descr="Callout"/>
            <p:cNvPicPr>
              <a:picLocks/>
            </p:cNvPicPr>
            <p:nvPr/>
          </p:nvPicPr>
          <p:blipFill>
            <a:blip r:embed="rId4">
              <a:alphaModFix amt="90000"/>
              <a:extLst/>
            </a:blip>
            <a:stretch>
              <a:fillRect/>
            </a:stretch>
          </p:blipFill>
          <p:spPr>
            <a:xfrm>
              <a:off x="-689769" y="-50800"/>
              <a:ext cx="3071813" cy="1371600"/>
            </a:xfrm>
            <a:prstGeom prst="rect">
              <a:avLst/>
            </a:prstGeom>
            <a:effectLst>
              <a:outerShdw blurRad="63500" dist="25400" dir="5400000" rotWithShape="0">
                <a:srgbClr val="000000">
                  <a:alpha val="50000"/>
                </a:srgbClr>
              </a:outerShdw>
            </a:effectLst>
          </p:spPr>
        </p:pic>
        <p:sp>
          <p:nvSpPr>
            <p:cNvPr id="277" name="Mergers bump a SMBH here."/>
            <p:cNvSpPr/>
            <p:nvPr/>
          </p:nvSpPr>
          <p:spPr>
            <a:xfrm>
              <a:off x="78903" y="190500"/>
              <a:ext cx="2249331"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600">
                  <a:solidFill>
                    <a:srgbClr val="FFFFFF"/>
                  </a:solidFill>
                  <a:latin typeface="Gill Sans MT"/>
                  <a:ea typeface="Gill Sans MT"/>
                  <a:cs typeface="Gill Sans MT"/>
                  <a:sym typeface="Gill Sans MT"/>
                </a:defRPr>
              </a:lvl1pPr>
            </a:lstStyle>
            <a:p>
              <a:r>
                <a:t>Mergers bump a SMBH here.</a:t>
              </a:r>
            </a:p>
          </p:txBody>
        </p:sp>
      </p:grpSp>
      <p:sp>
        <p:nvSpPr>
          <p:cNvPr id="279" name="Intrinsic Distribution:  Derived from Type II AGN (Jones+ 2016)"/>
          <p:cNvSpPr/>
          <p:nvPr/>
        </p:nvSpPr>
        <p:spPr>
          <a:xfrm>
            <a:off x="1697942" y="8572344"/>
            <a:ext cx="9166136"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b="1">
                <a:solidFill>
                  <a:srgbClr val="FFFFFF"/>
                </a:solidFill>
                <a:latin typeface="+mn-lt"/>
                <a:ea typeface="+mn-ea"/>
                <a:cs typeface="+mn-cs"/>
                <a:sym typeface="Helvetica"/>
              </a:defRPr>
            </a:pPr>
            <a:r>
              <a:t>Intrinsic Distribution:  Derived from Type II AGN </a:t>
            </a:r>
            <a:r>
              <a:rPr>
                <a:solidFill>
                  <a:srgbClr val="1497FC"/>
                </a:solidFill>
              </a:rPr>
              <a:t>(Jones+ 2016)</a:t>
            </a:r>
          </a:p>
        </p:txBody>
      </p:sp>
      <p:sp>
        <p:nvSpPr>
          <p:cNvPr id="280" name="Elevated Distributions:  Derived from broad-line quasars (Kelly &amp; Shen 2013)"/>
          <p:cNvSpPr/>
          <p:nvPr/>
        </p:nvSpPr>
        <p:spPr>
          <a:xfrm>
            <a:off x="822833" y="9118522"/>
            <a:ext cx="1120854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400" b="1">
                <a:solidFill>
                  <a:srgbClr val="FFFFFF"/>
                </a:solidFill>
                <a:latin typeface="+mn-lt"/>
                <a:ea typeface="+mn-ea"/>
                <a:cs typeface="+mn-cs"/>
                <a:sym typeface="Helvetica"/>
              </a:defRPr>
            </a:pPr>
            <a:r>
              <a:t>Elevated Distributions:  Derived from broad-line quasars </a:t>
            </a:r>
            <a:r>
              <a:rPr>
                <a:solidFill>
                  <a:srgbClr val="1497FC"/>
                </a:solidFill>
              </a:rPr>
              <a:t>(Kelly &amp; Shen 2013)</a:t>
            </a:r>
          </a:p>
        </p:txBody>
      </p:sp>
      <p:sp>
        <p:nvSpPr>
          <p:cNvPr id="281" name="Sampling the Eddington Ratio Distribution"/>
          <p:cNvSpPr/>
          <p:nvPr/>
        </p:nvSpPr>
        <p:spPr>
          <a:xfrm>
            <a:off x="-4426326" y="606598"/>
            <a:ext cx="1644891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                                              Sampling the Eddington Ratio Distribution</a:t>
            </a:r>
          </a:p>
        </p:txBody>
      </p:sp>
    </p:spTree>
    <p:extLst>
      <p:ext uri="{BB962C8B-B14F-4D97-AF65-F5344CB8AC3E}">
        <p14:creationId xmlns:p14="http://schemas.microsoft.com/office/powerpoint/2010/main" val="6301831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75"/>
                                        </p:tgtEl>
                                        <p:attrNameLst>
                                          <p:attrName>style.visibility</p:attrName>
                                        </p:attrNameLst>
                                      </p:cBhvr>
                                      <p:to>
                                        <p:strVal val="visible"/>
                                      </p:to>
                                    </p:set>
                                    <p:animEffect transition="in" filter="dissolve">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78"/>
                                        </p:tgtEl>
                                        <p:attrNameLst>
                                          <p:attrName>style.visibility</p:attrName>
                                        </p:attrNameLst>
                                      </p:cBhvr>
                                      <p:to>
                                        <p:strVal val="visible"/>
                                      </p:to>
                                    </p:set>
                                    <p:animEffect transition="in" filter="dissolve">
                                      <p:cBhvr>
                                        <p:cTn id="12"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advAuto="0"/>
      <p:bldP spid="278"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asted-image.jpg" descr="pasted-image.jpg"/>
          <p:cNvPicPr>
            <a:picLocks noChangeAspect="1"/>
          </p:cNvPicPr>
          <p:nvPr/>
        </p:nvPicPr>
        <p:blipFill>
          <a:blip r:embed="rId2">
            <a:extLst/>
          </a:blip>
          <a:stretch>
            <a:fillRect/>
          </a:stretch>
        </p:blipFill>
        <p:spPr>
          <a:xfrm>
            <a:off x="-2068035" y="-2969735"/>
            <a:ext cx="17140870" cy="17140870"/>
          </a:xfrm>
          <a:prstGeom prst="rect">
            <a:avLst/>
          </a:prstGeom>
          <a:ln w="12700">
            <a:miter lim="400000"/>
          </a:ln>
        </p:spPr>
      </p:pic>
      <p:sp>
        <p:nvSpPr>
          <p:cNvPr id="193" name="NGC 6240; credit: NASA/ESA HST"/>
          <p:cNvSpPr/>
          <p:nvPr/>
        </p:nvSpPr>
        <p:spPr>
          <a:xfrm>
            <a:off x="4102100" y="9078919"/>
            <a:ext cx="48006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NGC 6240; credit: NASA/ESA HST</a:t>
            </a:r>
          </a:p>
        </p:txBody>
      </p:sp>
      <p:sp>
        <p:nvSpPr>
          <p:cNvPr id="194" name="dynamic range"/>
          <p:cNvSpPr/>
          <p:nvPr/>
        </p:nvSpPr>
        <p:spPr>
          <a:xfrm>
            <a:off x="4395774" y="1017308"/>
            <a:ext cx="42132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r>
              <a:t>dynamic range</a:t>
            </a:r>
          </a:p>
        </p:txBody>
      </p:sp>
      <p:sp>
        <p:nvSpPr>
          <p:cNvPr id="195" name="Oval"/>
          <p:cNvSpPr/>
          <p:nvPr/>
        </p:nvSpPr>
        <p:spPr>
          <a:xfrm>
            <a:off x="3964228" y="3656624"/>
            <a:ext cx="5076344" cy="2117269"/>
          </a:xfrm>
          <a:prstGeom prst="ellipse">
            <a:avLst/>
          </a:prstGeom>
          <a:ln w="63500">
            <a:solidFill>
              <a:srgbClr val="FFFFFF"/>
            </a:solidFill>
            <a:miter lim="400000"/>
          </a:ln>
        </p:spPr>
        <p:txBody>
          <a:bodyPr lIns="50800" tIns="50800" rIns="50800" bIns="50800" anchor="ctr"/>
          <a:lstStyle/>
          <a:p>
            <a:pPr>
              <a:defRPr sz="2600"/>
            </a:pPr>
            <a:endParaRPr/>
          </a:p>
        </p:txBody>
      </p:sp>
      <p:sp>
        <p:nvSpPr>
          <p:cNvPr id="196" name="dynamical time tdyn ~ 108 yrs"/>
          <p:cNvSpPr/>
          <p:nvPr/>
        </p:nvSpPr>
        <p:spPr>
          <a:xfrm>
            <a:off x="695882" y="6213091"/>
            <a:ext cx="562234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dynamical time t</a:t>
            </a:r>
            <a:r>
              <a:rPr baseline="-5999"/>
              <a:t>dyn</a:t>
            </a:r>
            <a:r>
              <a:t> ~ 10</a:t>
            </a:r>
            <a:r>
              <a:rPr baseline="31999"/>
              <a:t>8</a:t>
            </a:r>
            <a:r>
              <a:t> yrs</a:t>
            </a:r>
          </a:p>
        </p:txBody>
      </p:sp>
      <p:sp>
        <p:nvSpPr>
          <p:cNvPr id="207" name="Connection Line"/>
          <p:cNvSpPr/>
          <p:nvPr/>
        </p:nvSpPr>
        <p:spPr>
          <a:xfrm>
            <a:off x="2621015" y="4969973"/>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993" y="11082"/>
                  <a:pt x="10193" y="3882"/>
                  <a:pt x="21600" y="0"/>
                </a:cubicBezTo>
              </a:path>
            </a:pathLst>
          </a:custGeom>
          <a:ln w="38100">
            <a:solidFill>
              <a:srgbClr val="FFFFFF"/>
            </a:solidFill>
            <a:miter lim="400000"/>
            <a:tailEnd type="triangle"/>
          </a:ln>
        </p:spPr>
        <p:txBody>
          <a:bodyPr/>
          <a:lstStyle/>
          <a:p>
            <a:endParaRPr/>
          </a:p>
        </p:txBody>
      </p:sp>
      <p:sp>
        <p:nvSpPr>
          <p:cNvPr id="198" name="Oval"/>
          <p:cNvSpPr/>
          <p:nvPr/>
        </p:nvSpPr>
        <p:spPr>
          <a:xfrm>
            <a:off x="4444610" y="3786416"/>
            <a:ext cx="4391665" cy="2180769"/>
          </a:xfrm>
          <a:prstGeom prst="ellipse">
            <a:avLst/>
          </a:prstGeom>
          <a:gradFill>
            <a:gsLst>
              <a:gs pos="0">
                <a:schemeClr val="accent2">
                  <a:satOff val="-13916"/>
                  <a:lumOff val="13989"/>
                  <a:alpha val="50092"/>
                </a:schemeClr>
              </a:gs>
              <a:gs pos="100000">
                <a:schemeClr val="accent5">
                  <a:alpha val="50092"/>
                </a:schemeClr>
              </a:gs>
            </a:gsLst>
            <a:lin ang="9358778"/>
          </a:gradFill>
          <a:ln w="12700">
            <a:miter lim="400000"/>
          </a:ln>
        </p:spPr>
        <p:txBody>
          <a:bodyPr lIns="50800" tIns="50800" rIns="50800" bIns="50800" anchor="ctr"/>
          <a:lstStyle/>
          <a:p>
            <a:pPr>
              <a:defRPr sz="2600"/>
            </a:pPr>
            <a:endParaRPr/>
          </a:p>
        </p:txBody>
      </p:sp>
      <p:sp>
        <p:nvSpPr>
          <p:cNvPr id="199" name="stellar population ages ~ 106 -109 yrs"/>
          <p:cNvSpPr/>
          <p:nvPr/>
        </p:nvSpPr>
        <p:spPr>
          <a:xfrm>
            <a:off x="8117032" y="6678810"/>
            <a:ext cx="3839151"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stellar population</a:t>
            </a:r>
            <a:br/>
            <a:r>
              <a:t>ages ~ 10</a:t>
            </a:r>
            <a:r>
              <a:rPr baseline="31999"/>
              <a:t>6</a:t>
            </a:r>
            <a:r>
              <a:t> -10</a:t>
            </a:r>
            <a:r>
              <a:rPr baseline="31999"/>
              <a:t>9</a:t>
            </a:r>
            <a:r>
              <a:t> yrs</a:t>
            </a:r>
          </a:p>
        </p:txBody>
      </p:sp>
      <p:sp>
        <p:nvSpPr>
          <p:cNvPr id="208" name="Connection Line"/>
          <p:cNvSpPr/>
          <p:nvPr/>
        </p:nvSpPr>
        <p:spPr>
          <a:xfrm>
            <a:off x="7465687" y="4972920"/>
            <a:ext cx="2160605" cy="17058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024" y="12920"/>
                  <a:pt x="8824" y="5720"/>
                  <a:pt x="0" y="0"/>
                </a:cubicBezTo>
              </a:path>
            </a:pathLst>
          </a:custGeom>
          <a:ln w="38100">
            <a:solidFill>
              <a:srgbClr val="FFFFFF"/>
            </a:solidFill>
            <a:miter lim="400000"/>
            <a:tailEnd type="triangle"/>
          </a:ln>
        </p:spPr>
        <p:txBody>
          <a:bodyPr/>
          <a:lstStyle/>
          <a:p>
            <a:endParaRPr/>
          </a:p>
        </p:txBody>
      </p:sp>
      <p:sp>
        <p:nvSpPr>
          <p:cNvPr id="201" name="Oval"/>
          <p:cNvSpPr/>
          <p:nvPr/>
        </p:nvSpPr>
        <p:spPr>
          <a:xfrm>
            <a:off x="6194467" y="4415066"/>
            <a:ext cx="615866" cy="600386"/>
          </a:xfrm>
          <a:prstGeom prst="ellipse">
            <a:avLst/>
          </a:prstGeom>
          <a:ln w="63500">
            <a:solidFill>
              <a:srgbClr val="FFFFFF"/>
            </a:solidFill>
            <a:miter lim="400000"/>
          </a:ln>
        </p:spPr>
        <p:txBody>
          <a:bodyPr lIns="50800" tIns="50800" rIns="50800" bIns="50800" anchor="ctr"/>
          <a:lstStyle/>
          <a:p>
            <a:pPr>
              <a:defRPr sz="2600"/>
            </a:pPr>
            <a:endParaRPr/>
          </a:p>
        </p:txBody>
      </p:sp>
      <p:sp>
        <p:nvSpPr>
          <p:cNvPr id="202" name="nuclear dynamical…"/>
          <p:cNvSpPr/>
          <p:nvPr/>
        </p:nvSpPr>
        <p:spPr>
          <a:xfrm>
            <a:off x="1554084" y="2249462"/>
            <a:ext cx="3905937"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rPr u="sng"/>
              <a:t>nuclear</a:t>
            </a:r>
            <a:r>
              <a:t> dynamical </a:t>
            </a:r>
          </a:p>
          <a:p>
            <a:pPr>
              <a:defRPr sz="3400"/>
            </a:pPr>
            <a:r>
              <a:t>time much shorter</a:t>
            </a:r>
          </a:p>
        </p:txBody>
      </p:sp>
      <p:sp>
        <p:nvSpPr>
          <p:cNvPr id="209" name="Connection Line"/>
          <p:cNvSpPr/>
          <p:nvPr/>
        </p:nvSpPr>
        <p:spPr>
          <a:xfrm>
            <a:off x="5406386" y="2832888"/>
            <a:ext cx="1019629" cy="155881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340" y="4818"/>
                  <a:pt x="17540" y="12018"/>
                  <a:pt x="21600" y="21600"/>
                </a:cubicBezTo>
              </a:path>
            </a:pathLst>
          </a:custGeom>
          <a:ln w="38100">
            <a:solidFill>
              <a:srgbClr val="FFFFFF"/>
            </a:solidFill>
            <a:miter lim="400000"/>
            <a:tailEnd type="triangle"/>
          </a:ln>
        </p:spPr>
        <p:txBody>
          <a:bodyPr/>
          <a:lstStyle/>
          <a:p>
            <a:endParaRPr/>
          </a:p>
        </p:txBody>
      </p:sp>
      <p:sp>
        <p:nvSpPr>
          <p:cNvPr id="204" name="Oval"/>
          <p:cNvSpPr/>
          <p:nvPr/>
        </p:nvSpPr>
        <p:spPr>
          <a:xfrm>
            <a:off x="6321467" y="4542066"/>
            <a:ext cx="361866" cy="346386"/>
          </a:xfrm>
          <a:prstGeom prst="ellipse">
            <a:avLst/>
          </a:prstGeom>
          <a:ln w="63500">
            <a:solidFill>
              <a:srgbClr val="FF2600"/>
            </a:solidFill>
            <a:miter lim="400000"/>
          </a:ln>
        </p:spPr>
        <p:txBody>
          <a:bodyPr lIns="50800" tIns="50800" rIns="50800" bIns="50800" anchor="ctr"/>
          <a:lstStyle/>
          <a:p>
            <a:pPr>
              <a:defRPr sz="2600"/>
            </a:pPr>
            <a:endParaRPr/>
          </a:p>
        </p:txBody>
      </p:sp>
      <p:sp>
        <p:nvSpPr>
          <p:cNvPr id="205" name="AGN time scale…"/>
          <p:cNvSpPr/>
          <p:nvPr/>
        </p:nvSpPr>
        <p:spPr>
          <a:xfrm>
            <a:off x="8407705" y="2249462"/>
            <a:ext cx="3257805"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AGN time scale</a:t>
            </a:r>
          </a:p>
          <a:p>
            <a:pPr>
              <a:defRPr sz="3400"/>
            </a:pPr>
            <a:r>
              <a:t>days-years-kyr</a:t>
            </a:r>
          </a:p>
        </p:txBody>
      </p:sp>
      <p:sp>
        <p:nvSpPr>
          <p:cNvPr id="210" name="Connection Line"/>
          <p:cNvSpPr/>
          <p:nvPr/>
        </p:nvSpPr>
        <p:spPr>
          <a:xfrm>
            <a:off x="6580256" y="3392460"/>
            <a:ext cx="1845017" cy="11640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91" y="5485"/>
                  <a:pt x="7291" y="12685"/>
                  <a:pt x="0" y="21600"/>
                </a:cubicBezTo>
              </a:path>
            </a:pathLst>
          </a:custGeom>
          <a:ln w="38100">
            <a:solidFill>
              <a:srgbClr val="FF2600"/>
            </a:solidFill>
            <a:miter lim="400000"/>
            <a:tailEnd type="triangle"/>
          </a:ln>
        </p:spPr>
        <p:txBody>
          <a:bodyPr/>
          <a:lstStyle/>
          <a:p>
            <a:endParaRPr/>
          </a:p>
        </p:txBody>
      </p:sp>
    </p:spTree>
    <p:extLst>
      <p:ext uri="{BB962C8B-B14F-4D97-AF65-F5344CB8AC3E}">
        <p14:creationId xmlns:p14="http://schemas.microsoft.com/office/powerpoint/2010/main" val="130910023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12" y="286517"/>
            <a:ext cx="11713192"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latin typeface="Calisto MT"/>
                <a:cs typeface="Calisto MT"/>
              </a:rPr>
              <a:t>Local Correlations Between M</a:t>
            </a:r>
            <a:r>
              <a:rPr lang="en-US" b="1" baseline="-25000" dirty="0" smtClean="0">
                <a:latin typeface="Calisto MT"/>
                <a:cs typeface="Calisto MT"/>
              </a:rPr>
              <a:t>BH</a:t>
            </a:r>
            <a:r>
              <a:rPr lang="en-US" b="1" dirty="0" smtClean="0">
                <a:latin typeface="Calisto MT"/>
                <a:cs typeface="Calisto MT"/>
              </a:rPr>
              <a:t>-Host Galaxy Properties</a:t>
            </a:r>
          </a:p>
          <a:p>
            <a:pPr rtl="0" latinLnBrk="1" hangingPunct="0"/>
            <a:r>
              <a:rPr lang="en-US" b="1" dirty="0" smtClean="0">
                <a:latin typeface="Calisto MT"/>
                <a:cs typeface="Calisto MT"/>
              </a:rPr>
              <a:t>How fundamental are these?</a:t>
            </a:r>
            <a:endParaRPr kumimoji="0" lang="en-US" sz="3600" b="0" i="0" u="none" strike="noStrike" cap="none" spc="0" normalizeH="0" baseline="0" dirty="0">
              <a:ln>
                <a:noFill/>
              </a:ln>
              <a:effectLst/>
              <a:uFillTx/>
              <a:latin typeface="+mn-lt"/>
              <a:ea typeface="+mn-ea"/>
              <a:cs typeface="+mn-cs"/>
              <a:sym typeface="Helvetica Light"/>
            </a:endParaRPr>
          </a:p>
        </p:txBody>
      </p:sp>
      <p:sp>
        <p:nvSpPr>
          <p:cNvPr id="4" name="TextBox 3"/>
          <p:cNvSpPr txBox="1"/>
          <p:nvPr/>
        </p:nvSpPr>
        <p:spPr>
          <a:xfrm>
            <a:off x="706305" y="1817313"/>
            <a:ext cx="11451853"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Font typeface="Wingdings" charset="2"/>
              <a:buChar char=""/>
            </a:pPr>
            <a:r>
              <a:rPr lang="en-US" sz="2000" b="1" dirty="0" smtClean="0">
                <a:solidFill>
                  <a:srgbClr val="FF6600"/>
                </a:solidFill>
                <a:latin typeface="+mj-lt"/>
                <a:cs typeface="Calisto MT"/>
              </a:rPr>
              <a:t>Galaxy bulge mass </a:t>
            </a:r>
            <a:r>
              <a:rPr lang="en-US" sz="2000" dirty="0" smtClean="0">
                <a:solidFill>
                  <a:schemeClr val="tx1"/>
                </a:solidFill>
                <a:cs typeface="Calisto MT"/>
              </a:rPr>
              <a:t>[M</a:t>
            </a:r>
            <a:r>
              <a:rPr lang="en-US" sz="2000" baseline="-25000" dirty="0" smtClean="0">
                <a:solidFill>
                  <a:schemeClr val="tx1"/>
                </a:solidFill>
                <a:cs typeface="Calisto MT"/>
              </a:rPr>
              <a:t>BH</a:t>
            </a:r>
            <a:r>
              <a:rPr lang="en-US" sz="2000" dirty="0" smtClean="0">
                <a:solidFill>
                  <a:schemeClr val="tx1"/>
                </a:solidFill>
                <a:cs typeface="Calisto MT"/>
              </a:rPr>
              <a:t>~10</a:t>
            </a:r>
            <a:r>
              <a:rPr lang="en-US" sz="2000" baseline="30000" dirty="0" smtClean="0">
                <a:solidFill>
                  <a:schemeClr val="tx1"/>
                </a:solidFill>
                <a:cs typeface="Calisto MT"/>
              </a:rPr>
              <a:t>-3</a:t>
            </a:r>
            <a:r>
              <a:rPr lang="en-US" sz="2000" dirty="0" smtClean="0">
                <a:solidFill>
                  <a:schemeClr val="tx1"/>
                </a:solidFill>
                <a:cs typeface="Calisto MT"/>
              </a:rPr>
              <a:t> </a:t>
            </a:r>
            <a:r>
              <a:rPr lang="en-US" sz="2000" dirty="0" err="1" smtClean="0">
                <a:solidFill>
                  <a:schemeClr val="tx1"/>
                </a:solidFill>
                <a:cs typeface="Calisto MT"/>
              </a:rPr>
              <a:t>M</a:t>
            </a:r>
            <a:r>
              <a:rPr lang="en-US" sz="2000" baseline="-25000" dirty="0" err="1" smtClean="0">
                <a:solidFill>
                  <a:schemeClr val="tx1"/>
                </a:solidFill>
                <a:cs typeface="Calisto MT"/>
              </a:rPr>
              <a:t>bulge</a:t>
            </a:r>
            <a:r>
              <a:rPr lang="en-US" sz="2000" baseline="-25000" dirty="0" smtClean="0">
                <a:solidFill>
                  <a:schemeClr val="tx1"/>
                </a:solidFill>
                <a:cs typeface="Calisto MT"/>
              </a:rPr>
              <a:t> </a:t>
            </a:r>
            <a:r>
              <a:rPr lang="en-US" sz="2000" dirty="0" smtClean="0">
                <a:solidFill>
                  <a:schemeClr val="tx1"/>
                </a:solidFill>
                <a:cs typeface="Calisto MT"/>
              </a:rPr>
              <a:t>]</a:t>
            </a:r>
            <a:r>
              <a:rPr lang="en-US" sz="2000" dirty="0" smtClean="0">
                <a:solidFill>
                  <a:schemeClr val="tx1"/>
                </a:solidFill>
                <a:cs typeface="Calisto MT"/>
                <a:sym typeface="Wingdings"/>
              </a:rPr>
              <a:t> </a:t>
            </a:r>
            <a:r>
              <a:rPr lang="en-US" sz="2000" dirty="0" smtClean="0">
                <a:solidFill>
                  <a:srgbClr val="FF6600"/>
                </a:solidFill>
                <a:cs typeface="Calisto MT"/>
              </a:rPr>
              <a:t>Dressler 89; </a:t>
            </a:r>
            <a:r>
              <a:rPr lang="en-US" sz="2000" dirty="0" err="1" smtClean="0">
                <a:solidFill>
                  <a:srgbClr val="FF6600"/>
                </a:solidFill>
                <a:cs typeface="Calisto MT"/>
              </a:rPr>
              <a:t>Magorrian</a:t>
            </a:r>
            <a:r>
              <a:rPr lang="en-US" sz="2000" dirty="0" smtClean="0">
                <a:solidFill>
                  <a:srgbClr val="FF6600"/>
                </a:solidFill>
                <a:cs typeface="Calisto MT"/>
              </a:rPr>
              <a:t>+ 98</a:t>
            </a:r>
          </a:p>
          <a:p>
            <a:pPr marL="0" indent="0">
              <a:buNone/>
            </a:pPr>
            <a:endParaRPr lang="en-US" sz="2000" dirty="0" smtClean="0">
              <a:solidFill>
                <a:schemeClr val="tx1"/>
              </a:solidFill>
              <a:cs typeface="Calisto MT"/>
            </a:endParaRPr>
          </a:p>
          <a:p>
            <a:pPr>
              <a:buFont typeface="Wingdings" charset="2"/>
              <a:buChar char=""/>
            </a:pPr>
            <a:r>
              <a:rPr lang="en-US" sz="2000" dirty="0" smtClean="0">
                <a:solidFill>
                  <a:schemeClr val="tx1"/>
                </a:solidFill>
                <a:cs typeface="Calisto MT"/>
              </a:rPr>
              <a:t> </a:t>
            </a:r>
            <a:r>
              <a:rPr lang="en-US" sz="2000" dirty="0" smtClean="0">
                <a:solidFill>
                  <a:srgbClr val="FF6600"/>
                </a:solidFill>
                <a:cs typeface="Calisto MT"/>
              </a:rPr>
              <a:t>Galaxy bulge luminosity </a:t>
            </a:r>
            <a:r>
              <a:rPr lang="en-US" sz="2000" dirty="0" smtClean="0">
                <a:solidFill>
                  <a:schemeClr val="tx1"/>
                </a:solidFill>
                <a:cs typeface="Calisto MT"/>
              </a:rPr>
              <a:t>[M</a:t>
            </a:r>
            <a:r>
              <a:rPr lang="en-US" sz="2000" baseline="-25000" dirty="0" smtClean="0">
                <a:solidFill>
                  <a:schemeClr val="tx1"/>
                </a:solidFill>
                <a:cs typeface="Calisto MT"/>
              </a:rPr>
              <a:t>BH</a:t>
            </a:r>
            <a:r>
              <a:rPr lang="en-US" sz="2000" dirty="0" smtClean="0">
                <a:solidFill>
                  <a:schemeClr val="tx1"/>
                </a:solidFill>
                <a:cs typeface="Calisto MT"/>
              </a:rPr>
              <a:t>-L</a:t>
            </a:r>
            <a:r>
              <a:rPr lang="en-US" sz="2000" baseline="30000" dirty="0" smtClean="0">
                <a:solidFill>
                  <a:schemeClr val="tx1"/>
                </a:solidFill>
                <a:cs typeface="Calisto MT"/>
              </a:rPr>
              <a:t>1.0±0.1</a:t>
            </a:r>
            <a:r>
              <a:rPr lang="en-US" sz="2000" dirty="0" smtClean="0">
                <a:solidFill>
                  <a:schemeClr val="tx1"/>
                </a:solidFill>
                <a:cs typeface="Calisto MT"/>
              </a:rPr>
              <a:t> ] </a:t>
            </a:r>
            <a:r>
              <a:rPr lang="en-US" sz="2000" dirty="0" err="1" smtClean="0">
                <a:solidFill>
                  <a:srgbClr val="FF6600"/>
                </a:solidFill>
                <a:cs typeface="Calisto MT"/>
              </a:rPr>
              <a:t>Kormendy</a:t>
            </a:r>
            <a:r>
              <a:rPr lang="en-US" sz="2000" dirty="0" smtClean="0">
                <a:solidFill>
                  <a:srgbClr val="FF6600"/>
                </a:solidFill>
                <a:cs typeface="Calisto MT"/>
              </a:rPr>
              <a:t> 93; </a:t>
            </a:r>
            <a:r>
              <a:rPr lang="en-US" sz="2000" dirty="0" err="1" smtClean="0">
                <a:solidFill>
                  <a:srgbClr val="FF6600"/>
                </a:solidFill>
                <a:cs typeface="Calisto MT"/>
              </a:rPr>
              <a:t>Kormendy</a:t>
            </a:r>
            <a:r>
              <a:rPr lang="en-US" sz="2000" dirty="0" smtClean="0">
                <a:solidFill>
                  <a:srgbClr val="FF6600"/>
                </a:solidFill>
                <a:cs typeface="Calisto MT"/>
              </a:rPr>
              <a:t> &amp; </a:t>
            </a:r>
            <a:r>
              <a:rPr lang="en-US" sz="2000" dirty="0" err="1" smtClean="0">
                <a:solidFill>
                  <a:srgbClr val="FF6600"/>
                </a:solidFill>
                <a:cs typeface="Calisto MT"/>
              </a:rPr>
              <a:t>Richstone</a:t>
            </a:r>
            <a:r>
              <a:rPr lang="en-US" sz="2000" dirty="0" smtClean="0">
                <a:solidFill>
                  <a:srgbClr val="FF6600"/>
                </a:solidFill>
                <a:cs typeface="Calisto MT"/>
              </a:rPr>
              <a:t> 95</a:t>
            </a:r>
            <a:endParaRPr lang="en-US" sz="2000" dirty="0" smtClean="0">
              <a:solidFill>
                <a:schemeClr val="tx1"/>
              </a:solidFill>
              <a:cs typeface="Calisto MT"/>
            </a:endParaRPr>
          </a:p>
          <a:p>
            <a:pPr>
              <a:buFont typeface="Wingdings" charset="2"/>
              <a:buChar char=""/>
            </a:pPr>
            <a:endParaRPr lang="en-US" sz="2000" dirty="0" smtClean="0">
              <a:solidFill>
                <a:schemeClr val="tx1"/>
              </a:solidFill>
              <a:cs typeface="Calisto MT"/>
            </a:endParaRPr>
          </a:p>
          <a:p>
            <a:pPr>
              <a:buFont typeface="Wingdings" charset="2"/>
              <a:buChar char=""/>
            </a:pPr>
            <a:r>
              <a:rPr lang="en-US" sz="2000" dirty="0" smtClean="0">
                <a:solidFill>
                  <a:schemeClr val="tx1"/>
                </a:solidFill>
                <a:cs typeface="Calisto MT"/>
              </a:rPr>
              <a:t> </a:t>
            </a:r>
            <a:r>
              <a:rPr lang="en-US" sz="2000" dirty="0" smtClean="0">
                <a:solidFill>
                  <a:srgbClr val="FF6600"/>
                </a:solidFill>
                <a:cs typeface="Calisto MT"/>
              </a:rPr>
              <a:t>Stellar velocity dispersion </a:t>
            </a:r>
            <a:r>
              <a:rPr lang="en-US" sz="2000" dirty="0" smtClean="0">
                <a:solidFill>
                  <a:schemeClr val="tx1"/>
                </a:solidFill>
                <a:cs typeface="Calisto MT"/>
              </a:rPr>
              <a:t>[M</a:t>
            </a:r>
            <a:r>
              <a:rPr lang="en-US" sz="2000" baseline="-25000" dirty="0" smtClean="0">
                <a:solidFill>
                  <a:schemeClr val="tx1"/>
                </a:solidFill>
                <a:cs typeface="Calisto MT"/>
              </a:rPr>
              <a:t>BH</a:t>
            </a:r>
            <a:r>
              <a:rPr lang="en-US" sz="2000" dirty="0" smtClean="0">
                <a:solidFill>
                  <a:schemeClr val="tx1"/>
                </a:solidFill>
                <a:cs typeface="Calisto MT"/>
              </a:rPr>
              <a:t>~</a:t>
            </a:r>
            <a:r>
              <a:rPr lang="en-US" sz="2000" dirty="0" smtClean="0">
                <a:solidFill>
                  <a:schemeClr val="tx1"/>
                </a:solidFill>
                <a:ea typeface="Lucida Grande"/>
                <a:cs typeface="Lucida Grande"/>
              </a:rPr>
              <a:t>σ</a:t>
            </a:r>
            <a:r>
              <a:rPr lang="en-US" sz="2000" baseline="30000" dirty="0" smtClean="0">
                <a:solidFill>
                  <a:schemeClr val="tx1"/>
                </a:solidFill>
                <a:ea typeface="Lucida Grande"/>
                <a:cs typeface="Lucida Grande"/>
              </a:rPr>
              <a:t>4 </a:t>
            </a:r>
            <a:r>
              <a:rPr lang="en-US" sz="2000" dirty="0" smtClean="0">
                <a:solidFill>
                  <a:schemeClr val="tx1"/>
                </a:solidFill>
                <a:ea typeface="Lucida Grande"/>
                <a:cs typeface="Lucida Grande"/>
              </a:rPr>
              <a:t>]</a:t>
            </a:r>
            <a:r>
              <a:rPr lang="en-US" sz="2000" dirty="0" err="1" smtClean="0">
                <a:solidFill>
                  <a:srgbClr val="FF6600"/>
                </a:solidFill>
                <a:cs typeface="Calisto MT"/>
              </a:rPr>
              <a:t>Tremaine</a:t>
            </a:r>
            <a:r>
              <a:rPr lang="en-US" sz="2000" dirty="0" smtClean="0">
                <a:solidFill>
                  <a:srgbClr val="FF6600"/>
                </a:solidFill>
                <a:cs typeface="Calisto MT"/>
              </a:rPr>
              <a:t>+ 99; </a:t>
            </a:r>
            <a:r>
              <a:rPr lang="en-US" sz="2000" dirty="0" err="1" smtClean="0">
                <a:solidFill>
                  <a:srgbClr val="FF6600"/>
                </a:solidFill>
                <a:cs typeface="Calisto MT"/>
              </a:rPr>
              <a:t>Ferrarese</a:t>
            </a:r>
            <a:r>
              <a:rPr lang="en-US" sz="2000" dirty="0" smtClean="0">
                <a:solidFill>
                  <a:srgbClr val="FF6600"/>
                </a:solidFill>
                <a:cs typeface="Calisto MT"/>
              </a:rPr>
              <a:t> &amp; Merritt 00</a:t>
            </a:r>
            <a:endParaRPr lang="en-US" sz="2000" dirty="0" smtClean="0">
              <a:solidFill>
                <a:schemeClr val="tx1"/>
              </a:solidFill>
              <a:cs typeface="Calisto MT"/>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ea typeface="+mn-ea"/>
              <a:cs typeface="+mn-cs"/>
              <a:sym typeface="Helvetica Light"/>
            </a:endParaRPr>
          </a:p>
        </p:txBody>
      </p:sp>
      <p:pic>
        <p:nvPicPr>
          <p:cNvPr id="5" name="Picture 4" descr="MMstar.jpg"/>
          <p:cNvPicPr>
            <a:picLocks noChangeAspect="1"/>
          </p:cNvPicPr>
          <p:nvPr/>
        </p:nvPicPr>
        <p:blipFill>
          <a:blip r:embed="rId3">
            <a:extLst>
              <a:ext uri="{28A0092B-C50C-407E-A947-70E740481C1C}">
                <a14:useLocalDpi xmlns:a14="http://schemas.microsoft.com/office/drawing/2010/main" val="0"/>
              </a:ext>
            </a:extLst>
          </a:blip>
          <a:srcRect l="12500" r="12500"/>
          <a:stretch>
            <a:fillRect/>
          </a:stretch>
        </p:blipFill>
        <p:spPr>
          <a:xfrm>
            <a:off x="9937960" y="6053360"/>
            <a:ext cx="3035861" cy="3035861"/>
          </a:xfrm>
          <a:prstGeom prst="rect">
            <a:avLst/>
          </a:prstGeom>
        </p:spPr>
      </p:pic>
      <p:pic>
        <p:nvPicPr>
          <p:cNvPr id="6" name="Picture 5" descr="Mbh-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920" y="3639587"/>
            <a:ext cx="2890635" cy="2878413"/>
          </a:xfrm>
          <a:prstGeom prst="rect">
            <a:avLst/>
          </a:prstGeom>
        </p:spPr>
      </p:pic>
      <p:sp>
        <p:nvSpPr>
          <p:cNvPr id="7" name="TextBox 6"/>
          <p:cNvSpPr txBox="1"/>
          <p:nvPr/>
        </p:nvSpPr>
        <p:spPr>
          <a:xfrm>
            <a:off x="10115771" y="9338740"/>
            <a:ext cx="2452702"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000" dirty="0" smtClean="0">
                <a:solidFill>
                  <a:srgbClr val="E46C0A"/>
                </a:solidFill>
                <a:cs typeface="Calisto MT"/>
              </a:rPr>
              <a:t>McConnell &amp; Ma+13</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TextBox 7"/>
          <p:cNvSpPr txBox="1"/>
          <p:nvPr/>
        </p:nvSpPr>
        <p:spPr>
          <a:xfrm>
            <a:off x="9907381" y="9044094"/>
            <a:ext cx="2909503"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000" dirty="0" smtClean="0">
                <a:solidFill>
                  <a:srgbClr val="E46C0A"/>
                </a:solidFill>
                <a:cs typeface="Calisto MT"/>
              </a:rPr>
              <a:t>van den Bosch et al.+12</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0" name="Picture 9"/>
          <p:cNvPicPr>
            <a:picLocks noChangeAspect="1"/>
          </p:cNvPicPr>
          <p:nvPr/>
        </p:nvPicPr>
        <p:blipFill>
          <a:blip r:embed="rId5"/>
          <a:stretch>
            <a:fillRect/>
          </a:stretch>
        </p:blipFill>
        <p:spPr>
          <a:xfrm>
            <a:off x="570366" y="3575802"/>
            <a:ext cx="5850418" cy="5281424"/>
          </a:xfrm>
          <a:prstGeom prst="rect">
            <a:avLst/>
          </a:prstGeom>
        </p:spPr>
      </p:pic>
      <p:sp>
        <p:nvSpPr>
          <p:cNvPr id="9" name="TextBox 8"/>
          <p:cNvSpPr txBox="1"/>
          <p:nvPr/>
        </p:nvSpPr>
        <p:spPr>
          <a:xfrm>
            <a:off x="171920" y="8769794"/>
            <a:ext cx="9463615"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000" dirty="0" err="1" smtClean="0">
                <a:solidFill>
                  <a:schemeClr val="tx1"/>
                </a:solidFill>
              </a:rPr>
              <a:t>Gultekin</a:t>
            </a:r>
            <a:r>
              <a:rPr lang="en-US" sz="2000" dirty="0" smtClean="0">
                <a:solidFill>
                  <a:schemeClr val="tx1"/>
                </a:solidFill>
              </a:rPr>
              <a:t>+ 2010; Greene &amp; Ho 2009, Greene+ 2011; </a:t>
            </a:r>
          </a:p>
          <a:p>
            <a:pPr rtl="0" latinLnBrk="1" hangingPunct="0"/>
            <a:r>
              <a:rPr lang="en-US" sz="2000" dirty="0" err="1" smtClean="0">
                <a:solidFill>
                  <a:schemeClr val="tx1"/>
                </a:solidFill>
              </a:rPr>
              <a:t>Reines</a:t>
            </a:r>
            <a:r>
              <a:rPr lang="en-US" sz="2000" dirty="0" smtClean="0">
                <a:solidFill>
                  <a:schemeClr val="tx1"/>
                </a:solidFill>
              </a:rPr>
              <a:t>+ 2011; Lauer+ 2007; </a:t>
            </a:r>
            <a:r>
              <a:rPr lang="en-US" sz="2000" dirty="0" err="1" smtClean="0">
                <a:solidFill>
                  <a:schemeClr val="tx1"/>
                </a:solidFill>
              </a:rPr>
              <a:t>Gebhardt</a:t>
            </a:r>
            <a:r>
              <a:rPr lang="en-US" sz="2000" dirty="0" smtClean="0">
                <a:solidFill>
                  <a:schemeClr val="tx1"/>
                </a:solidFill>
              </a:rPr>
              <a:t>+ 2011;  McConnell+ 2011; </a:t>
            </a:r>
          </a:p>
          <a:p>
            <a:pPr rtl="0" latinLnBrk="1" hangingPunct="0"/>
            <a:r>
              <a:rPr lang="en-US" sz="2000" dirty="0" err="1" smtClean="0">
                <a:solidFill>
                  <a:schemeClr val="tx1"/>
                </a:solidFill>
              </a:rPr>
              <a:t>Bogdan</a:t>
            </a:r>
            <a:r>
              <a:rPr lang="en-US" sz="2000" dirty="0" smtClean="0">
                <a:solidFill>
                  <a:schemeClr val="tx1"/>
                </a:solidFill>
              </a:rPr>
              <a:t>+ 2012; 	van den Bosch+ 2012</a:t>
            </a:r>
          </a:p>
          <a:p>
            <a:pPr marL="0" marR="0" indent="0" algn="ctr"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chemeClr val="tx1"/>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imulations of “flickering” AGN…"/>
          <p:cNvSpPr/>
          <p:nvPr/>
        </p:nvSpPr>
        <p:spPr>
          <a:xfrm>
            <a:off x="2184712" y="459190"/>
            <a:ext cx="8635377" cy="11644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000000"/>
                </a:solidFill>
              </a:defRPr>
            </a:pPr>
            <a:r>
              <a:rPr dirty="0">
                <a:solidFill>
                  <a:schemeClr val="tx1"/>
                </a:solidFill>
              </a:rPr>
              <a:t>simulations of “flickering” AGN</a:t>
            </a:r>
          </a:p>
          <a:p>
            <a:pPr>
              <a:defRPr sz="2900">
                <a:solidFill>
                  <a:srgbClr val="000000"/>
                </a:solidFill>
              </a:defRPr>
            </a:pPr>
            <a:r>
              <a:rPr dirty="0">
                <a:solidFill>
                  <a:schemeClr val="tx1"/>
                </a:solidFill>
              </a:rPr>
              <a:t>Philipp Bernhard Master thesis, w/ Romain Teyssier</a:t>
            </a:r>
          </a:p>
        </p:txBody>
      </p:sp>
      <p:pic>
        <p:nvPicPr>
          <p:cNvPr id="380" name="Hbeta_flux.mov" descr="Hbeta_flux.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372534" y="2171699"/>
            <a:ext cx="7213601" cy="5410202"/>
          </a:xfrm>
          <a:prstGeom prst="rect">
            <a:avLst/>
          </a:prstGeom>
          <a:ln w="12700">
            <a:miter lim="400000"/>
          </a:ln>
        </p:spPr>
      </p:pic>
      <p:pic>
        <p:nvPicPr>
          <p:cNvPr id="381" name="Hbeta_flux25.mov" descr="Hbeta_flux25.mov"/>
          <p:cNvPicPr>
            <a:picLocks/>
          </p:cNvPicPr>
          <p:nvPr>
            <a:videoFile r:link="rId4"/>
            <p:extLst>
              <p:ext uri="{DAA4B4D4-6D71-4841-9C94-3DE7FCFB9230}">
                <p14:media xmlns:p14="http://schemas.microsoft.com/office/powerpoint/2010/main" r:embed="rId3"/>
              </p:ext>
            </p:extLst>
          </p:nvPr>
        </p:nvPicPr>
        <p:blipFill>
          <a:blip r:embed="rId7">
            <a:extLst/>
          </a:blip>
          <a:stretch>
            <a:fillRect/>
          </a:stretch>
        </p:blipFill>
        <p:spPr>
          <a:xfrm>
            <a:off x="6281935" y="2171898"/>
            <a:ext cx="7213072" cy="5409804"/>
          </a:xfrm>
          <a:prstGeom prst="rect">
            <a:avLst/>
          </a:prstGeom>
          <a:ln w="12700">
            <a:miter lim="400000"/>
          </a:ln>
        </p:spPr>
      </p:pic>
      <p:sp>
        <p:nvSpPr>
          <p:cNvPr id="382" name="intrinsic resolution"/>
          <p:cNvSpPr/>
          <p:nvPr/>
        </p:nvSpPr>
        <p:spPr>
          <a:xfrm>
            <a:off x="1445683" y="7658100"/>
            <a:ext cx="317754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000000"/>
                </a:solidFill>
              </a:defRPr>
            </a:lvl1pPr>
          </a:lstStyle>
          <a:p>
            <a:r>
              <a:t>intrinsic resolution</a:t>
            </a:r>
          </a:p>
        </p:txBody>
      </p:sp>
      <p:sp>
        <p:nvSpPr>
          <p:cNvPr id="383" name="ground-based seeing"/>
          <p:cNvSpPr/>
          <p:nvPr/>
        </p:nvSpPr>
        <p:spPr>
          <a:xfrm>
            <a:off x="7536201" y="7543800"/>
            <a:ext cx="379133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000000"/>
                </a:solidFill>
              </a:defRPr>
            </a:lvl1pPr>
          </a:lstStyle>
          <a:p>
            <a:r>
              <a:t>ground-based seeing</a:t>
            </a:r>
          </a:p>
        </p:txBody>
      </p:sp>
      <p:sp>
        <p:nvSpPr>
          <p:cNvPr id="384" name="LAGN 1046 erg/s, total time 42 kyr"/>
          <p:cNvSpPr/>
          <p:nvPr/>
        </p:nvSpPr>
        <p:spPr>
          <a:xfrm>
            <a:off x="3811536" y="8481483"/>
            <a:ext cx="538172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900">
                <a:solidFill>
                  <a:srgbClr val="000000"/>
                </a:solidFill>
              </a:defRPr>
            </a:pPr>
            <a:r>
              <a:rPr dirty="0">
                <a:solidFill>
                  <a:schemeClr val="tx1"/>
                </a:solidFill>
              </a:rPr>
              <a:t>L</a:t>
            </a:r>
            <a:r>
              <a:rPr baseline="-5999" dirty="0">
                <a:solidFill>
                  <a:schemeClr val="tx1"/>
                </a:solidFill>
              </a:rPr>
              <a:t>AGN</a:t>
            </a:r>
            <a:r>
              <a:rPr dirty="0">
                <a:solidFill>
                  <a:schemeClr val="tx1"/>
                </a:solidFill>
              </a:rPr>
              <a:t> 10</a:t>
            </a:r>
            <a:r>
              <a:rPr baseline="31999" dirty="0">
                <a:solidFill>
                  <a:schemeClr val="tx1"/>
                </a:solidFill>
              </a:rPr>
              <a:t>46</a:t>
            </a:r>
            <a:r>
              <a:rPr dirty="0">
                <a:solidFill>
                  <a:schemeClr val="tx1"/>
                </a:solidFill>
              </a:rPr>
              <a:t> erg/s, total time 42 kyr</a:t>
            </a:r>
          </a:p>
        </p:txBody>
      </p:sp>
    </p:spTree>
    <p:extLst>
      <p:ext uri="{BB962C8B-B14F-4D97-AF65-F5344CB8AC3E}">
        <p14:creationId xmlns:p14="http://schemas.microsoft.com/office/powerpoint/2010/main" val="107618336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9999" fill="hold"/>
                                        <p:tgtEl>
                                          <p:spTgt spid="380"/>
                                        </p:tgtEl>
                                      </p:cBhvr>
                                    </p:cmd>
                                  </p:childTnLst>
                                </p:cTn>
                              </p:par>
                            </p:childTnLst>
                          </p:cTn>
                        </p:par>
                        <p:par>
                          <p:cTn id="7" fill="hold">
                            <p:stCondLst>
                              <p:cond delay="18399999"/>
                            </p:stCondLst>
                            <p:childTnLst>
                              <p:par>
                                <p:cTn id="8" presetID="1" presetClass="mediacall" presetSubtype="0" fill="hold" nodeType="afterEffect">
                                  <p:stCondLst>
                                    <p:cond delay="0"/>
                                  </p:stCondLst>
                                  <p:childTnLst>
                                    <p:cmd type="call" cmd="playFrom(0.0)">
                                      <p:cBhvr>
                                        <p:cTn id="9" dur="18399999" fill="hold"/>
                                        <p:tgtEl>
                                          <p:spTgt spid="3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380"/>
                </p:tgtEl>
              </p:cMediaNode>
            </p:video>
            <p:video>
              <p:cMediaNode vol="100000">
                <p:cTn id="11" fill="hold" display="0">
                  <p:stCondLst>
                    <p:cond delay="indefinite"/>
                  </p:stCondLst>
                </p:cTn>
                <p:tgtEl>
                  <p:spTgt spid="38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entral emission…"/>
          <p:cNvSpPr/>
          <p:nvPr/>
        </p:nvSpPr>
        <p:spPr>
          <a:xfrm>
            <a:off x="158343" y="5071533"/>
            <a:ext cx="256667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500">
                <a:solidFill>
                  <a:srgbClr val="000000"/>
                </a:solidFill>
              </a:defRPr>
            </a:pPr>
            <a:r>
              <a:rPr dirty="0">
                <a:solidFill>
                  <a:schemeClr val="tx1"/>
                </a:solidFill>
              </a:rPr>
              <a:t>Central emission</a:t>
            </a:r>
          </a:p>
          <a:p>
            <a:pPr algn="l">
              <a:defRPr sz="2500">
                <a:solidFill>
                  <a:srgbClr val="000000"/>
                </a:solidFill>
              </a:defRPr>
            </a:pPr>
            <a:r>
              <a:rPr dirty="0">
                <a:solidFill>
                  <a:schemeClr val="tx1"/>
                </a:solidFill>
              </a:rPr>
              <a:t>(X-rays)</a:t>
            </a:r>
          </a:p>
        </p:txBody>
      </p:sp>
      <p:sp>
        <p:nvSpPr>
          <p:cNvPr id="221" name="Extended emission…"/>
          <p:cNvSpPr/>
          <p:nvPr/>
        </p:nvSpPr>
        <p:spPr>
          <a:xfrm>
            <a:off x="158343" y="6316133"/>
            <a:ext cx="33020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500">
                <a:solidFill>
                  <a:srgbClr val="000000"/>
                </a:solidFill>
              </a:defRPr>
            </a:pPr>
            <a:r>
              <a:rPr dirty="0">
                <a:solidFill>
                  <a:schemeClr val="tx1"/>
                </a:solidFill>
              </a:rPr>
              <a:t>Extended emission</a:t>
            </a:r>
          </a:p>
          <a:p>
            <a:pPr algn="l">
              <a:defRPr sz="2500">
                <a:solidFill>
                  <a:srgbClr val="000000"/>
                </a:solidFill>
              </a:defRPr>
            </a:pPr>
            <a:r>
              <a:rPr dirty="0">
                <a:solidFill>
                  <a:schemeClr val="tx1"/>
                </a:solidFill>
              </a:rPr>
              <a:t>(photoionized regions)</a:t>
            </a:r>
          </a:p>
        </p:txBody>
      </p:sp>
      <p:sp>
        <p:nvSpPr>
          <p:cNvPr id="222" name="Classification"/>
          <p:cNvSpPr/>
          <p:nvPr/>
        </p:nvSpPr>
        <p:spPr>
          <a:xfrm>
            <a:off x="202476" y="7596358"/>
            <a:ext cx="200215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a:solidFill>
                  <a:srgbClr val="000000"/>
                </a:solidFill>
              </a:defRPr>
            </a:lvl1pPr>
          </a:lstStyle>
          <a:p>
            <a:r>
              <a:rPr dirty="0">
                <a:solidFill>
                  <a:schemeClr val="tx1"/>
                </a:solidFill>
              </a:rPr>
              <a:t>Classification</a:t>
            </a:r>
          </a:p>
        </p:txBody>
      </p:sp>
      <p:sp>
        <p:nvSpPr>
          <p:cNvPr id="223" name="Duration"/>
          <p:cNvSpPr/>
          <p:nvPr/>
        </p:nvSpPr>
        <p:spPr>
          <a:xfrm>
            <a:off x="236342" y="8723864"/>
            <a:ext cx="1314134"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a:solidFill>
                  <a:srgbClr val="000000"/>
                </a:solidFill>
              </a:defRPr>
            </a:lvl1pPr>
          </a:lstStyle>
          <a:p>
            <a:r>
              <a:rPr dirty="0">
                <a:solidFill>
                  <a:schemeClr val="tx1"/>
                </a:solidFill>
              </a:rPr>
              <a:t>Duration</a:t>
            </a:r>
          </a:p>
        </p:txBody>
      </p:sp>
      <p:sp>
        <p:nvSpPr>
          <p:cNvPr id="224" name="Line"/>
          <p:cNvSpPr/>
          <p:nvPr/>
        </p:nvSpPr>
        <p:spPr>
          <a:xfrm>
            <a:off x="2963614" y="1970877"/>
            <a:ext cx="314762" cy="465861"/>
          </a:xfrm>
          <a:prstGeom prst="line">
            <a:avLst/>
          </a:prstGeom>
          <a:ln w="25400">
            <a:solidFill>
              <a:srgbClr val="000000"/>
            </a:solidFill>
            <a:miter lim="400000"/>
            <a:tailEnd type="triangle"/>
          </a:ln>
        </p:spPr>
        <p:txBody>
          <a:bodyPr lIns="50800" tIns="50800" rIns="50800" bIns="50800" anchor="ctr"/>
          <a:lstStyle/>
          <a:p>
            <a:pPr>
              <a:defRPr sz="2400">
                <a:solidFill>
                  <a:srgbClr val="000000"/>
                </a:solidFill>
              </a:defRPr>
            </a:pPr>
            <a:endParaRPr/>
          </a:p>
        </p:txBody>
      </p:sp>
      <p:grpSp>
        <p:nvGrpSpPr>
          <p:cNvPr id="236" name="Group"/>
          <p:cNvGrpSpPr/>
          <p:nvPr/>
        </p:nvGrpSpPr>
        <p:grpSpPr>
          <a:xfrm>
            <a:off x="1271591" y="1526116"/>
            <a:ext cx="4541781" cy="7680349"/>
            <a:chOff x="0" y="0"/>
            <a:chExt cx="4541779" cy="7680347"/>
          </a:xfrm>
        </p:grpSpPr>
        <p:grpSp>
          <p:nvGrpSpPr>
            <p:cNvPr id="227" name="Group"/>
            <p:cNvGrpSpPr/>
            <p:nvPr/>
          </p:nvGrpSpPr>
          <p:grpSpPr>
            <a:xfrm>
              <a:off x="1636890" y="608933"/>
              <a:ext cx="2904890" cy="2636953"/>
              <a:chOff x="0" y="0"/>
              <a:chExt cx="2904888" cy="2636952"/>
            </a:xfrm>
          </p:grpSpPr>
          <p:sp>
            <p:nvSpPr>
              <p:cNvPr id="225" name="Shape"/>
              <p:cNvSpPr/>
              <p:nvPr/>
            </p:nvSpPr>
            <p:spPr>
              <a:xfrm rot="18549196">
                <a:off x="932618" y="-131281"/>
                <a:ext cx="1039653" cy="2899514"/>
              </a:xfrm>
              <a:custGeom>
                <a:avLst/>
                <a:gdLst/>
                <a:ahLst/>
                <a:cxnLst>
                  <a:cxn ang="0">
                    <a:pos x="wd2" y="hd2"/>
                  </a:cxn>
                  <a:cxn ang="5400000">
                    <a:pos x="wd2" y="hd2"/>
                  </a:cxn>
                  <a:cxn ang="10800000">
                    <a:pos x="wd2" y="hd2"/>
                  </a:cxn>
                  <a:cxn ang="16200000">
                    <a:pos x="wd2" y="hd2"/>
                  </a:cxn>
                </a:cxnLst>
                <a:rect l="0" t="0" r="r" b="b"/>
                <a:pathLst>
                  <a:path w="18755" h="21600" extrusionOk="0">
                    <a:moveTo>
                      <a:pt x="8800" y="21600"/>
                    </a:moveTo>
                    <a:cubicBezTo>
                      <a:pt x="836" y="19747"/>
                      <a:pt x="-2255" y="15653"/>
                      <a:pt x="1748" y="12259"/>
                    </a:cubicBezTo>
                    <a:cubicBezTo>
                      <a:pt x="3705" y="10601"/>
                      <a:pt x="7240" y="9351"/>
                      <a:pt x="11511" y="8810"/>
                    </a:cubicBezTo>
                    <a:cubicBezTo>
                      <a:pt x="12299" y="8671"/>
                      <a:pt x="13002" y="8461"/>
                      <a:pt x="13567" y="8196"/>
                    </a:cubicBezTo>
                    <a:cubicBezTo>
                      <a:pt x="15801" y="7149"/>
                      <a:pt x="15687" y="5719"/>
                      <a:pt x="14711" y="4496"/>
                    </a:cubicBezTo>
                    <a:cubicBezTo>
                      <a:pt x="12883" y="2208"/>
                      <a:pt x="8214" y="473"/>
                      <a:pt x="2356" y="0"/>
                    </a:cubicBezTo>
                    <a:cubicBezTo>
                      <a:pt x="8981" y="221"/>
                      <a:pt x="14776" y="1929"/>
                      <a:pt x="17438" y="4444"/>
                    </a:cubicBezTo>
                    <a:cubicBezTo>
                      <a:pt x="19329" y="6231"/>
                      <a:pt x="19345" y="8308"/>
                      <a:pt x="16431" y="9792"/>
                    </a:cubicBezTo>
                    <a:cubicBezTo>
                      <a:pt x="15529" y="10251"/>
                      <a:pt x="14378" y="10616"/>
                      <a:pt x="13071" y="10858"/>
                    </a:cubicBezTo>
                    <a:cubicBezTo>
                      <a:pt x="7182" y="11562"/>
                      <a:pt x="2974" y="13704"/>
                      <a:pt x="2521" y="16229"/>
                    </a:cubicBezTo>
                    <a:cubicBezTo>
                      <a:pt x="2139" y="18354"/>
                      <a:pt x="4533" y="20402"/>
                      <a:pt x="8800" y="21600"/>
                    </a:cubicBezTo>
                    <a:close/>
                  </a:path>
                </a:pathLst>
              </a:custGeom>
              <a:solidFill>
                <a:srgbClr val="0365C0"/>
              </a:solid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000000"/>
                    </a:solidFill>
                  </a:defRPr>
                </a:pPr>
                <a:endParaRPr/>
              </a:p>
            </p:txBody>
          </p:sp>
          <p:sp>
            <p:nvSpPr>
              <p:cNvPr id="226" name="Oval"/>
              <p:cNvSpPr/>
              <p:nvPr/>
            </p:nvSpPr>
            <p:spPr>
              <a:xfrm rot="20474218">
                <a:off x="919845" y="936653"/>
                <a:ext cx="1039810" cy="561777"/>
              </a:xfrm>
              <a:prstGeom prst="ellipse">
                <a:avLst/>
              </a:prstGeom>
              <a:solidFill>
                <a:srgbClr val="861001"/>
              </a:solidFill>
              <a:ln w="25400" cap="flat">
                <a:solidFill>
                  <a:srgbClr val="000000"/>
                </a:solidFill>
                <a:prstDash val="solid"/>
                <a:miter lim="400000"/>
              </a:ln>
              <a:effectLst>
                <a:outerShdw blurRad="38100" dist="25400" dir="9885141" rotWithShape="0">
                  <a:srgbClr val="000000">
                    <a:alpha val="50000"/>
                  </a:srgbClr>
                </a:outerShdw>
              </a:effectLst>
            </p:spPr>
            <p:txBody>
              <a:bodyPr wrap="square" lIns="50800" tIns="50800" rIns="50800" bIns="50800" numCol="1" anchor="ctr">
                <a:noAutofit/>
              </a:bodyPr>
              <a:lstStyle/>
              <a:p>
                <a:pPr>
                  <a:defRPr sz="2400"/>
                </a:pPr>
                <a:endParaRPr/>
              </a:p>
            </p:txBody>
          </p:sp>
        </p:grpSp>
        <p:sp>
          <p:nvSpPr>
            <p:cNvPr id="228" name="Star"/>
            <p:cNvSpPr/>
            <p:nvPr/>
          </p:nvSpPr>
          <p:spPr>
            <a:xfrm>
              <a:off x="2807316" y="1536342"/>
              <a:ext cx="564038" cy="504483"/>
            </a:xfrm>
            <a:prstGeom prst="star5">
              <a:avLst>
                <a:gd name="adj" fmla="val 5000"/>
                <a:gd name="hf" fmla="val 105146"/>
                <a:gd name="vf" fmla="val 110557"/>
              </a:avLst>
            </a:prstGeom>
            <a:solidFill>
              <a:srgbClr val="F5D328"/>
            </a:solidFill>
            <a:ln w="12700" cap="flat">
              <a:noFill/>
              <a:miter lim="400000"/>
            </a:ln>
            <a:effectLst/>
          </p:spPr>
          <p:txBody>
            <a:bodyPr wrap="square" lIns="50800" tIns="50800" rIns="50800" bIns="50800" numCol="1" anchor="ctr">
              <a:noAutofit/>
            </a:bodyPr>
            <a:lstStyle/>
            <a:p>
              <a:pPr>
                <a:defRPr sz="2400"/>
              </a:pPr>
              <a:endParaRPr/>
            </a:p>
          </p:txBody>
        </p:sp>
        <p:sp>
          <p:nvSpPr>
            <p:cNvPr id="229" name="on"/>
            <p:cNvSpPr/>
            <p:nvPr/>
          </p:nvSpPr>
          <p:spPr>
            <a:xfrm>
              <a:off x="2838243" y="3735916"/>
              <a:ext cx="50218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500" b="1">
                  <a:solidFill>
                    <a:srgbClr val="000000"/>
                  </a:solidFill>
                  <a:latin typeface="Helvetica"/>
                  <a:ea typeface="Helvetica"/>
                  <a:cs typeface="Helvetica"/>
                  <a:sym typeface="Helvetica"/>
                </a:defRPr>
              </a:lvl1pPr>
            </a:lstStyle>
            <a:p>
              <a:r>
                <a:rPr dirty="0"/>
                <a:t>on</a:t>
              </a:r>
            </a:p>
          </p:txBody>
        </p:sp>
        <p:sp>
          <p:nvSpPr>
            <p:cNvPr id="230" name="not yet…"/>
            <p:cNvSpPr/>
            <p:nvPr/>
          </p:nvSpPr>
          <p:spPr>
            <a:xfrm>
              <a:off x="2838243" y="4790016"/>
              <a:ext cx="1631727"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not yet </a:t>
              </a:r>
            </a:p>
            <a:p>
              <a:pPr algn="l">
                <a:defRPr sz="2500" b="1">
                  <a:solidFill>
                    <a:srgbClr val="000000"/>
                  </a:solidFill>
                  <a:latin typeface="Helvetica"/>
                  <a:ea typeface="Helvetica"/>
                  <a:cs typeface="Helvetica"/>
                  <a:sym typeface="Helvetica"/>
                </a:defRPr>
              </a:pPr>
              <a:r>
                <a:t>generated</a:t>
              </a:r>
            </a:p>
          </p:txBody>
        </p:sp>
        <p:sp>
          <p:nvSpPr>
            <p:cNvPr id="231" name="normal galaxy"/>
            <p:cNvSpPr/>
            <p:nvPr/>
          </p:nvSpPr>
          <p:spPr>
            <a:xfrm>
              <a:off x="2804376" y="5879742"/>
              <a:ext cx="117284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normal</a:t>
              </a:r>
              <a:br/>
              <a:r>
                <a:t>galaxy</a:t>
              </a:r>
            </a:p>
          </p:txBody>
        </p:sp>
        <p:sp>
          <p:nvSpPr>
            <p:cNvPr id="232" name="104 years"/>
            <p:cNvSpPr/>
            <p:nvPr/>
          </p:nvSpPr>
          <p:spPr>
            <a:xfrm>
              <a:off x="2804376" y="7197747"/>
              <a:ext cx="1473856"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10</a:t>
              </a:r>
              <a:r>
                <a:rPr baseline="31999"/>
                <a:t>4 </a:t>
              </a:r>
              <a:r>
                <a:t>years</a:t>
              </a:r>
            </a:p>
          </p:txBody>
        </p:sp>
        <p:sp>
          <p:nvSpPr>
            <p:cNvPr id="233" name="host galaxy"/>
            <p:cNvSpPr/>
            <p:nvPr/>
          </p:nvSpPr>
          <p:spPr>
            <a:xfrm>
              <a:off x="1007770" y="-1"/>
              <a:ext cx="167274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r>
                <a:rPr dirty="0">
                  <a:solidFill>
                    <a:schemeClr val="tx1"/>
                  </a:solidFill>
                </a:rPr>
                <a:t>host galaxy</a:t>
              </a:r>
            </a:p>
          </p:txBody>
        </p:sp>
        <p:sp>
          <p:nvSpPr>
            <p:cNvPr id="234" name="active black hole"/>
            <p:cNvSpPr/>
            <p:nvPr/>
          </p:nvSpPr>
          <p:spPr>
            <a:xfrm>
              <a:off x="-1" y="2201333"/>
              <a:ext cx="241828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r>
                <a:rPr dirty="0">
                  <a:solidFill>
                    <a:schemeClr val="tx1"/>
                  </a:solidFill>
                </a:rPr>
                <a:t>active black hole</a:t>
              </a:r>
            </a:p>
          </p:txBody>
        </p:sp>
        <p:sp>
          <p:nvSpPr>
            <p:cNvPr id="235" name="Line"/>
            <p:cNvSpPr/>
            <p:nvPr/>
          </p:nvSpPr>
          <p:spPr>
            <a:xfrm flipV="1">
              <a:off x="2154051" y="1978535"/>
              <a:ext cx="751579" cy="37135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solidFill>
                    <a:srgbClr val="000000"/>
                  </a:solidFill>
                </a:defRPr>
              </a:pPr>
              <a:endParaRPr/>
            </a:p>
          </p:txBody>
        </p:sp>
      </p:grpSp>
      <p:grpSp>
        <p:nvGrpSpPr>
          <p:cNvPr id="249" name="Group"/>
          <p:cNvGrpSpPr/>
          <p:nvPr/>
        </p:nvGrpSpPr>
        <p:grpSpPr>
          <a:xfrm>
            <a:off x="5922573" y="1394221"/>
            <a:ext cx="3116598" cy="7790203"/>
            <a:chOff x="0" y="0"/>
            <a:chExt cx="3116597" cy="7790202"/>
          </a:xfrm>
        </p:grpSpPr>
        <p:grpSp>
          <p:nvGrpSpPr>
            <p:cNvPr id="239" name="Group"/>
            <p:cNvGrpSpPr/>
            <p:nvPr/>
          </p:nvGrpSpPr>
          <p:grpSpPr>
            <a:xfrm>
              <a:off x="211709" y="762869"/>
              <a:ext cx="2904889" cy="2636953"/>
              <a:chOff x="0" y="0"/>
              <a:chExt cx="2904888" cy="2636952"/>
            </a:xfrm>
          </p:grpSpPr>
          <p:sp>
            <p:nvSpPr>
              <p:cNvPr id="237" name="Shape"/>
              <p:cNvSpPr/>
              <p:nvPr/>
            </p:nvSpPr>
            <p:spPr>
              <a:xfrm rot="18549196">
                <a:off x="932618" y="-131281"/>
                <a:ext cx="1039653" cy="2899514"/>
              </a:xfrm>
              <a:custGeom>
                <a:avLst/>
                <a:gdLst/>
                <a:ahLst/>
                <a:cxnLst>
                  <a:cxn ang="0">
                    <a:pos x="wd2" y="hd2"/>
                  </a:cxn>
                  <a:cxn ang="5400000">
                    <a:pos x="wd2" y="hd2"/>
                  </a:cxn>
                  <a:cxn ang="10800000">
                    <a:pos x="wd2" y="hd2"/>
                  </a:cxn>
                  <a:cxn ang="16200000">
                    <a:pos x="wd2" y="hd2"/>
                  </a:cxn>
                </a:cxnLst>
                <a:rect l="0" t="0" r="r" b="b"/>
                <a:pathLst>
                  <a:path w="18755" h="21600" extrusionOk="0">
                    <a:moveTo>
                      <a:pt x="8800" y="21600"/>
                    </a:moveTo>
                    <a:cubicBezTo>
                      <a:pt x="836" y="19747"/>
                      <a:pt x="-2255" y="15653"/>
                      <a:pt x="1748" y="12259"/>
                    </a:cubicBezTo>
                    <a:cubicBezTo>
                      <a:pt x="3705" y="10601"/>
                      <a:pt x="7240" y="9351"/>
                      <a:pt x="11511" y="8810"/>
                    </a:cubicBezTo>
                    <a:cubicBezTo>
                      <a:pt x="12299" y="8671"/>
                      <a:pt x="13002" y="8461"/>
                      <a:pt x="13567" y="8196"/>
                    </a:cubicBezTo>
                    <a:cubicBezTo>
                      <a:pt x="15801" y="7149"/>
                      <a:pt x="15687" y="5719"/>
                      <a:pt x="14711" y="4496"/>
                    </a:cubicBezTo>
                    <a:cubicBezTo>
                      <a:pt x="12883" y="2208"/>
                      <a:pt x="8214" y="473"/>
                      <a:pt x="2356" y="0"/>
                    </a:cubicBezTo>
                    <a:cubicBezTo>
                      <a:pt x="8981" y="221"/>
                      <a:pt x="14776" y="1929"/>
                      <a:pt x="17438" y="4444"/>
                    </a:cubicBezTo>
                    <a:cubicBezTo>
                      <a:pt x="19329" y="6231"/>
                      <a:pt x="19345" y="8308"/>
                      <a:pt x="16431" y="9792"/>
                    </a:cubicBezTo>
                    <a:cubicBezTo>
                      <a:pt x="15529" y="10251"/>
                      <a:pt x="14378" y="10616"/>
                      <a:pt x="13071" y="10858"/>
                    </a:cubicBezTo>
                    <a:cubicBezTo>
                      <a:pt x="7182" y="11562"/>
                      <a:pt x="2974" y="13704"/>
                      <a:pt x="2521" y="16229"/>
                    </a:cubicBezTo>
                    <a:cubicBezTo>
                      <a:pt x="2139" y="18354"/>
                      <a:pt x="4533" y="20402"/>
                      <a:pt x="8800" y="21600"/>
                    </a:cubicBezTo>
                    <a:close/>
                  </a:path>
                </a:pathLst>
              </a:custGeom>
              <a:solidFill>
                <a:srgbClr val="0365C0"/>
              </a:solid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000000"/>
                    </a:solidFill>
                  </a:defRPr>
                </a:pPr>
                <a:endParaRPr/>
              </a:p>
            </p:txBody>
          </p:sp>
          <p:sp>
            <p:nvSpPr>
              <p:cNvPr id="238" name="Oval"/>
              <p:cNvSpPr/>
              <p:nvPr/>
            </p:nvSpPr>
            <p:spPr>
              <a:xfrm rot="20474218">
                <a:off x="919845" y="936653"/>
                <a:ext cx="1039810" cy="561777"/>
              </a:xfrm>
              <a:prstGeom prst="ellipse">
                <a:avLst/>
              </a:prstGeom>
              <a:solidFill>
                <a:srgbClr val="861001"/>
              </a:solidFill>
              <a:ln w="25400" cap="flat">
                <a:solidFill>
                  <a:srgbClr val="000000"/>
                </a:solidFill>
                <a:prstDash val="solid"/>
                <a:miter lim="400000"/>
              </a:ln>
              <a:effectLst>
                <a:outerShdw blurRad="38100" dist="25400" dir="9885141" rotWithShape="0">
                  <a:srgbClr val="000000">
                    <a:alpha val="50000"/>
                  </a:srgbClr>
                </a:outerShdw>
              </a:effectLst>
            </p:spPr>
            <p:txBody>
              <a:bodyPr wrap="square" lIns="50800" tIns="50800" rIns="50800" bIns="50800" numCol="1" anchor="ctr">
                <a:noAutofit/>
              </a:bodyPr>
              <a:lstStyle/>
              <a:p>
                <a:pPr>
                  <a:defRPr sz="2400"/>
                </a:pPr>
                <a:endParaRPr/>
              </a:p>
            </p:txBody>
          </p:sp>
        </p:grpSp>
        <p:sp>
          <p:nvSpPr>
            <p:cNvPr id="240" name="Triangle"/>
            <p:cNvSpPr/>
            <p:nvPr/>
          </p:nvSpPr>
          <p:spPr>
            <a:xfrm>
              <a:off x="1029153" y="1933178"/>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flip="none" rotWithShape="1">
              <a:gsLst>
                <a:gs pos="0">
                  <a:srgbClr val="00F900"/>
                </a:gs>
                <a:gs pos="65082">
                  <a:srgbClr val="7FFC7F">
                    <a:alpha val="50000"/>
                  </a:srgbClr>
                </a:gs>
                <a:gs pos="100000">
                  <a:srgbClr val="FFFFFF">
                    <a:alpha val="0"/>
                  </a:srgbClr>
                </a:gs>
              </a:gsLst>
              <a:lin ang="5400000" scaled="0"/>
            </a:gradFill>
            <a:ln w="12700" cap="flat">
              <a:noFill/>
              <a:miter lim="400000"/>
            </a:ln>
            <a:effectLst/>
          </p:spPr>
          <p:txBody>
            <a:bodyPr wrap="square" lIns="50800" tIns="50800" rIns="50800" bIns="50800" numCol="1" anchor="ctr">
              <a:noAutofit/>
            </a:bodyPr>
            <a:lstStyle/>
            <a:p>
              <a:pPr>
                <a:defRPr sz="2400"/>
              </a:pPr>
              <a:endParaRPr/>
            </a:p>
          </p:txBody>
        </p:sp>
        <p:sp>
          <p:nvSpPr>
            <p:cNvPr id="241" name="Triangle"/>
            <p:cNvSpPr/>
            <p:nvPr/>
          </p:nvSpPr>
          <p:spPr>
            <a:xfrm rot="10800000">
              <a:off x="1029153" y="722444"/>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adFill flip="none" rotWithShape="1">
              <a:gsLst>
                <a:gs pos="0">
                  <a:srgbClr val="00F900"/>
                </a:gs>
                <a:gs pos="65082">
                  <a:srgbClr val="7FFC7F">
                    <a:alpha val="50000"/>
                  </a:srgbClr>
                </a:gs>
                <a:gs pos="100000">
                  <a:srgbClr val="FFFFFF">
                    <a:alpha val="0"/>
                  </a:srgbClr>
                </a:gs>
              </a:gsLst>
              <a:lin ang="5400000" scaled="0"/>
            </a:gradFill>
            <a:ln w="12700" cap="flat">
              <a:noFill/>
              <a:miter lim="400000"/>
            </a:ln>
            <a:effectLst/>
          </p:spPr>
          <p:txBody>
            <a:bodyPr wrap="square" lIns="50800" tIns="50800" rIns="50800" bIns="50800" numCol="1" anchor="ctr">
              <a:noAutofit/>
            </a:bodyPr>
            <a:lstStyle/>
            <a:p>
              <a:pPr>
                <a:defRPr sz="2400"/>
              </a:pPr>
              <a:endParaRPr/>
            </a:p>
          </p:txBody>
        </p:sp>
        <p:sp>
          <p:nvSpPr>
            <p:cNvPr id="242" name="Star"/>
            <p:cNvSpPr/>
            <p:nvPr/>
          </p:nvSpPr>
          <p:spPr>
            <a:xfrm>
              <a:off x="1382134" y="1668237"/>
              <a:ext cx="564038" cy="504483"/>
            </a:xfrm>
            <a:prstGeom prst="star5">
              <a:avLst>
                <a:gd name="adj" fmla="val 5000"/>
                <a:gd name="hf" fmla="val 105146"/>
                <a:gd name="vf" fmla="val 110557"/>
              </a:avLst>
            </a:prstGeom>
            <a:solidFill>
              <a:srgbClr val="F5D328"/>
            </a:solidFill>
            <a:ln w="12700" cap="flat">
              <a:noFill/>
              <a:miter lim="400000"/>
            </a:ln>
            <a:effectLst/>
          </p:spPr>
          <p:txBody>
            <a:bodyPr wrap="square" lIns="50800" tIns="50800" rIns="50800" bIns="50800" numCol="1" anchor="ctr">
              <a:noAutofit/>
            </a:bodyPr>
            <a:lstStyle/>
            <a:p>
              <a:pPr>
                <a:defRPr sz="2400"/>
              </a:pPr>
              <a:endParaRPr/>
            </a:p>
          </p:txBody>
        </p:sp>
        <p:sp>
          <p:nvSpPr>
            <p:cNvPr id="243" name="on"/>
            <p:cNvSpPr/>
            <p:nvPr/>
          </p:nvSpPr>
          <p:spPr>
            <a:xfrm>
              <a:off x="1413062" y="3867811"/>
              <a:ext cx="50218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500" b="1">
                  <a:solidFill>
                    <a:srgbClr val="000000"/>
                  </a:solidFill>
                  <a:latin typeface="Helvetica"/>
                  <a:ea typeface="Helvetica"/>
                  <a:cs typeface="Helvetica"/>
                  <a:sym typeface="Helvetica"/>
                </a:defRPr>
              </a:lvl1pPr>
            </a:lstStyle>
            <a:p>
              <a:r>
                <a:t>on</a:t>
              </a:r>
            </a:p>
          </p:txBody>
        </p:sp>
        <p:sp>
          <p:nvSpPr>
            <p:cNvPr id="244" name="on"/>
            <p:cNvSpPr/>
            <p:nvPr/>
          </p:nvSpPr>
          <p:spPr>
            <a:xfrm>
              <a:off x="1413062" y="5112411"/>
              <a:ext cx="50218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500" b="1">
                  <a:solidFill>
                    <a:srgbClr val="000000"/>
                  </a:solidFill>
                  <a:latin typeface="Helvetica"/>
                  <a:ea typeface="Helvetica"/>
                  <a:cs typeface="Helvetica"/>
                  <a:sym typeface="Helvetica"/>
                </a:defRPr>
              </a:lvl1pPr>
            </a:lstStyle>
            <a:p>
              <a:r>
                <a:t>on</a:t>
              </a:r>
            </a:p>
          </p:txBody>
        </p:sp>
        <p:sp>
          <p:nvSpPr>
            <p:cNvPr id="245" name="normal AGN"/>
            <p:cNvSpPr/>
            <p:nvPr/>
          </p:nvSpPr>
          <p:spPr>
            <a:xfrm>
              <a:off x="889872" y="6202137"/>
              <a:ext cx="1954964"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500" b="1">
                  <a:solidFill>
                    <a:srgbClr val="000000"/>
                  </a:solidFill>
                  <a:latin typeface="Helvetica"/>
                  <a:ea typeface="Helvetica"/>
                  <a:cs typeface="Helvetica"/>
                  <a:sym typeface="Helvetica"/>
                </a:defRPr>
              </a:lvl1pPr>
            </a:lstStyle>
            <a:p>
              <a:r>
                <a:t>normal AGN</a:t>
              </a:r>
            </a:p>
          </p:txBody>
        </p:sp>
        <p:sp>
          <p:nvSpPr>
            <p:cNvPr id="246" name="105 years"/>
            <p:cNvSpPr/>
            <p:nvPr/>
          </p:nvSpPr>
          <p:spPr>
            <a:xfrm>
              <a:off x="1021620" y="7307602"/>
              <a:ext cx="1503261"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10</a:t>
              </a:r>
              <a:r>
                <a:rPr baseline="31999"/>
                <a:t>5</a:t>
              </a:r>
              <a:r>
                <a:t> years</a:t>
              </a:r>
            </a:p>
          </p:txBody>
        </p:sp>
        <p:sp>
          <p:nvSpPr>
            <p:cNvPr id="247" name="ionization cone"/>
            <p:cNvSpPr/>
            <p:nvPr/>
          </p:nvSpPr>
          <p:spPr>
            <a:xfrm>
              <a:off x="-1" y="-1"/>
              <a:ext cx="2164386"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r>
                <a:rPr dirty="0">
                  <a:solidFill>
                    <a:schemeClr val="tx1"/>
                  </a:solidFill>
                </a:rPr>
                <a:t>ionization cone</a:t>
              </a:r>
            </a:p>
          </p:txBody>
        </p:sp>
        <p:sp>
          <p:nvSpPr>
            <p:cNvPr id="248" name="Line"/>
            <p:cNvSpPr/>
            <p:nvPr/>
          </p:nvSpPr>
          <p:spPr>
            <a:xfrm>
              <a:off x="1664153" y="440720"/>
              <a:ext cx="1" cy="4699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solidFill>
                    <a:srgbClr val="000000"/>
                  </a:solidFill>
                </a:defRPr>
              </a:pPr>
              <a:endParaRPr/>
            </a:p>
          </p:txBody>
        </p:sp>
      </p:grpSp>
      <p:grpSp>
        <p:nvGrpSpPr>
          <p:cNvPr id="261" name="Group"/>
          <p:cNvGrpSpPr/>
          <p:nvPr/>
        </p:nvGrpSpPr>
        <p:grpSpPr>
          <a:xfrm>
            <a:off x="9885015" y="1394221"/>
            <a:ext cx="2904890" cy="7932894"/>
            <a:chOff x="0" y="0"/>
            <a:chExt cx="2904888" cy="7932892"/>
          </a:xfrm>
        </p:grpSpPr>
        <p:grpSp>
          <p:nvGrpSpPr>
            <p:cNvPr id="252" name="Group"/>
            <p:cNvGrpSpPr/>
            <p:nvPr/>
          </p:nvGrpSpPr>
          <p:grpSpPr>
            <a:xfrm>
              <a:off x="0" y="622214"/>
              <a:ext cx="2904889" cy="2636953"/>
              <a:chOff x="0" y="0"/>
              <a:chExt cx="2904888" cy="2636952"/>
            </a:xfrm>
          </p:grpSpPr>
          <p:sp>
            <p:nvSpPr>
              <p:cNvPr id="250" name="Shape"/>
              <p:cNvSpPr/>
              <p:nvPr/>
            </p:nvSpPr>
            <p:spPr>
              <a:xfrm rot="18549196">
                <a:off x="932618" y="-131281"/>
                <a:ext cx="1039653" cy="2899514"/>
              </a:xfrm>
              <a:custGeom>
                <a:avLst/>
                <a:gdLst/>
                <a:ahLst/>
                <a:cxnLst>
                  <a:cxn ang="0">
                    <a:pos x="wd2" y="hd2"/>
                  </a:cxn>
                  <a:cxn ang="5400000">
                    <a:pos x="wd2" y="hd2"/>
                  </a:cxn>
                  <a:cxn ang="10800000">
                    <a:pos x="wd2" y="hd2"/>
                  </a:cxn>
                  <a:cxn ang="16200000">
                    <a:pos x="wd2" y="hd2"/>
                  </a:cxn>
                </a:cxnLst>
                <a:rect l="0" t="0" r="r" b="b"/>
                <a:pathLst>
                  <a:path w="18755" h="21600" extrusionOk="0">
                    <a:moveTo>
                      <a:pt x="8800" y="21600"/>
                    </a:moveTo>
                    <a:cubicBezTo>
                      <a:pt x="836" y="19747"/>
                      <a:pt x="-2255" y="15653"/>
                      <a:pt x="1748" y="12259"/>
                    </a:cubicBezTo>
                    <a:cubicBezTo>
                      <a:pt x="3705" y="10601"/>
                      <a:pt x="7240" y="9351"/>
                      <a:pt x="11511" y="8810"/>
                    </a:cubicBezTo>
                    <a:cubicBezTo>
                      <a:pt x="12299" y="8671"/>
                      <a:pt x="13002" y="8461"/>
                      <a:pt x="13567" y="8196"/>
                    </a:cubicBezTo>
                    <a:cubicBezTo>
                      <a:pt x="15801" y="7149"/>
                      <a:pt x="15687" y="5719"/>
                      <a:pt x="14711" y="4496"/>
                    </a:cubicBezTo>
                    <a:cubicBezTo>
                      <a:pt x="12883" y="2208"/>
                      <a:pt x="8214" y="473"/>
                      <a:pt x="2356" y="0"/>
                    </a:cubicBezTo>
                    <a:cubicBezTo>
                      <a:pt x="8981" y="221"/>
                      <a:pt x="14776" y="1929"/>
                      <a:pt x="17438" y="4444"/>
                    </a:cubicBezTo>
                    <a:cubicBezTo>
                      <a:pt x="19329" y="6231"/>
                      <a:pt x="19345" y="8308"/>
                      <a:pt x="16431" y="9792"/>
                    </a:cubicBezTo>
                    <a:cubicBezTo>
                      <a:pt x="15529" y="10251"/>
                      <a:pt x="14378" y="10616"/>
                      <a:pt x="13071" y="10858"/>
                    </a:cubicBezTo>
                    <a:cubicBezTo>
                      <a:pt x="7182" y="11562"/>
                      <a:pt x="2974" y="13704"/>
                      <a:pt x="2521" y="16229"/>
                    </a:cubicBezTo>
                    <a:cubicBezTo>
                      <a:pt x="2139" y="18354"/>
                      <a:pt x="4533" y="20402"/>
                      <a:pt x="8800" y="21600"/>
                    </a:cubicBezTo>
                    <a:close/>
                  </a:path>
                </a:pathLst>
              </a:custGeom>
              <a:solidFill>
                <a:srgbClr val="0365C0"/>
              </a:solid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000000"/>
                    </a:solidFill>
                  </a:defRPr>
                </a:pPr>
                <a:endParaRPr/>
              </a:p>
            </p:txBody>
          </p:sp>
          <p:sp>
            <p:nvSpPr>
              <p:cNvPr id="251" name="Oval"/>
              <p:cNvSpPr/>
              <p:nvPr/>
            </p:nvSpPr>
            <p:spPr>
              <a:xfrm rot="20474218">
                <a:off x="919845" y="936653"/>
                <a:ext cx="1039810" cy="561777"/>
              </a:xfrm>
              <a:prstGeom prst="ellipse">
                <a:avLst/>
              </a:prstGeom>
              <a:solidFill>
                <a:srgbClr val="861001"/>
              </a:solidFill>
              <a:ln w="25400" cap="flat">
                <a:solidFill>
                  <a:srgbClr val="000000"/>
                </a:solidFill>
                <a:prstDash val="solid"/>
                <a:miter lim="400000"/>
              </a:ln>
              <a:effectLst>
                <a:outerShdw blurRad="38100" dist="25400" dir="9885141" rotWithShape="0">
                  <a:srgbClr val="000000">
                    <a:alpha val="50000"/>
                  </a:srgbClr>
                </a:outerShdw>
              </a:effectLst>
            </p:spPr>
            <p:txBody>
              <a:bodyPr wrap="square" lIns="50800" tIns="50800" rIns="50800" bIns="50800" numCol="1" anchor="ctr">
                <a:noAutofit/>
              </a:bodyPr>
              <a:lstStyle/>
              <a:p>
                <a:pPr>
                  <a:defRPr sz="2400"/>
                </a:pPr>
                <a:endParaRPr/>
              </a:p>
            </p:txBody>
          </p:sp>
        </p:grpSp>
        <p:sp>
          <p:nvSpPr>
            <p:cNvPr id="253" name="Shape"/>
            <p:cNvSpPr/>
            <p:nvPr/>
          </p:nvSpPr>
          <p:spPr>
            <a:xfrm>
              <a:off x="846140" y="772761"/>
              <a:ext cx="1208896" cy="478983"/>
            </a:xfrm>
            <a:custGeom>
              <a:avLst/>
              <a:gdLst/>
              <a:ahLst/>
              <a:cxnLst>
                <a:cxn ang="0">
                  <a:pos x="wd2" y="hd2"/>
                </a:cxn>
                <a:cxn ang="5400000">
                  <a:pos x="wd2" y="hd2"/>
                </a:cxn>
                <a:cxn ang="10800000">
                  <a:pos x="wd2" y="hd2"/>
                </a:cxn>
                <a:cxn ang="16200000">
                  <a:pos x="wd2" y="hd2"/>
                </a:cxn>
              </a:cxnLst>
              <a:rect l="0" t="0" r="r" b="b"/>
              <a:pathLst>
                <a:path w="21600" h="21600" extrusionOk="0">
                  <a:moveTo>
                    <a:pt x="5070" y="21600"/>
                  </a:moveTo>
                  <a:lnTo>
                    <a:pt x="17102" y="21600"/>
                  </a:lnTo>
                  <a:lnTo>
                    <a:pt x="21600" y="298"/>
                  </a:lnTo>
                  <a:lnTo>
                    <a:pt x="0" y="0"/>
                  </a:lnTo>
                  <a:lnTo>
                    <a:pt x="5070" y="21600"/>
                  </a:lnTo>
                  <a:close/>
                </a:path>
              </a:pathLst>
            </a:custGeom>
            <a:gradFill flip="none" rotWithShape="1">
              <a:gsLst>
                <a:gs pos="0">
                  <a:srgbClr val="FFFFFF">
                    <a:alpha val="0"/>
                  </a:srgbClr>
                </a:gs>
                <a:gs pos="100000">
                  <a:srgbClr val="00F900"/>
                </a:gs>
              </a:gsLst>
              <a:lin ang="5400000" scaled="0"/>
            </a:gradFill>
            <a:ln w="12700" cap="flat">
              <a:noFill/>
              <a:miter lim="400000"/>
            </a:ln>
            <a:effectLst/>
          </p:spPr>
          <p:txBody>
            <a:bodyPr wrap="square" lIns="50800" tIns="50800" rIns="50800" bIns="50800" numCol="1" anchor="ctr">
              <a:noAutofit/>
            </a:bodyPr>
            <a:lstStyle/>
            <a:p>
              <a:pPr>
                <a:defRPr sz="2400">
                  <a:solidFill>
                    <a:srgbClr val="000000"/>
                  </a:solidFill>
                </a:defRPr>
              </a:pPr>
              <a:endParaRPr/>
            </a:p>
          </p:txBody>
        </p:sp>
        <p:sp>
          <p:nvSpPr>
            <p:cNvPr id="254" name="Shape"/>
            <p:cNvSpPr/>
            <p:nvPr/>
          </p:nvSpPr>
          <p:spPr>
            <a:xfrm rot="10800000" flipH="1">
              <a:off x="847997" y="2559227"/>
              <a:ext cx="1208895" cy="478984"/>
            </a:xfrm>
            <a:custGeom>
              <a:avLst/>
              <a:gdLst/>
              <a:ahLst/>
              <a:cxnLst>
                <a:cxn ang="0">
                  <a:pos x="wd2" y="hd2"/>
                </a:cxn>
                <a:cxn ang="5400000">
                  <a:pos x="wd2" y="hd2"/>
                </a:cxn>
                <a:cxn ang="10800000">
                  <a:pos x="wd2" y="hd2"/>
                </a:cxn>
                <a:cxn ang="16200000">
                  <a:pos x="wd2" y="hd2"/>
                </a:cxn>
              </a:cxnLst>
              <a:rect l="0" t="0" r="r" b="b"/>
              <a:pathLst>
                <a:path w="21600" h="21600" extrusionOk="0">
                  <a:moveTo>
                    <a:pt x="5070" y="21600"/>
                  </a:moveTo>
                  <a:lnTo>
                    <a:pt x="17102" y="21600"/>
                  </a:lnTo>
                  <a:lnTo>
                    <a:pt x="21600" y="298"/>
                  </a:lnTo>
                  <a:lnTo>
                    <a:pt x="0" y="0"/>
                  </a:lnTo>
                  <a:lnTo>
                    <a:pt x="5070" y="21600"/>
                  </a:lnTo>
                  <a:close/>
                </a:path>
              </a:pathLst>
            </a:custGeom>
            <a:gradFill flip="none" rotWithShape="1">
              <a:gsLst>
                <a:gs pos="0">
                  <a:srgbClr val="FFFFFF">
                    <a:alpha val="0"/>
                  </a:srgbClr>
                </a:gs>
                <a:gs pos="100000">
                  <a:srgbClr val="00F900"/>
                </a:gs>
              </a:gsLst>
              <a:lin ang="5400000" scaled="0"/>
            </a:gradFill>
            <a:ln w="12700" cap="flat">
              <a:noFill/>
              <a:miter lim="400000"/>
            </a:ln>
            <a:effectLst/>
          </p:spPr>
          <p:txBody>
            <a:bodyPr wrap="square" lIns="50800" tIns="50800" rIns="50800" bIns="50800" numCol="1" anchor="ctr">
              <a:noAutofit/>
            </a:bodyPr>
            <a:lstStyle/>
            <a:p>
              <a:pPr>
                <a:defRPr sz="2400">
                  <a:solidFill>
                    <a:srgbClr val="000000"/>
                  </a:solidFill>
                </a:defRPr>
              </a:pPr>
              <a:endParaRPr/>
            </a:p>
          </p:txBody>
        </p:sp>
        <p:sp>
          <p:nvSpPr>
            <p:cNvPr id="255" name="off"/>
            <p:cNvSpPr/>
            <p:nvPr/>
          </p:nvSpPr>
          <p:spPr>
            <a:xfrm>
              <a:off x="1201353" y="3867811"/>
              <a:ext cx="519702"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500" b="1">
                  <a:solidFill>
                    <a:srgbClr val="000000"/>
                  </a:solidFill>
                  <a:latin typeface="Helvetica"/>
                  <a:ea typeface="Helvetica"/>
                  <a:cs typeface="Helvetica"/>
                  <a:sym typeface="Helvetica"/>
                </a:defRPr>
              </a:lvl1pPr>
            </a:lstStyle>
            <a:p>
              <a:r>
                <a:t>off</a:t>
              </a:r>
            </a:p>
          </p:txBody>
        </p:sp>
        <p:sp>
          <p:nvSpPr>
            <p:cNvPr id="256" name="still…"/>
            <p:cNvSpPr/>
            <p:nvPr/>
          </p:nvSpPr>
          <p:spPr>
            <a:xfrm>
              <a:off x="1048953" y="4921912"/>
              <a:ext cx="110261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still </a:t>
              </a:r>
            </a:p>
            <a:p>
              <a:pPr algn="l">
                <a:defRPr sz="2500" b="1">
                  <a:solidFill>
                    <a:srgbClr val="000000"/>
                  </a:solidFill>
                  <a:latin typeface="Helvetica"/>
                  <a:ea typeface="Helvetica"/>
                  <a:cs typeface="Helvetica"/>
                  <a:sym typeface="Helvetica"/>
                </a:defRPr>
              </a:pPr>
              <a:r>
                <a:t>visible</a:t>
              </a:r>
            </a:p>
          </p:txBody>
        </p:sp>
        <p:sp>
          <p:nvSpPr>
            <p:cNvPr id="257" name="light echo/…"/>
            <p:cNvSpPr/>
            <p:nvPr/>
          </p:nvSpPr>
          <p:spPr>
            <a:xfrm>
              <a:off x="690292" y="6011637"/>
              <a:ext cx="181993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500" b="1">
                  <a:solidFill>
                    <a:srgbClr val="000000"/>
                  </a:solidFill>
                  <a:latin typeface="Helvetica"/>
                  <a:ea typeface="Helvetica"/>
                  <a:cs typeface="Helvetica"/>
                  <a:sym typeface="Helvetica"/>
                </a:defRPr>
              </a:pPr>
              <a:r>
                <a:t>light echo/</a:t>
              </a:r>
            </a:p>
            <a:p>
              <a:pPr algn="l">
                <a:defRPr sz="2500" b="1">
                  <a:solidFill>
                    <a:srgbClr val="000000"/>
                  </a:solidFill>
                  <a:latin typeface="Helvetica"/>
                  <a:ea typeface="Helvetica"/>
                  <a:cs typeface="Helvetica"/>
                  <a:sym typeface="Helvetica"/>
                </a:defRPr>
              </a:pPr>
              <a:r>
                <a:t>Voorwerpje</a:t>
              </a:r>
            </a:p>
          </p:txBody>
        </p:sp>
        <p:sp>
          <p:nvSpPr>
            <p:cNvPr id="258" name="104-5 years…"/>
            <p:cNvSpPr/>
            <p:nvPr/>
          </p:nvSpPr>
          <p:spPr>
            <a:xfrm>
              <a:off x="549333" y="7208992"/>
              <a:ext cx="210185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500" b="1">
                  <a:solidFill>
                    <a:srgbClr val="000000"/>
                  </a:solidFill>
                  <a:latin typeface="Helvetica"/>
                  <a:ea typeface="Helvetica"/>
                  <a:cs typeface="Helvetica"/>
                  <a:sym typeface="Helvetica"/>
                </a:defRPr>
              </a:pPr>
              <a:r>
                <a:t>10</a:t>
              </a:r>
              <a:r>
                <a:rPr baseline="31999"/>
                <a:t>4-5</a:t>
              </a:r>
              <a:r>
                <a:t> years</a:t>
              </a:r>
            </a:p>
            <a:p>
              <a:pPr>
                <a:defRPr sz="1600" b="1">
                  <a:solidFill>
                    <a:srgbClr val="000000"/>
                  </a:solidFill>
                  <a:latin typeface="Helvetica"/>
                  <a:ea typeface="Helvetica"/>
                  <a:cs typeface="Helvetica"/>
                  <a:sym typeface="Helvetica"/>
                </a:defRPr>
              </a:pPr>
              <a:r>
                <a:t>(if screen is present)</a:t>
              </a:r>
            </a:p>
          </p:txBody>
        </p:sp>
        <p:sp>
          <p:nvSpPr>
            <p:cNvPr id="259" name="light echo"/>
            <p:cNvSpPr/>
            <p:nvPr/>
          </p:nvSpPr>
          <p:spPr>
            <a:xfrm>
              <a:off x="172412" y="-1"/>
              <a:ext cx="1452677"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rgbClr val="000000"/>
                  </a:solidFill>
                </a:defRPr>
              </a:lvl1pPr>
            </a:lstStyle>
            <a:p>
              <a:r>
                <a:rPr dirty="0">
                  <a:solidFill>
                    <a:schemeClr val="tx1"/>
                  </a:solidFill>
                </a:rPr>
                <a:t>light echo</a:t>
              </a:r>
            </a:p>
          </p:txBody>
        </p:sp>
        <p:sp>
          <p:nvSpPr>
            <p:cNvPr id="260" name="Line"/>
            <p:cNvSpPr/>
            <p:nvPr/>
          </p:nvSpPr>
          <p:spPr>
            <a:xfrm>
              <a:off x="1283111" y="475830"/>
              <a:ext cx="1" cy="4699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solidFill>
                    <a:srgbClr val="000000"/>
                  </a:solidFill>
                </a:defRPr>
              </a:pPr>
              <a:endParaRPr/>
            </a:p>
          </p:txBody>
        </p:sp>
      </p:grpSp>
      <p:sp>
        <p:nvSpPr>
          <p:cNvPr id="262" name="Schawinski+15"/>
          <p:cNvSpPr/>
          <p:nvPr/>
        </p:nvSpPr>
        <p:spPr>
          <a:xfrm>
            <a:off x="88810" y="122766"/>
            <a:ext cx="226472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500">
                <a:solidFill>
                  <a:srgbClr val="000000"/>
                </a:solidFill>
              </a:defRPr>
            </a:lvl1pPr>
          </a:lstStyle>
          <a:p>
            <a:r>
              <a:t>Schawinski+15</a:t>
            </a:r>
          </a:p>
        </p:txBody>
      </p:sp>
      <p:sp>
        <p:nvSpPr>
          <p:cNvPr id="263" name="Text"/>
          <p:cNvSpPr/>
          <p:nvPr/>
        </p:nvSpPr>
        <p:spPr>
          <a:xfrm>
            <a:off x="6038570" y="4552950"/>
            <a:ext cx="927660" cy="647701"/>
          </a:xfrm>
          <a:prstGeom prst="rect">
            <a:avLst/>
          </a:prstGeom>
          <a:ln w="12700">
            <a:miter lim="400000"/>
          </a:ln>
        </p:spPr>
        <p:txBody>
          <a:bodyPr wrap="none" lIns="50800" tIns="50800" rIns="50800" bIns="50800" anchor="ctr">
            <a:spAutoFit/>
          </a:bodyPr>
          <a:lstStyle/>
          <a:p>
            <a:endParaRPr/>
          </a:p>
        </p:txBody>
      </p:sp>
      <p:sp>
        <p:nvSpPr>
          <p:cNvPr id="264" name="Text"/>
          <p:cNvSpPr/>
          <p:nvPr/>
        </p:nvSpPr>
        <p:spPr>
          <a:xfrm>
            <a:off x="6165570" y="4679950"/>
            <a:ext cx="927660" cy="647701"/>
          </a:xfrm>
          <a:prstGeom prst="rect">
            <a:avLst/>
          </a:prstGeom>
          <a:ln w="12700">
            <a:miter lim="400000"/>
          </a:ln>
        </p:spPr>
        <p:txBody>
          <a:bodyPr wrap="none" lIns="50800" tIns="50800" rIns="50800" bIns="50800" anchor="ctr">
            <a:spAutoFit/>
          </a:bodyPr>
          <a:lstStyle/>
          <a:p>
            <a:endParaRPr/>
          </a:p>
        </p:txBody>
      </p:sp>
    </p:spTree>
    <p:extLst>
      <p:ext uri="{BB962C8B-B14F-4D97-AF65-F5344CB8AC3E}">
        <p14:creationId xmlns:p14="http://schemas.microsoft.com/office/powerpoint/2010/main" val="107770293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dissolve">
                                      <p:cBhvr>
                                        <p:cTn id="7" dur="10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61"/>
                                        </p:tgtEl>
                                        <p:attrNameLst>
                                          <p:attrName>style.visibility</p:attrName>
                                        </p:attrNameLst>
                                      </p:cBhvr>
                                      <p:to>
                                        <p:strVal val="visible"/>
                                      </p:to>
                                    </p:set>
                                    <p:animEffect transition="in" filter="dissolve">
                                      <p:cBhvr>
                                        <p:cTn id="12"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advAuto="0"/>
      <p:bldP spid="26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redicted local M-sigma relation including new elements"/>
          <p:cNvSpPr/>
          <p:nvPr/>
        </p:nvSpPr>
        <p:spPr>
          <a:xfrm>
            <a:off x="648157" y="555798"/>
            <a:ext cx="1165768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Predicted local M-sigma relation including new elements</a:t>
            </a:r>
          </a:p>
        </p:txBody>
      </p:sp>
      <p:pic>
        <p:nvPicPr>
          <p:cNvPr id="294" name="msigma.pdf" descr="msigma.pdf"/>
          <p:cNvPicPr>
            <a:picLocks noChangeAspect="1"/>
          </p:cNvPicPr>
          <p:nvPr/>
        </p:nvPicPr>
        <p:blipFill>
          <a:blip r:embed="rId2">
            <a:extLst/>
          </a:blip>
          <a:stretch>
            <a:fillRect/>
          </a:stretch>
        </p:blipFill>
        <p:spPr>
          <a:xfrm>
            <a:off x="3264112" y="1854408"/>
            <a:ext cx="6158814" cy="7698518"/>
          </a:xfrm>
          <a:prstGeom prst="rect">
            <a:avLst/>
          </a:prstGeom>
          <a:ln w="12700">
            <a:miter lim="400000"/>
          </a:ln>
        </p:spPr>
      </p:pic>
    </p:spTree>
    <p:extLst>
      <p:ext uri="{BB962C8B-B14F-4D97-AF65-F5344CB8AC3E}">
        <p14:creationId xmlns:p14="http://schemas.microsoft.com/office/powerpoint/2010/main" val="1606275843"/>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Implementing a sub-Myr Flicker + Stochasticity"/>
          <p:cNvSpPr/>
          <p:nvPr/>
        </p:nvSpPr>
        <p:spPr>
          <a:xfrm>
            <a:off x="-2475258" y="295448"/>
            <a:ext cx="1510341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FFFFFF"/>
                </a:solidFill>
              </a:defRPr>
            </a:pPr>
            <a:r>
              <a:t>               </a:t>
            </a:r>
            <a:r>
              <a:rPr sz="3600"/>
              <a:t>Implementing a sub-Myr Flicker + Stochasticity</a:t>
            </a:r>
          </a:p>
        </p:txBody>
      </p:sp>
      <p:sp>
        <p:nvSpPr>
          <p:cNvPr id="284" name="Text"/>
          <p:cNvSpPr/>
          <p:nvPr/>
        </p:nvSpPr>
        <p:spPr>
          <a:xfrm>
            <a:off x="8876790" y="4936842"/>
            <a:ext cx="626716" cy="431801"/>
          </a:xfrm>
          <a:prstGeom prst="rect">
            <a:avLst/>
          </a:prstGeom>
          <a:ln w="12700">
            <a:miter lim="400000"/>
          </a:ln>
        </p:spPr>
        <p:txBody>
          <a:bodyPr wrap="none" lIns="50800" tIns="50800" rIns="50800" bIns="50800" anchor="ctr">
            <a:spAutoFit/>
          </a:bodyPr>
          <a:lstStyle/>
          <a:p>
            <a:pPr>
              <a:defRPr sz="2200">
                <a:latin typeface="Gill Sans MT"/>
                <a:ea typeface="Gill Sans MT"/>
                <a:cs typeface="Gill Sans MT"/>
                <a:sym typeface="Gill Sans MT"/>
              </a:defRPr>
            </a:pPr>
            <a:endParaRPr/>
          </a:p>
        </p:txBody>
      </p:sp>
      <p:pic>
        <p:nvPicPr>
          <p:cNvPr id="285" name="lum.pdf" descr="lum.pdf"/>
          <p:cNvPicPr>
            <a:picLocks noChangeAspect="1"/>
          </p:cNvPicPr>
          <p:nvPr/>
        </p:nvPicPr>
        <p:blipFill>
          <a:blip r:embed="rId3">
            <a:extLst/>
          </a:blip>
          <a:stretch>
            <a:fillRect/>
          </a:stretch>
        </p:blipFill>
        <p:spPr>
          <a:xfrm>
            <a:off x="2194617" y="1701661"/>
            <a:ext cx="7862268" cy="7862267"/>
          </a:xfrm>
          <a:prstGeom prst="rect">
            <a:avLst/>
          </a:prstGeom>
          <a:ln w="12700">
            <a:miter lim="400000"/>
          </a:ln>
        </p:spPr>
      </p:pic>
    </p:spTree>
    <p:extLst>
      <p:ext uri="{BB962C8B-B14F-4D97-AF65-F5344CB8AC3E}">
        <p14:creationId xmlns:p14="http://schemas.microsoft.com/office/powerpoint/2010/main" val="72015036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CHEMATIC OF HIGH-Z JWST SOURCES"/>
          <p:cNvSpPr/>
          <p:nvPr/>
        </p:nvSpPr>
        <p:spPr>
          <a:xfrm>
            <a:off x="2731563" y="588720"/>
            <a:ext cx="775380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FFFF"/>
                </a:solidFill>
              </a:defRPr>
            </a:lvl1pPr>
          </a:lstStyle>
          <a:p>
            <a:r>
              <a:t>SCHEMATIC OF HIGH-Z JWST SOURCES</a:t>
            </a:r>
          </a:p>
        </p:txBody>
      </p:sp>
      <p:sp>
        <p:nvSpPr>
          <p:cNvPr id="305" name="PN+ 17"/>
          <p:cNvSpPr/>
          <p:nvPr/>
        </p:nvSpPr>
        <p:spPr>
          <a:xfrm>
            <a:off x="11690560" y="9198409"/>
            <a:ext cx="131729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r>
              <a:t>PN+ 17</a:t>
            </a:r>
          </a:p>
        </p:txBody>
      </p:sp>
      <p:pic>
        <p:nvPicPr>
          <p:cNvPr id="306" name="figure1.pdf" descr="figure1.pdf"/>
          <p:cNvPicPr>
            <a:picLocks noChangeAspect="1"/>
          </p:cNvPicPr>
          <p:nvPr/>
        </p:nvPicPr>
        <p:blipFill>
          <a:blip r:embed="rId2">
            <a:extLst/>
          </a:blip>
          <a:stretch>
            <a:fillRect/>
          </a:stretch>
        </p:blipFill>
        <p:spPr>
          <a:xfrm>
            <a:off x="1301578" y="2183639"/>
            <a:ext cx="9763768" cy="7322826"/>
          </a:xfrm>
          <a:prstGeom prst="rect">
            <a:avLst/>
          </a:prstGeom>
          <a:ln w="12700">
            <a:miter lim="400000"/>
          </a:ln>
        </p:spPr>
      </p:pic>
    </p:spTree>
    <p:extLst>
      <p:ext uri="{BB962C8B-B14F-4D97-AF65-F5344CB8AC3E}">
        <p14:creationId xmlns:p14="http://schemas.microsoft.com/office/powerpoint/2010/main" val="83580179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artoon_bhaskar.pdf"/>
          <p:cNvPicPr>
            <a:picLocks noGrp="1" noChangeAspect="1"/>
          </p:cNvPicPr>
          <p:nvPr/>
        </p:nvPicPr>
        <p:blipFill>
          <a:blip r:embed="rId3"/>
          <a:srcRect l="-71221" r="-71221"/>
          <a:stretch>
            <a:fillRect/>
          </a:stretch>
        </p:blipFill>
        <p:spPr>
          <a:xfrm>
            <a:off x="-485139" y="1729633"/>
            <a:ext cx="14105052" cy="7757236"/>
          </a:xfrm>
          <a:prstGeom prst="rect">
            <a:avLst/>
          </a:prstGeom>
        </p:spPr>
      </p:pic>
      <p:sp>
        <p:nvSpPr>
          <p:cNvPr id="3" name="TextBox 2"/>
          <p:cNvSpPr txBox="1"/>
          <p:nvPr/>
        </p:nvSpPr>
        <p:spPr>
          <a:xfrm>
            <a:off x="986502" y="398990"/>
            <a:ext cx="11375575"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tx1"/>
                </a:solidFill>
                <a:effectLst/>
                <a:uFillTx/>
                <a:latin typeface="+mn-lt"/>
                <a:ea typeface="+mn-ea"/>
                <a:cs typeface="+mn-cs"/>
                <a:sym typeface="Helvetica Light"/>
              </a:rPr>
              <a:t>DIRECT</a:t>
            </a:r>
            <a:r>
              <a:rPr kumimoji="0" lang="en-US" sz="2800" b="0" i="0" u="none" strike="noStrike" cap="none" spc="0" normalizeH="0" dirty="0" smtClean="0">
                <a:ln>
                  <a:noFill/>
                </a:ln>
                <a:solidFill>
                  <a:schemeClr val="tx1"/>
                </a:solidFill>
                <a:effectLst/>
                <a:uFillTx/>
                <a:latin typeface="+mn-lt"/>
                <a:ea typeface="+mn-ea"/>
                <a:cs typeface="+mn-cs"/>
                <a:sym typeface="Helvetica Light"/>
              </a:rPr>
              <a:t> COLLAPSE</a:t>
            </a:r>
            <a:r>
              <a:rPr kumimoji="0" lang="en-US" sz="2800" b="0" i="0" u="none" strike="noStrike" cap="none" spc="0" normalizeH="0" baseline="0" dirty="0" smtClean="0">
                <a:ln>
                  <a:noFill/>
                </a:ln>
                <a:solidFill>
                  <a:schemeClr val="tx1"/>
                </a:solidFill>
                <a:effectLst/>
                <a:uFillTx/>
                <a:latin typeface="+mn-lt"/>
                <a:ea typeface="+mn-ea"/>
                <a:cs typeface="+mn-cs"/>
                <a:sym typeface="Helvetica Light"/>
              </a:rPr>
              <a:t> </a:t>
            </a:r>
            <a:r>
              <a:rPr kumimoji="0" lang="en-US" sz="2800" b="0" i="0" u="none" strike="noStrike" cap="none" spc="0" normalizeH="0" baseline="0" dirty="0" err="1" smtClean="0">
                <a:ln>
                  <a:noFill/>
                </a:ln>
                <a:solidFill>
                  <a:schemeClr val="tx1"/>
                </a:solidFill>
                <a:effectLst/>
                <a:uFillTx/>
                <a:latin typeface="+mn-lt"/>
                <a:ea typeface="+mn-ea"/>
                <a:cs typeface="+mn-cs"/>
                <a:sym typeface="Helvetica Light"/>
              </a:rPr>
              <a:t>BHs</a:t>
            </a:r>
            <a:r>
              <a:rPr kumimoji="0" lang="en-US" sz="2800" b="0" i="0" u="none" strike="noStrike" cap="none" spc="0" normalizeH="0" dirty="0" smtClean="0">
                <a:ln>
                  <a:noFill/>
                </a:ln>
                <a:solidFill>
                  <a:schemeClr val="tx1"/>
                </a:solidFill>
                <a:effectLst/>
                <a:uFillTx/>
                <a:latin typeface="+mn-lt"/>
                <a:ea typeface="+mn-ea"/>
                <a:cs typeface="+mn-cs"/>
                <a:sym typeface="Helvetica Light"/>
              </a:rPr>
              <a:t> </a:t>
            </a:r>
            <a:r>
              <a:rPr kumimoji="0" lang="en-US" sz="2800" b="0" i="0" u="none" strike="noStrike" cap="none" spc="0" normalizeH="0" baseline="0" dirty="0" smtClean="0">
                <a:ln>
                  <a:noFill/>
                </a:ln>
                <a:solidFill>
                  <a:schemeClr val="tx1"/>
                </a:solidFill>
                <a:effectLst/>
                <a:uFillTx/>
                <a:latin typeface="+mn-lt"/>
                <a:ea typeface="+mn-ea"/>
                <a:cs typeface="+mn-cs"/>
                <a:sym typeface="Helvetica Light"/>
              </a:rPr>
              <a:t>AND THEIR OBESE BH</a:t>
            </a:r>
            <a:r>
              <a:rPr kumimoji="0" lang="en-US" sz="2800" b="0" i="0" u="none" strike="noStrike" cap="none" spc="0" normalizeH="0" dirty="0" smtClean="0">
                <a:ln>
                  <a:noFill/>
                </a:ln>
                <a:solidFill>
                  <a:schemeClr val="tx1"/>
                </a:solidFill>
                <a:effectLst/>
                <a:uFillTx/>
                <a:latin typeface="+mn-lt"/>
                <a:ea typeface="+mn-ea"/>
                <a:cs typeface="+mn-cs"/>
                <a:sym typeface="Helvetica Light"/>
              </a:rPr>
              <a:t> </a:t>
            </a:r>
            <a:r>
              <a:rPr kumimoji="0" lang="en-US" sz="2800" b="0" i="0" u="none" strike="noStrike" cap="none" spc="0" normalizeH="0" baseline="0" dirty="0" smtClean="0">
                <a:ln>
                  <a:noFill/>
                </a:ln>
                <a:solidFill>
                  <a:schemeClr val="tx1"/>
                </a:solidFill>
                <a:effectLst/>
                <a:uFillTx/>
                <a:latin typeface="+mn-lt"/>
                <a:ea typeface="+mn-ea"/>
                <a:cs typeface="+mn-cs"/>
                <a:sym typeface="Helvetica Light"/>
              </a:rPr>
              <a:t>HOST GALAXIES</a:t>
            </a:r>
          </a:p>
          <a:p>
            <a:pPr marL="0" marR="0" indent="0" algn="ctr" defTabSz="584200" rtl="0" fontAlgn="auto" latinLnBrk="1" hangingPunct="0">
              <a:lnSpc>
                <a:spcPct val="100000"/>
              </a:lnSpc>
              <a:spcBef>
                <a:spcPts val="0"/>
              </a:spcBef>
              <a:spcAft>
                <a:spcPts val="0"/>
              </a:spcAft>
              <a:buClrTx/>
              <a:buSzTx/>
              <a:buFontTx/>
              <a:buNone/>
              <a:tabLst/>
            </a:pPr>
            <a:r>
              <a:rPr lang="en-US" sz="2800" dirty="0" smtClean="0">
                <a:solidFill>
                  <a:schemeClr val="tx1"/>
                </a:solidFill>
              </a:rPr>
              <a:t>JWST WILL PROBE ENVIRONMENTS OF HALOS THAT HOST </a:t>
            </a:r>
            <a:r>
              <a:rPr lang="en-US" sz="2800" dirty="0" err="1" smtClean="0">
                <a:solidFill>
                  <a:schemeClr val="tx1"/>
                </a:solidFill>
              </a:rPr>
              <a:t>DCBHs</a:t>
            </a:r>
            <a:endParaRPr kumimoji="0" lang="en-US" sz="2800" b="0" i="0" u="none" strike="noStrike" cap="none" spc="0" normalizeH="0" baseline="0" dirty="0">
              <a:ln>
                <a:noFill/>
              </a:ln>
              <a:solidFill>
                <a:schemeClr val="tx1"/>
              </a:solidFill>
              <a:effectLst/>
              <a:uFillTx/>
              <a:latin typeface="+mn-lt"/>
              <a:ea typeface="+mn-ea"/>
              <a:cs typeface="+mn-cs"/>
              <a:sym typeface="Helvetica Light"/>
            </a:endParaRPr>
          </a:p>
        </p:txBody>
      </p:sp>
      <p:sp>
        <p:nvSpPr>
          <p:cNvPr id="4" name="TextBox 3"/>
          <p:cNvSpPr txBox="1"/>
          <p:nvPr/>
        </p:nvSpPr>
        <p:spPr>
          <a:xfrm>
            <a:off x="10224018" y="9236149"/>
            <a:ext cx="2754342"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FF6600"/>
                </a:solidFill>
                <a:effectLst/>
                <a:uFillTx/>
                <a:latin typeface="+mn-lt"/>
                <a:ea typeface="+mn-ea"/>
                <a:cs typeface="+mn-cs"/>
                <a:sym typeface="Helvetica Light"/>
              </a:rPr>
              <a:t>Agarwal</a:t>
            </a:r>
            <a:r>
              <a:rPr kumimoji="0" lang="en-US" sz="2800" b="0" i="0" u="none" strike="noStrike" cap="none" spc="0" normalizeH="0" baseline="0" dirty="0" smtClean="0">
                <a:ln>
                  <a:noFill/>
                </a:ln>
                <a:solidFill>
                  <a:srgbClr val="FF6600"/>
                </a:solidFill>
                <a:effectLst/>
                <a:uFillTx/>
                <a:latin typeface="+mn-lt"/>
                <a:ea typeface="+mn-ea"/>
                <a:cs typeface="+mn-cs"/>
                <a:sym typeface="Helvetica Light"/>
              </a:rPr>
              <a:t>+</a:t>
            </a:r>
            <a:r>
              <a:rPr kumimoji="0" lang="en-US" sz="2800" b="0" i="0" u="none" strike="noStrike" cap="none" spc="0" normalizeH="0" dirty="0" smtClean="0">
                <a:ln>
                  <a:noFill/>
                </a:ln>
                <a:solidFill>
                  <a:srgbClr val="FF6600"/>
                </a:solidFill>
                <a:effectLst/>
                <a:uFillTx/>
                <a:latin typeface="+mn-lt"/>
                <a:ea typeface="+mn-ea"/>
                <a:cs typeface="+mn-cs"/>
                <a:sym typeface="Helvetica Light"/>
              </a:rPr>
              <a:t> 12; 14</a:t>
            </a:r>
            <a:endParaRPr kumimoji="0" lang="en-US" sz="2800" b="0" i="0" u="none" strike="noStrike" cap="none" spc="0" normalizeH="0" baseline="0" dirty="0">
              <a:ln>
                <a:noFill/>
              </a:ln>
              <a:solidFill>
                <a:srgbClr val="FF6600"/>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4664" y="563516"/>
            <a:ext cx="1154391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t>Multi-wavelength spectral energy distribution of </a:t>
            </a:r>
            <a:r>
              <a:rPr lang="en-US" b="1" dirty="0" err="1" smtClean="0"/>
              <a:t>DCBHs</a:t>
            </a:r>
            <a:endParaRPr kumimoji="0" lang="en-US" sz="3600" b="1" i="0" u="none" strike="noStrike" cap="none" spc="0" normalizeH="0" baseline="0" dirty="0">
              <a:ln>
                <a:noFill/>
              </a:ln>
              <a:effectLst/>
              <a:uFillTx/>
              <a:latin typeface="+mn-lt"/>
              <a:ea typeface="+mn-ea"/>
              <a:cs typeface="+mn-cs"/>
              <a:sym typeface="Helvetica Light"/>
            </a:endParaRPr>
          </a:p>
        </p:txBody>
      </p:sp>
      <p:sp>
        <p:nvSpPr>
          <p:cNvPr id="7" name="TextBox 6"/>
          <p:cNvSpPr txBox="1"/>
          <p:nvPr/>
        </p:nvSpPr>
        <p:spPr>
          <a:xfrm>
            <a:off x="1724076" y="7898554"/>
            <a:ext cx="3437316"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400" dirty="0" smtClean="0">
                <a:solidFill>
                  <a:srgbClr val="E46C0A"/>
                </a:solidFill>
                <a:cs typeface="Calisto MT"/>
              </a:rPr>
              <a:t>SLIM DISK ACCRETION</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TextBox 7"/>
          <p:cNvSpPr txBox="1"/>
          <p:nvPr/>
        </p:nvSpPr>
        <p:spPr>
          <a:xfrm>
            <a:off x="7130579" y="8780996"/>
            <a:ext cx="548923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400" dirty="0" smtClean="0">
                <a:solidFill>
                  <a:srgbClr val="E46C0A"/>
                </a:solidFill>
                <a:cs typeface="Calisto MT"/>
              </a:rPr>
              <a:t>STANDARD EDDINGTON ACCRETION</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Picture 8" descr="spectrum_Standard_Z_3.png"/>
          <p:cNvPicPr>
            <a:picLocks noChangeAspect="1"/>
          </p:cNvPicPr>
          <p:nvPr/>
        </p:nvPicPr>
        <p:blipFill>
          <a:blip r:embed="rId3"/>
          <a:stretch>
            <a:fillRect/>
          </a:stretch>
        </p:blipFill>
        <p:spPr>
          <a:xfrm>
            <a:off x="6496634" y="3683148"/>
            <a:ext cx="6451322" cy="4838491"/>
          </a:xfrm>
          <a:prstGeom prst="rect">
            <a:avLst/>
          </a:prstGeom>
        </p:spPr>
      </p:pic>
      <p:pic>
        <p:nvPicPr>
          <p:cNvPr id="10" name="Picture 9" descr="spectrum_SD_Z_3.png"/>
          <p:cNvPicPr>
            <a:picLocks noChangeAspect="1"/>
          </p:cNvPicPr>
          <p:nvPr/>
        </p:nvPicPr>
        <p:blipFill>
          <a:blip r:embed="rId4"/>
          <a:stretch>
            <a:fillRect/>
          </a:stretch>
        </p:blipFill>
        <p:spPr>
          <a:xfrm>
            <a:off x="25985" y="2753867"/>
            <a:ext cx="6451322" cy="4838491"/>
          </a:xfrm>
          <a:prstGeom prst="rect">
            <a:avLst/>
          </a:prstGeom>
        </p:spPr>
      </p:pic>
      <p:sp>
        <p:nvSpPr>
          <p:cNvPr id="11" name="TextBox 10"/>
          <p:cNvSpPr txBox="1"/>
          <p:nvPr/>
        </p:nvSpPr>
        <p:spPr>
          <a:xfrm>
            <a:off x="7478776" y="9300198"/>
            <a:ext cx="559080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smtClean="0"/>
              <a:t>PN, </a:t>
            </a:r>
            <a:r>
              <a:rPr lang="en-US" sz="2400" dirty="0" err="1" smtClean="0"/>
              <a:t>Pacucci</a:t>
            </a:r>
            <a:r>
              <a:rPr lang="en-US" sz="2400" dirty="0" smtClean="0"/>
              <a:t>, </a:t>
            </a:r>
            <a:r>
              <a:rPr lang="en-US" sz="2400" dirty="0" err="1" smtClean="0"/>
              <a:t>Ricarte</a:t>
            </a:r>
            <a:r>
              <a:rPr lang="en-US" sz="2400" dirty="0" smtClean="0"/>
              <a:t>, </a:t>
            </a:r>
            <a:r>
              <a:rPr lang="en-US" sz="2400" dirty="0" err="1" smtClean="0"/>
              <a:t>Agarwal</a:t>
            </a:r>
            <a:r>
              <a:rPr lang="en-US" sz="2400" dirty="0" smtClean="0"/>
              <a:t>+ in prep.</a:t>
            </a: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3350" y="286517"/>
            <a:ext cx="8726572"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latin typeface="Calisto MT"/>
                <a:cs typeface="Calisto MT"/>
              </a:rPr>
              <a:t>Merger Rates for Binary Black Holes</a:t>
            </a:r>
          </a:p>
          <a:p>
            <a:pPr rtl="0" latinLnBrk="1" hangingPunct="0"/>
            <a:r>
              <a:rPr lang="en-US" b="1" dirty="0" smtClean="0">
                <a:latin typeface="Calisto MT"/>
                <a:cs typeface="Calisto MT"/>
              </a:rPr>
              <a:t>dependence on seed mass and environment</a:t>
            </a:r>
            <a:endParaRPr kumimoji="0" lang="en-US" sz="3600" b="0" i="0" u="none" strike="noStrike" cap="none" spc="0" normalizeH="0" baseline="0" dirty="0">
              <a:ln>
                <a:noFill/>
              </a:ln>
              <a:effectLst/>
              <a:uFillTx/>
              <a:latin typeface="+mn-lt"/>
              <a:ea typeface="+mn-ea"/>
              <a:cs typeface="+mn-cs"/>
              <a:sym typeface="Helvetica Light"/>
            </a:endParaRPr>
          </a:p>
        </p:txBody>
      </p:sp>
      <p:pic>
        <p:nvPicPr>
          <p:cNvPr id="4" name="Picture 3" descr="f2.tiff"/>
          <p:cNvPicPr>
            <a:picLocks noChangeAspect="1"/>
          </p:cNvPicPr>
          <p:nvPr/>
        </p:nvPicPr>
        <p:blipFill>
          <a:blip r:embed="rId3"/>
          <a:stretch>
            <a:fillRect/>
          </a:stretch>
        </p:blipFill>
        <p:spPr>
          <a:xfrm>
            <a:off x="130083" y="1981568"/>
            <a:ext cx="8239830" cy="6800156"/>
          </a:xfrm>
          <a:prstGeom prst="rect">
            <a:avLst/>
          </a:prstGeom>
        </p:spPr>
      </p:pic>
      <p:pic>
        <p:nvPicPr>
          <p:cNvPr id="7" name="Picture 6" descr="f4.tiff"/>
          <p:cNvPicPr>
            <a:picLocks noChangeAspect="1"/>
          </p:cNvPicPr>
          <p:nvPr/>
        </p:nvPicPr>
        <p:blipFill>
          <a:blip r:embed="rId4"/>
          <a:stretch>
            <a:fillRect/>
          </a:stretch>
        </p:blipFill>
        <p:spPr>
          <a:xfrm>
            <a:off x="8540292" y="2028032"/>
            <a:ext cx="4420730" cy="3438345"/>
          </a:xfrm>
          <a:prstGeom prst="rect">
            <a:avLst/>
          </a:prstGeom>
        </p:spPr>
      </p:pic>
      <p:pic>
        <p:nvPicPr>
          <p:cNvPr id="9" name="Picture 8"/>
          <p:cNvPicPr>
            <a:picLocks noChangeAspect="1"/>
          </p:cNvPicPr>
          <p:nvPr/>
        </p:nvPicPr>
        <p:blipFill>
          <a:blip r:embed="rId5"/>
          <a:stretch>
            <a:fillRect/>
          </a:stretch>
        </p:blipFill>
        <p:spPr>
          <a:xfrm>
            <a:off x="8524934" y="5701539"/>
            <a:ext cx="4386932" cy="3157627"/>
          </a:xfrm>
          <a:prstGeom prst="rect">
            <a:avLst/>
          </a:prstGeom>
        </p:spPr>
      </p:pic>
      <p:sp>
        <p:nvSpPr>
          <p:cNvPr id="10" name="TextBox 9"/>
          <p:cNvSpPr txBox="1"/>
          <p:nvPr/>
        </p:nvSpPr>
        <p:spPr>
          <a:xfrm>
            <a:off x="8628354" y="9230284"/>
            <a:ext cx="437543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solidFill>
                  <a:srgbClr val="FFFFFF"/>
                </a:solidFill>
                <a:effectLst/>
                <a:uFillTx/>
                <a:latin typeface="+mn-lt"/>
                <a:ea typeface="+mn-ea"/>
                <a:cs typeface="+mn-cs"/>
                <a:sym typeface="Helvetica Light"/>
              </a:rPr>
              <a:t>Kulier</a:t>
            </a: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+ 15; </a:t>
            </a:r>
            <a:r>
              <a:rPr kumimoji="0" lang="en-US" sz="2400" b="0" i="0" u="none" strike="noStrike" cap="none" spc="0" normalizeH="0" baseline="0" dirty="0" err="1" smtClean="0">
                <a:ln>
                  <a:noFill/>
                </a:ln>
                <a:solidFill>
                  <a:srgbClr val="FFFFFF"/>
                </a:solidFill>
                <a:effectLst/>
                <a:uFillTx/>
                <a:latin typeface="+mn-lt"/>
                <a:ea typeface="+mn-ea"/>
                <a:cs typeface="+mn-cs"/>
                <a:sym typeface="Helvetica Light"/>
              </a:rPr>
              <a:t>Sesana</a:t>
            </a: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a:t>
            </a:r>
            <a:r>
              <a:rPr kumimoji="0" lang="en-US" sz="2400" b="0" i="0" u="none" strike="noStrike" cap="none" spc="0" normalizeH="0" dirty="0" smtClean="0">
                <a:ln>
                  <a:noFill/>
                </a:ln>
                <a:solidFill>
                  <a:srgbClr val="FFFFFF"/>
                </a:solidFill>
                <a:effectLst/>
                <a:uFillTx/>
                <a:latin typeface="+mn-lt"/>
                <a:ea typeface="+mn-ea"/>
                <a:cs typeface="+mn-cs"/>
                <a:sym typeface="Helvetica Light"/>
              </a:rPr>
              <a:t> 13; 14; 15</a:t>
            </a: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spectra_dcbh.pdf" descr="spectra_dcbh.pdf"/>
          <p:cNvPicPr>
            <a:picLocks noChangeAspect="1"/>
          </p:cNvPicPr>
          <p:nvPr/>
        </p:nvPicPr>
        <p:blipFill>
          <a:blip r:embed="rId3">
            <a:extLst/>
          </a:blip>
          <a:stretch>
            <a:fillRect/>
          </a:stretch>
        </p:blipFill>
        <p:spPr>
          <a:xfrm>
            <a:off x="6650725" y="4469360"/>
            <a:ext cx="6167537" cy="5011124"/>
          </a:xfrm>
          <a:prstGeom prst="rect">
            <a:avLst/>
          </a:prstGeom>
          <a:ln w="12700">
            <a:miter lim="400000"/>
          </a:ln>
        </p:spPr>
      </p:pic>
      <p:pic>
        <p:nvPicPr>
          <p:cNvPr id="309" name="spectra_popIII.pdf" descr="spectra_popIII.pdf"/>
          <p:cNvPicPr>
            <a:picLocks noChangeAspect="1"/>
          </p:cNvPicPr>
          <p:nvPr/>
        </p:nvPicPr>
        <p:blipFill>
          <a:blip r:embed="rId4">
            <a:extLst/>
          </a:blip>
          <a:stretch>
            <a:fillRect/>
          </a:stretch>
        </p:blipFill>
        <p:spPr>
          <a:xfrm>
            <a:off x="263061" y="2050652"/>
            <a:ext cx="6039665" cy="4907229"/>
          </a:xfrm>
          <a:prstGeom prst="rect">
            <a:avLst/>
          </a:prstGeom>
          <a:ln w="12700">
            <a:miter lim="400000"/>
          </a:ln>
        </p:spPr>
      </p:pic>
      <p:sp>
        <p:nvSpPr>
          <p:cNvPr id="310" name="Rectangle"/>
          <p:cNvSpPr/>
          <p:nvPr/>
        </p:nvSpPr>
        <p:spPr>
          <a:xfrm>
            <a:off x="7374466" y="4658452"/>
            <a:ext cx="701544" cy="734881"/>
          </a:xfrm>
          <a:prstGeom prst="rect">
            <a:avLst/>
          </a:prstGeom>
          <a:solidFill>
            <a:srgbClr val="FFFFFF"/>
          </a:solidFill>
          <a:ln w="12700">
            <a:miter lim="400000"/>
          </a:ln>
        </p:spPr>
        <p:txBody>
          <a:bodyPr lIns="50800" tIns="50800" rIns="50800" bIns="50800" anchor="ctr"/>
          <a:lstStyle/>
          <a:p>
            <a:endParaRPr/>
          </a:p>
        </p:txBody>
      </p:sp>
      <p:sp>
        <p:nvSpPr>
          <p:cNvPr id="311" name="Rectangle"/>
          <p:cNvSpPr/>
          <p:nvPr/>
        </p:nvSpPr>
        <p:spPr>
          <a:xfrm>
            <a:off x="990600" y="2294466"/>
            <a:ext cx="823582" cy="858640"/>
          </a:xfrm>
          <a:prstGeom prst="rect">
            <a:avLst/>
          </a:prstGeom>
          <a:solidFill>
            <a:srgbClr val="FFFFFF"/>
          </a:solidFill>
          <a:ln w="12700">
            <a:miter lim="400000"/>
          </a:ln>
        </p:spPr>
        <p:txBody>
          <a:bodyPr lIns="50800" tIns="50800" rIns="50800" bIns="50800" anchor="ctr"/>
          <a:lstStyle/>
          <a:p>
            <a:endParaRPr/>
          </a:p>
        </p:txBody>
      </p:sp>
      <p:sp>
        <p:nvSpPr>
          <p:cNvPr id="312" name="DISCRIMINATING LIGHT &amp; MASSIVE SEEDS WITH JWST"/>
          <p:cNvSpPr/>
          <p:nvPr/>
        </p:nvSpPr>
        <p:spPr>
          <a:xfrm>
            <a:off x="2350020" y="333548"/>
            <a:ext cx="830476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DISCRIMINATING LIGHT &amp; MASSIVE SEEDS WITH JWST</a:t>
            </a:r>
          </a:p>
        </p:txBody>
      </p:sp>
      <p:sp>
        <p:nvSpPr>
          <p:cNvPr id="313" name="LIGHT SEEDS"/>
          <p:cNvSpPr/>
          <p:nvPr/>
        </p:nvSpPr>
        <p:spPr>
          <a:xfrm>
            <a:off x="2260442" y="7199444"/>
            <a:ext cx="204490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LIGHT SEEDS</a:t>
            </a:r>
          </a:p>
        </p:txBody>
      </p:sp>
      <p:sp>
        <p:nvSpPr>
          <p:cNvPr id="314" name="MASSIVE SEEDS"/>
          <p:cNvSpPr/>
          <p:nvPr/>
        </p:nvSpPr>
        <p:spPr>
          <a:xfrm>
            <a:off x="8787586" y="3770305"/>
            <a:ext cx="245089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MASSIVE SEEDS</a:t>
            </a:r>
          </a:p>
        </p:txBody>
      </p:sp>
      <p:sp>
        <p:nvSpPr>
          <p:cNvPr id="315" name="Pacucci+ 15; 16 (GEMS); Agarwal+ 16; PN+ 17"/>
          <p:cNvSpPr/>
          <p:nvPr/>
        </p:nvSpPr>
        <p:spPr>
          <a:xfrm>
            <a:off x="-23425" y="9230783"/>
            <a:ext cx="661263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Pacucci+ 15; 16 (GEMS); Agarwal+ 16; PN+ 17</a:t>
            </a:r>
          </a:p>
        </p:txBody>
      </p:sp>
    </p:spTree>
    <p:extLst>
      <p:ext uri="{BB962C8B-B14F-4D97-AF65-F5344CB8AC3E}">
        <p14:creationId xmlns:p14="http://schemas.microsoft.com/office/powerpoint/2010/main" val="638661025"/>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818" y="1672051"/>
            <a:ext cx="11657476" cy="65659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smtClean="0">
                <a:solidFill>
                  <a:schemeClr val="tx1"/>
                </a:solidFill>
              </a:rPr>
              <a:t>Masses of initial BH seeds</a:t>
            </a:r>
          </a:p>
          <a:p>
            <a:r>
              <a:rPr lang="en-US" sz="2800" dirty="0" smtClean="0">
                <a:solidFill>
                  <a:schemeClr val="tx1"/>
                </a:solidFill>
              </a:rPr>
              <a:t>Early accretion history of seed </a:t>
            </a:r>
            <a:r>
              <a:rPr lang="en-US" sz="2800" dirty="0" err="1" smtClean="0">
                <a:solidFill>
                  <a:schemeClr val="tx1"/>
                </a:solidFill>
              </a:rPr>
              <a:t>BHs</a:t>
            </a:r>
            <a:endParaRPr lang="en-US" sz="2800" dirty="0" smtClean="0">
              <a:solidFill>
                <a:schemeClr val="tx1"/>
              </a:solidFill>
            </a:endParaRPr>
          </a:p>
          <a:p>
            <a:r>
              <a:rPr lang="en-US" sz="2800" dirty="0" smtClean="0">
                <a:solidFill>
                  <a:schemeClr val="tx1"/>
                </a:solidFill>
              </a:rPr>
              <a:t>When are correlations between </a:t>
            </a:r>
            <a:r>
              <a:rPr lang="en-US" sz="2800" dirty="0" err="1" smtClean="0">
                <a:solidFill>
                  <a:schemeClr val="tx1"/>
                </a:solidFill>
              </a:rPr>
              <a:t>BHs</a:t>
            </a:r>
            <a:r>
              <a:rPr lang="en-US" sz="2800" dirty="0" smtClean="0">
                <a:solidFill>
                  <a:schemeClr val="tx1"/>
                </a:solidFill>
              </a:rPr>
              <a:t> and hosts set-up</a:t>
            </a:r>
          </a:p>
          <a:p>
            <a:r>
              <a:rPr lang="en-US" sz="2800" dirty="0" smtClean="0">
                <a:solidFill>
                  <a:schemeClr val="tx1"/>
                </a:solidFill>
              </a:rPr>
              <a:t>Flows onto </a:t>
            </a:r>
            <a:r>
              <a:rPr lang="en-US" sz="2800" dirty="0" err="1" smtClean="0">
                <a:solidFill>
                  <a:schemeClr val="tx1"/>
                </a:solidFill>
              </a:rPr>
              <a:t>BHs</a:t>
            </a:r>
            <a:r>
              <a:rPr lang="en-US" sz="2800" dirty="0" smtClean="0">
                <a:solidFill>
                  <a:schemeClr val="tx1"/>
                </a:solidFill>
              </a:rPr>
              <a:t>, instabilities, role of magnetic fields</a:t>
            </a:r>
          </a:p>
          <a:p>
            <a:endParaRPr lang="en-US" sz="2800" dirty="0" smtClean="0">
              <a:solidFill>
                <a:schemeClr val="tx1"/>
              </a:solidFill>
            </a:endParaRPr>
          </a:p>
          <a:p>
            <a:r>
              <a:rPr lang="en-US" sz="2800" dirty="0" smtClean="0">
                <a:solidFill>
                  <a:schemeClr val="tx1"/>
                </a:solidFill>
              </a:rPr>
              <a:t>Contribution to Re-ionization</a:t>
            </a:r>
          </a:p>
          <a:p>
            <a:r>
              <a:rPr lang="en-US" sz="2800" dirty="0" smtClean="0">
                <a:solidFill>
                  <a:schemeClr val="tx1"/>
                </a:solidFill>
              </a:rPr>
              <a:t>Observational signatures of Super-</a:t>
            </a:r>
            <a:r>
              <a:rPr lang="en-US" sz="2800" dirty="0" err="1" smtClean="0">
                <a:solidFill>
                  <a:schemeClr val="tx1"/>
                </a:solidFill>
              </a:rPr>
              <a:t>Eddington</a:t>
            </a:r>
            <a:r>
              <a:rPr lang="en-US" sz="2800" dirty="0" smtClean="0">
                <a:solidFill>
                  <a:schemeClr val="tx1"/>
                </a:solidFill>
              </a:rPr>
              <a:t> flows, jets</a:t>
            </a:r>
          </a:p>
          <a:p>
            <a:r>
              <a:rPr lang="en-US" sz="2800" dirty="0" smtClean="0">
                <a:solidFill>
                  <a:schemeClr val="tx1"/>
                </a:solidFill>
              </a:rPr>
              <a:t>Detection of merging </a:t>
            </a:r>
            <a:r>
              <a:rPr lang="en-US" sz="2800" dirty="0" err="1" smtClean="0">
                <a:solidFill>
                  <a:schemeClr val="tx1"/>
                </a:solidFill>
              </a:rPr>
              <a:t>SMBHs</a:t>
            </a:r>
            <a:r>
              <a:rPr lang="en-US" sz="2800" dirty="0" smtClean="0">
                <a:solidFill>
                  <a:schemeClr val="tx1"/>
                </a:solidFill>
              </a:rPr>
              <a:t> – EM counterparts to gravitational wave events</a:t>
            </a:r>
          </a:p>
          <a:p>
            <a:r>
              <a:rPr lang="en-US" sz="2800" dirty="0" smtClean="0">
                <a:solidFill>
                  <a:schemeClr val="tx1"/>
                </a:solidFill>
              </a:rPr>
              <a:t>JWST, ATHENA, LISA and future X-ray missions will </a:t>
            </a:r>
            <a:r>
              <a:rPr lang="en-US" sz="2800" dirty="0" smtClean="0">
                <a:solidFill>
                  <a:schemeClr val="tx1"/>
                </a:solidFill>
              </a:rPr>
              <a:t>shed light on many of these questions</a:t>
            </a:r>
          </a:p>
          <a:p>
            <a:r>
              <a:rPr lang="en-US" sz="4000" b="1" dirty="0" smtClean="0"/>
              <a:t/>
            </a:r>
            <a:br>
              <a:rPr lang="en-US" sz="4000" b="1" dirty="0" smtClean="0"/>
            </a:br>
            <a:endParaRPr lang="en-US" b="1" dirty="0" smtClean="0">
              <a:solidFill>
                <a:schemeClr val="tx1"/>
              </a:solidFill>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TextBox 2"/>
          <p:cNvSpPr txBox="1"/>
          <p:nvPr/>
        </p:nvSpPr>
        <p:spPr>
          <a:xfrm>
            <a:off x="970110" y="581386"/>
            <a:ext cx="1126091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b="1" u="none" strike="noStrike" cap="none" spc="0" normalizeH="0" baseline="0" dirty="0" smtClean="0">
                <a:ln>
                  <a:noFill/>
                </a:ln>
                <a:solidFill>
                  <a:srgbClr val="FFFFFF"/>
                </a:solidFill>
                <a:effectLst/>
                <a:uFillTx/>
                <a:latin typeface="+mn-lt"/>
                <a:ea typeface="+mn-ea"/>
                <a:cs typeface="+mn-cs"/>
                <a:sym typeface="Helvetica Light"/>
              </a:rPr>
              <a:t>OPEN QUESTIONS </a:t>
            </a:r>
            <a:r>
              <a:rPr lang="en-US" b="1" dirty="0" smtClean="0"/>
              <a:t>IN BLACK HOLE ASTROPHYSICS</a:t>
            </a:r>
            <a:endParaRPr kumimoji="0" lang="en-US" b="1" u="none" strike="noStrike" cap="none" spc="0" normalizeH="0" baseline="0" dirty="0">
              <a:ln>
                <a:noFill/>
              </a:ln>
              <a:solidFill>
                <a:srgbClr val="FFFFFF"/>
              </a:solidFill>
              <a:effectLst/>
              <a:uFillTx/>
              <a:latin typeface="+mn-lt"/>
              <a:ea typeface="+mn-ea"/>
              <a:cs typeface="+mn-cs"/>
              <a:sym typeface="Helvetica Light"/>
            </a:endParaRPr>
          </a:p>
        </p:txBody>
      </p:sp>
      <p:pic>
        <p:nvPicPr>
          <p:cNvPr id="6" name="Picture 5" descr="tcan.tiff"/>
          <p:cNvPicPr>
            <a:picLocks noChangeAspect="1"/>
          </p:cNvPicPr>
          <p:nvPr/>
        </p:nvPicPr>
        <p:blipFill>
          <a:blip r:embed="rId3"/>
          <a:stretch>
            <a:fillRect/>
          </a:stretch>
        </p:blipFill>
        <p:spPr>
          <a:xfrm>
            <a:off x="3972514" y="6718221"/>
            <a:ext cx="6306146" cy="3113816"/>
          </a:xfrm>
          <a:prstGeom prst="rect">
            <a:avLst/>
          </a:prstGeom>
        </p:spPr>
      </p:pic>
      <p:pic>
        <p:nvPicPr>
          <p:cNvPr id="4" name="Picture 3" descr="jwst.tiff"/>
          <p:cNvPicPr>
            <a:picLocks noChangeAspect="1"/>
          </p:cNvPicPr>
          <p:nvPr/>
        </p:nvPicPr>
        <p:blipFill>
          <a:blip r:embed="rId4"/>
          <a:srcRect l="8521" r="8521"/>
          <a:stretch>
            <a:fillRect/>
          </a:stretch>
        </p:blipFill>
        <p:spPr>
          <a:xfrm>
            <a:off x="-5003" y="6718221"/>
            <a:ext cx="3977207" cy="3035379"/>
          </a:xfrm>
          <a:prstGeom prst="rect">
            <a:avLst/>
          </a:prstGeom>
        </p:spPr>
      </p:pic>
      <p:pic>
        <p:nvPicPr>
          <p:cNvPr id="5" name="Picture 4" descr="alma.tiff"/>
          <p:cNvPicPr>
            <a:picLocks noChangeAspect="1"/>
          </p:cNvPicPr>
          <p:nvPr/>
        </p:nvPicPr>
        <p:blipFill>
          <a:blip r:embed="rId5"/>
          <a:srcRect l="16590" r="16590"/>
          <a:stretch>
            <a:fillRect/>
          </a:stretch>
        </p:blipFill>
        <p:spPr>
          <a:xfrm>
            <a:off x="9096201" y="6718221"/>
            <a:ext cx="3929731" cy="3035379"/>
          </a:xfrm>
          <a:prstGeom prst="rect">
            <a:avLst/>
          </a:prstGeom>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quasar.tiff"/>
          <p:cNvPicPr>
            <a:picLocks noGrp="1" noChangeAspect="1"/>
          </p:cNvPicPr>
          <p:nvPr/>
        </p:nvPicPr>
        <p:blipFill>
          <a:blip r:embed="rId3"/>
          <a:srcRect l="-39528" r="-39528"/>
          <a:stretch>
            <a:fillRect/>
          </a:stretch>
        </p:blipFill>
        <p:spPr>
          <a:xfrm>
            <a:off x="6741600" y="1785948"/>
            <a:ext cx="7058295" cy="4234977"/>
          </a:xfrm>
          <a:prstGeom prst="rect">
            <a:avLst/>
          </a:prstGeom>
        </p:spPr>
      </p:pic>
      <p:pic>
        <p:nvPicPr>
          <p:cNvPr id="4" name="Picture 3"/>
          <p:cNvPicPr>
            <a:picLocks noChangeAspect="1"/>
          </p:cNvPicPr>
          <p:nvPr/>
        </p:nvPicPr>
        <p:blipFill>
          <a:blip r:embed="rId4"/>
          <a:stretch>
            <a:fillRect/>
          </a:stretch>
        </p:blipFill>
        <p:spPr>
          <a:xfrm>
            <a:off x="864238" y="1818573"/>
            <a:ext cx="4277062" cy="4277062"/>
          </a:xfrm>
          <a:prstGeom prst="rect">
            <a:avLst/>
          </a:prstGeom>
        </p:spPr>
      </p:pic>
      <p:pic>
        <p:nvPicPr>
          <p:cNvPr id="5" name="Picture 4" descr="g1.tiff"/>
          <p:cNvPicPr>
            <a:picLocks noChangeAspect="1"/>
          </p:cNvPicPr>
          <p:nvPr/>
        </p:nvPicPr>
        <p:blipFill>
          <a:blip r:embed="rId5"/>
          <a:stretch>
            <a:fillRect/>
          </a:stretch>
        </p:blipFill>
        <p:spPr>
          <a:xfrm>
            <a:off x="3316551" y="6280989"/>
            <a:ext cx="6685241" cy="3472611"/>
          </a:xfrm>
          <a:prstGeom prst="rect">
            <a:avLst/>
          </a:prstGeom>
        </p:spPr>
      </p:pic>
      <p:sp>
        <p:nvSpPr>
          <p:cNvPr id="6" name="TextBox 5"/>
          <p:cNvSpPr txBox="1"/>
          <p:nvPr/>
        </p:nvSpPr>
        <p:spPr>
          <a:xfrm>
            <a:off x="682341" y="606732"/>
            <a:ext cx="1154941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FFFFFF"/>
                </a:solidFill>
                <a:effectLst/>
                <a:uFillTx/>
                <a:latin typeface="+mn-lt"/>
                <a:ea typeface="+mn-ea"/>
                <a:cs typeface="+mn-cs"/>
                <a:sym typeface="Helvetica Light"/>
              </a:rPr>
              <a:t>MULTI-WAVELENGTH DATA</a:t>
            </a:r>
            <a:r>
              <a:rPr kumimoji="0" lang="en-US" sz="3200" b="0" i="0" u="none" strike="noStrike" cap="none" spc="0" normalizeH="0" dirty="0" smtClean="0">
                <a:ln>
                  <a:noFill/>
                </a:ln>
                <a:solidFill>
                  <a:srgbClr val="FFFFFF"/>
                </a:solidFill>
                <a:effectLst/>
                <a:uFillTx/>
                <a:latin typeface="+mn-lt"/>
                <a:ea typeface="+mn-ea"/>
                <a:cs typeface="+mn-cs"/>
                <a:sym typeface="Helvetica Light"/>
              </a:rPr>
              <a:t> FOR ACTIVE &amp; QUIESCENT </a:t>
            </a:r>
            <a:r>
              <a:rPr kumimoji="0" lang="en-US" sz="3200" b="0" i="0" u="none" strike="noStrike" cap="none" spc="0" normalizeH="0" dirty="0" err="1" smtClean="0">
                <a:ln>
                  <a:noFill/>
                </a:ln>
                <a:solidFill>
                  <a:srgbClr val="FFFFFF"/>
                </a:solidFill>
                <a:effectLst/>
                <a:uFillTx/>
                <a:latin typeface="+mn-lt"/>
                <a:ea typeface="+mn-ea"/>
                <a:cs typeface="+mn-cs"/>
                <a:sym typeface="Helvetica Light"/>
              </a:rPr>
              <a:t>BHs</a:t>
            </a: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TextBox 6"/>
          <p:cNvSpPr txBox="1"/>
          <p:nvPr/>
        </p:nvSpPr>
        <p:spPr>
          <a:xfrm>
            <a:off x="5346525" y="1777633"/>
            <a:ext cx="2767384" cy="41242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M</a:t>
            </a:r>
            <a:r>
              <a:rPr kumimoji="0" lang="en-US" sz="2800" b="0" i="0" u="none" strike="noStrike" cap="none" spc="0" normalizeH="0" baseline="-25000" dirty="0" smtClean="0">
                <a:ln>
                  <a:noFill/>
                </a:ln>
                <a:solidFill>
                  <a:srgbClr val="FFFFFF"/>
                </a:solidFill>
                <a:effectLst/>
                <a:uFillTx/>
                <a:latin typeface="+mn-lt"/>
                <a:ea typeface="+mn-ea"/>
                <a:cs typeface="+mn-cs"/>
                <a:sym typeface="Helvetica Light"/>
              </a:rPr>
              <a:t>BH</a:t>
            </a:r>
            <a:r>
              <a:rPr kumimoji="0" lang="en-US" sz="2800" b="0" i="0" u="none" strike="noStrike" cap="none" spc="0" normalizeH="0" dirty="0" smtClean="0">
                <a:ln>
                  <a:noFill/>
                </a:ln>
                <a:solidFill>
                  <a:srgbClr val="FFFFFF"/>
                </a:solidFill>
                <a:effectLst/>
                <a:uFillTx/>
                <a:latin typeface="+mn-lt"/>
                <a:ea typeface="+mn-ea"/>
                <a:cs typeface="+mn-cs"/>
                <a:sym typeface="Helvetica Light"/>
              </a:rPr>
              <a:t> ~ 10</a:t>
            </a:r>
            <a:r>
              <a:rPr kumimoji="0" lang="en-US" sz="2800" b="0" i="0" u="none" strike="noStrike" cap="none" spc="0" normalizeH="0" baseline="30000" dirty="0" smtClean="0">
                <a:ln>
                  <a:noFill/>
                </a:ln>
                <a:solidFill>
                  <a:srgbClr val="FFFFFF"/>
                </a:solidFill>
                <a:effectLst/>
                <a:uFillTx/>
                <a:latin typeface="+mn-lt"/>
                <a:ea typeface="+mn-ea"/>
                <a:cs typeface="+mn-cs"/>
                <a:sym typeface="Helvetica Light"/>
              </a:rPr>
              <a:t>6</a:t>
            </a:r>
            <a:r>
              <a:rPr kumimoji="0" lang="en-US" sz="2800" b="0" i="0" u="none" strike="noStrike" cap="none" spc="0" normalizeH="0" dirty="0" smtClean="0">
                <a:ln>
                  <a:noFill/>
                </a:ln>
                <a:solidFill>
                  <a:srgbClr val="FFFFFF"/>
                </a:solidFill>
                <a:effectLst/>
                <a:uFillTx/>
                <a:latin typeface="+mn-lt"/>
                <a:ea typeface="+mn-ea"/>
                <a:cs typeface="+mn-cs"/>
                <a:sym typeface="Helvetica Light"/>
              </a:rPr>
              <a:t> </a:t>
            </a:r>
            <a:r>
              <a:rPr kumimoji="0" lang="en-US" sz="2800" b="0" i="0" u="none" strike="noStrike" cap="none" spc="0" normalizeH="0" baseline="30000" dirty="0" smtClean="0">
                <a:ln>
                  <a:noFill/>
                </a:ln>
                <a:solidFill>
                  <a:srgbClr val="FFFFFF"/>
                </a:solidFill>
                <a:effectLst/>
                <a:uFillTx/>
                <a:latin typeface="+mn-lt"/>
                <a:ea typeface="+mn-ea"/>
                <a:cs typeface="+mn-cs"/>
                <a:sym typeface="Helvetica Light"/>
              </a:rPr>
              <a:t>-9 </a:t>
            </a:r>
            <a:r>
              <a:rPr kumimoji="0" lang="en-US" sz="2800" b="0" i="0" u="none" strike="noStrike" cap="none" spc="0" normalizeH="0" dirty="0" err="1" smtClean="0">
                <a:ln>
                  <a:noFill/>
                </a:ln>
                <a:solidFill>
                  <a:srgbClr val="FFFFFF"/>
                </a:solidFill>
                <a:effectLst/>
                <a:uFillTx/>
                <a:latin typeface="+mn-lt"/>
                <a:ea typeface="+mn-ea"/>
                <a:cs typeface="+mn-cs"/>
                <a:sym typeface="Helvetica Light"/>
              </a:rPr>
              <a:t>M</a:t>
            </a:r>
            <a:r>
              <a:rPr kumimoji="0" lang="en-US" sz="2800" b="0" i="0" u="none" strike="noStrike" cap="none" spc="0" normalizeH="0" baseline="-25000" dirty="0" err="1" smtClean="0">
                <a:ln>
                  <a:noFill/>
                </a:ln>
                <a:solidFill>
                  <a:srgbClr val="FFFFFF"/>
                </a:solidFill>
                <a:effectLst/>
                <a:uFillTx/>
                <a:latin typeface="+mn-lt"/>
                <a:ea typeface="+mn-ea"/>
                <a:cs typeface="+mn-cs"/>
                <a:sym typeface="Helvetica Light"/>
              </a:rPr>
              <a:t>sun</a:t>
            </a:r>
            <a:endParaRPr kumimoji="0" lang="en-US" sz="2800" b="0" i="0" u="none" strike="noStrike" cap="none" spc="0" normalizeH="0" baseline="-25000" dirty="0" smtClean="0">
              <a:ln>
                <a:noFill/>
              </a:ln>
              <a:solidFill>
                <a:srgbClr val="FFFFFF"/>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sz="2800" baseline="-25000" dirty="0" smtClean="0"/>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dirty="0" smtClean="0">
                <a:ln>
                  <a:noFill/>
                </a:ln>
                <a:solidFill>
                  <a:srgbClr val="FFFFFF"/>
                </a:solidFill>
                <a:effectLst/>
                <a:uFillTx/>
                <a:latin typeface="+mn-lt"/>
                <a:ea typeface="+mn-ea"/>
                <a:cs typeface="+mn-cs"/>
                <a:sym typeface="Helvetica Light"/>
              </a:rPr>
              <a:t>even 10</a:t>
            </a:r>
            <a:r>
              <a:rPr kumimoji="0" lang="en-US" sz="2800" b="0" i="0" u="none" strike="noStrike" cap="none" spc="0" normalizeH="0" baseline="30000" dirty="0" smtClean="0">
                <a:ln>
                  <a:noFill/>
                </a:ln>
                <a:solidFill>
                  <a:srgbClr val="FFFFFF"/>
                </a:solidFill>
                <a:effectLst/>
                <a:uFillTx/>
                <a:latin typeface="+mn-lt"/>
                <a:ea typeface="+mn-ea"/>
                <a:cs typeface="+mn-cs"/>
                <a:sym typeface="Helvetica Light"/>
              </a:rPr>
              <a:t>10</a:t>
            </a:r>
            <a:r>
              <a:rPr kumimoji="0" lang="en-US" sz="2800" b="0" i="0" u="none" strike="noStrike" cap="none" spc="0" normalizeH="0" dirty="0" smtClean="0">
                <a:ln>
                  <a:noFill/>
                </a:ln>
                <a:solidFill>
                  <a:srgbClr val="FFFFFF"/>
                </a:solidFill>
                <a:effectLst/>
                <a:uFillTx/>
                <a:latin typeface="+mn-lt"/>
                <a:ea typeface="+mn-ea"/>
                <a:cs typeface="+mn-cs"/>
                <a:sym typeface="Helvetica Light"/>
              </a:rPr>
              <a:t> </a:t>
            </a:r>
            <a:r>
              <a:rPr kumimoji="0" lang="en-US" sz="2800" b="0" i="0" u="none" strike="noStrike" cap="none" spc="0" normalizeH="0" dirty="0" err="1" smtClean="0">
                <a:ln>
                  <a:noFill/>
                </a:ln>
                <a:solidFill>
                  <a:srgbClr val="FFFFFF"/>
                </a:solidFill>
                <a:effectLst/>
                <a:uFillTx/>
                <a:latin typeface="+mn-lt"/>
                <a:ea typeface="+mn-ea"/>
                <a:cs typeface="+mn-cs"/>
                <a:sym typeface="Helvetica Light"/>
              </a:rPr>
              <a:t>M</a:t>
            </a:r>
            <a:r>
              <a:rPr kumimoji="0" lang="en-US" sz="2800" b="0" i="0" u="none" strike="noStrike" cap="none" spc="0" normalizeH="0" baseline="-25000" dirty="0" err="1" smtClean="0">
                <a:ln>
                  <a:noFill/>
                </a:ln>
                <a:solidFill>
                  <a:srgbClr val="FFFFFF"/>
                </a:solidFill>
                <a:effectLst/>
                <a:uFillTx/>
                <a:latin typeface="+mn-lt"/>
                <a:ea typeface="+mn-ea"/>
                <a:cs typeface="+mn-cs"/>
                <a:sym typeface="Helvetica Light"/>
              </a:rPr>
              <a:t>sun</a:t>
            </a:r>
            <a:endParaRPr kumimoji="0" lang="en-US" sz="2800" b="0" i="0" u="none" strike="noStrike" cap="none" spc="0" normalizeH="0" dirty="0" smtClean="0">
              <a:ln>
                <a:noFill/>
              </a:ln>
              <a:solidFill>
                <a:srgbClr val="FFFFFF"/>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endParaRPr lang="en-US" sz="2800" baseline="-25000" dirty="0" smtClean="0"/>
          </a:p>
          <a:p>
            <a:pPr marL="0" marR="0" indent="0" algn="ctr" defTabSz="584200" rtl="0" fontAlgn="auto" latinLnBrk="1" hangingPunct="0">
              <a:lnSpc>
                <a:spcPct val="100000"/>
              </a:lnSpc>
              <a:spcBef>
                <a:spcPts val="0"/>
              </a:spcBef>
              <a:spcAft>
                <a:spcPts val="0"/>
              </a:spcAft>
              <a:buClrTx/>
              <a:buSzTx/>
              <a:buFontTx/>
              <a:buNone/>
              <a:tabLst/>
            </a:pPr>
            <a:r>
              <a:rPr lang="en-US" sz="2800" dirty="0" err="1" smtClean="0"/>
              <a:t>z</a:t>
            </a:r>
            <a:r>
              <a:rPr lang="en-US" sz="2800" dirty="0" smtClean="0"/>
              <a:t> ~ 0 – 7</a:t>
            </a:r>
          </a:p>
          <a:p>
            <a:pPr marL="0" marR="0" indent="0" algn="ctr"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dirty="0" smtClean="0">
              <a:ln>
                <a:noFill/>
              </a:ln>
              <a:solidFill>
                <a:srgbClr val="FFFFFF"/>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dirty="0" err="1" smtClean="0">
                <a:ln>
                  <a:noFill/>
                </a:ln>
                <a:solidFill>
                  <a:srgbClr val="FFFFFF"/>
                </a:solidFill>
                <a:effectLst/>
                <a:uFillTx/>
                <a:latin typeface="+mn-lt"/>
                <a:ea typeface="+mn-ea"/>
                <a:cs typeface="+mn-cs"/>
                <a:sym typeface="Helvetica Light"/>
              </a:rPr>
              <a:t>z</a:t>
            </a:r>
            <a:r>
              <a:rPr kumimoji="0" lang="en-US" sz="2800" b="0" i="0" u="none" strike="noStrike" cap="none" spc="0" normalizeH="0" dirty="0" smtClean="0">
                <a:ln>
                  <a:noFill/>
                </a:ln>
                <a:solidFill>
                  <a:srgbClr val="FFFFFF"/>
                </a:solidFill>
                <a:effectLst/>
                <a:uFillTx/>
                <a:latin typeface="+mn-lt"/>
                <a:ea typeface="+mn-ea"/>
                <a:cs typeface="+mn-cs"/>
                <a:sym typeface="Helvetica Light"/>
              </a:rPr>
              <a:t>=7 </a:t>
            </a:r>
            <a:r>
              <a:rPr kumimoji="0" lang="en-US" sz="2800" b="0" i="0" u="none" strike="noStrike" cap="none" spc="0" normalizeH="0" dirty="0" smtClean="0">
                <a:ln>
                  <a:noFill/>
                </a:ln>
                <a:solidFill>
                  <a:srgbClr val="FF6600"/>
                </a:solidFill>
                <a:effectLst/>
                <a:uFillTx/>
                <a:latin typeface="+mn-lt"/>
                <a:ea typeface="+mn-ea"/>
                <a:cs typeface="+mn-cs"/>
                <a:sym typeface="Helvetica Light"/>
              </a:rPr>
              <a:t>660 </a:t>
            </a:r>
            <a:r>
              <a:rPr kumimoji="0" lang="en-US" sz="2800" b="0" i="0" u="none" strike="noStrike" cap="none" spc="0" normalizeH="0" dirty="0" err="1" smtClean="0">
                <a:ln>
                  <a:noFill/>
                </a:ln>
                <a:solidFill>
                  <a:srgbClr val="FF6600"/>
                </a:solidFill>
                <a:effectLst/>
                <a:uFillTx/>
                <a:latin typeface="+mn-lt"/>
                <a:ea typeface="+mn-ea"/>
                <a:cs typeface="+mn-cs"/>
                <a:sym typeface="Helvetica Light"/>
              </a:rPr>
              <a:t>Myr</a:t>
            </a:r>
            <a:endParaRPr kumimoji="0" lang="en-US" sz="2800" b="0" i="0" u="none" strike="noStrike" cap="none" spc="0" normalizeH="0" dirty="0" smtClean="0">
              <a:ln>
                <a:noFill/>
              </a:ln>
              <a:solidFill>
                <a:srgbClr val="FF6600"/>
              </a:solidFill>
              <a:effectLst/>
              <a:uFillTx/>
              <a:latin typeface="+mn-lt"/>
              <a:ea typeface="+mn-ea"/>
              <a:cs typeface="+mn-cs"/>
              <a:sym typeface="Helvetica Light"/>
            </a:endParaRPr>
          </a:p>
          <a:p>
            <a:pPr marL="0" marR="0" indent="0" algn="ctr" defTabSz="584200" rtl="0" fontAlgn="auto" latinLnBrk="1" hangingPunct="0">
              <a:lnSpc>
                <a:spcPct val="100000"/>
              </a:lnSpc>
              <a:spcBef>
                <a:spcPts val="0"/>
              </a:spcBef>
              <a:spcAft>
                <a:spcPts val="0"/>
              </a:spcAft>
              <a:buClrTx/>
              <a:buSzTx/>
              <a:buFontTx/>
              <a:buNone/>
              <a:tabLst/>
            </a:pPr>
            <a:r>
              <a:rPr lang="en-US" sz="2800" dirty="0" smtClean="0">
                <a:solidFill>
                  <a:srgbClr val="FF6600"/>
                </a:solidFill>
              </a:rPr>
              <a:t>  550 </a:t>
            </a:r>
            <a:r>
              <a:rPr lang="en-US" sz="2800" dirty="0" err="1" smtClean="0">
                <a:solidFill>
                  <a:srgbClr val="FF6600"/>
                </a:solidFill>
              </a:rPr>
              <a:t>Myr</a:t>
            </a:r>
            <a:r>
              <a:rPr lang="en-US" sz="2800" dirty="0" smtClean="0">
                <a:solidFill>
                  <a:srgbClr val="FF6600"/>
                </a:solidFill>
              </a:rPr>
              <a:t> </a:t>
            </a:r>
            <a:r>
              <a:rPr kumimoji="0" lang="en-US" sz="2800" b="0" i="0" u="none" strike="noStrike" cap="none" spc="0" normalizeH="0" dirty="0" smtClean="0">
                <a:ln>
                  <a:noFill/>
                </a:ln>
                <a:solidFill>
                  <a:srgbClr val="FF6600"/>
                </a:solidFill>
                <a:effectLst/>
                <a:uFillTx/>
                <a:latin typeface="+mn-lt"/>
                <a:ea typeface="+mn-ea"/>
                <a:cs typeface="+mn-cs"/>
                <a:sym typeface="Helvetica Light"/>
              </a:rPr>
              <a:t> </a:t>
            </a:r>
            <a:r>
              <a:rPr kumimoji="0" lang="en-US" sz="2800" b="0" i="0" u="none" strike="noStrike" cap="none" spc="0" normalizeH="0" dirty="0" smtClean="0">
                <a:ln>
                  <a:noFill/>
                </a:ln>
                <a:solidFill>
                  <a:srgbClr val="FFFFFF"/>
                </a:solidFill>
                <a:effectLst/>
                <a:uFillTx/>
                <a:latin typeface="+mn-lt"/>
                <a:ea typeface="+mn-ea"/>
                <a:cs typeface="+mn-cs"/>
                <a:sym typeface="Helvetica Light"/>
              </a:rPr>
              <a:t>after</a:t>
            </a:r>
          </a:p>
          <a:p>
            <a:pPr marL="0" marR="0" indent="0" algn="ctr" defTabSz="584200" rtl="0" fontAlgn="auto" latinLnBrk="1" hangingPunct="0">
              <a:lnSpc>
                <a:spcPct val="100000"/>
              </a:lnSpc>
              <a:spcBef>
                <a:spcPts val="0"/>
              </a:spcBef>
              <a:spcAft>
                <a:spcPts val="0"/>
              </a:spcAft>
              <a:buClrTx/>
              <a:buSzTx/>
              <a:buFontTx/>
              <a:buNone/>
              <a:tabLst/>
            </a:pPr>
            <a:endParaRPr lang="en-US" sz="2800" dirty="0" smtClean="0"/>
          </a:p>
          <a:p>
            <a:pPr marL="0" marR="0" indent="0" algn="ctr" defTabSz="584200" rtl="0" fontAlgn="auto" latinLnBrk="1" hangingPunct="0">
              <a:lnSpc>
                <a:spcPct val="100000"/>
              </a:lnSpc>
              <a:spcBef>
                <a:spcPts val="0"/>
              </a:spcBef>
              <a:spcAft>
                <a:spcPts val="0"/>
              </a:spcAft>
              <a:buClrTx/>
              <a:buSzTx/>
              <a:buFontTx/>
              <a:buNone/>
              <a:tabLst/>
            </a:pPr>
            <a:r>
              <a:rPr lang="en-US" sz="2800" dirty="0" smtClean="0"/>
              <a:t>the Big Bang</a:t>
            </a:r>
            <a:endParaRPr kumimoji="0" lang="en-US" sz="2800" b="0" i="0" u="none" strike="noStrike" cap="none" spc="0" normalizeH="0" dirty="0">
              <a:ln>
                <a:noFill/>
              </a:ln>
              <a:solidFill>
                <a:srgbClr val="FFFFFF"/>
              </a:solidFill>
              <a:effectLst/>
              <a:uFillTx/>
              <a:latin typeface="+mn-lt"/>
              <a:ea typeface="+mn-ea"/>
              <a:cs typeface="+mn-cs"/>
              <a:sym typeface="Helvetica Light"/>
            </a:endParaRPr>
          </a:p>
        </p:txBody>
      </p:sp>
      <p:sp>
        <p:nvSpPr>
          <p:cNvPr id="8" name="TextBox 7"/>
          <p:cNvSpPr txBox="1"/>
          <p:nvPr/>
        </p:nvSpPr>
        <p:spPr>
          <a:xfrm>
            <a:off x="10071347" y="6095636"/>
            <a:ext cx="2913759" cy="35552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Urry</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a:t>
            </a: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Treister</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a:t>
            </a:r>
            <a:r>
              <a:rPr kumimoji="0" lang="en-US" sz="2800" b="0" i="0" u="none" strike="noStrike" cap="none" spc="0" normalizeH="0" dirty="0" smtClean="0">
                <a:ln>
                  <a:noFill/>
                </a:ln>
                <a:solidFill>
                  <a:srgbClr val="FFFFFF"/>
                </a:solidFill>
                <a:effectLst/>
                <a:uFillTx/>
                <a:latin typeface="+mn-lt"/>
                <a:ea typeface="+mn-ea"/>
                <a:cs typeface="+mn-cs"/>
                <a:sym typeface="Helvetica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Scoville</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Sanders; </a:t>
            </a: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Faber+;Wu</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Wang+;</a:t>
            </a:r>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Ferguson+;</a:t>
            </a:r>
          </a:p>
          <a:p>
            <a:pPr marL="0" marR="0" indent="0" algn="ctr" defTabSz="584200" rtl="0" fontAlgn="auto" latinLnBrk="1" hangingPunct="0">
              <a:lnSpc>
                <a:spcPct val="100000"/>
              </a:lnSpc>
              <a:spcBef>
                <a:spcPts val="0"/>
              </a:spcBef>
              <a:spcAft>
                <a:spcPts val="0"/>
              </a:spcAft>
              <a:buClrTx/>
              <a:buSzTx/>
              <a:buFontTx/>
              <a:buNone/>
              <a:tabLst/>
            </a:pPr>
            <a:r>
              <a:rPr lang="en-US" sz="2800" dirty="0" smtClean="0"/>
              <a:t>Harrison+;</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a:t>
            </a:r>
          </a:p>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Hasinger</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Fan+</a:t>
            </a:r>
          </a:p>
          <a:p>
            <a:pPr marL="0" marR="0" indent="0" algn="ctr" defTabSz="584200" rtl="0" fontAlgn="auto" latinLnBrk="1" hangingPunct="0">
              <a:lnSpc>
                <a:spcPct val="100000"/>
              </a:lnSpc>
              <a:spcBef>
                <a:spcPts val="0"/>
              </a:spcBef>
              <a:spcAft>
                <a:spcPts val="0"/>
              </a:spcAft>
              <a:buClrTx/>
              <a:buSzTx/>
              <a:buFontTx/>
              <a:buNone/>
              <a:tabLst/>
            </a:pPr>
            <a:r>
              <a:rPr lang="en-US" sz="2800" dirty="0" err="1" smtClean="0"/>
              <a:t>Comastri</a:t>
            </a:r>
            <a:r>
              <a:rPr lang="en-US" sz="2800" dirty="0" smtClean="0"/>
              <a:t>+; </a:t>
            </a:r>
            <a:r>
              <a:rPr lang="en-US" sz="2800" dirty="0" err="1" smtClean="0"/>
              <a:t>Gilli</a:t>
            </a:r>
            <a:r>
              <a:rPr lang="en-US" sz="2800" dirty="0" smtClean="0"/>
              <a:t>+</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05609" y="6468949"/>
            <a:ext cx="3698668" cy="3225583"/>
          </a:xfrm>
          <a:prstGeom prst="roundRect">
            <a:avLst/>
          </a:prstGeom>
          <a:solidFill>
            <a:srgbClr val="FF6600">
              <a:alpha val="98000"/>
            </a:srgbClr>
          </a:solidFill>
          <a:ln w="41275"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descr="f1_color.eps"/>
          <p:cNvPicPr>
            <a:picLocks noChangeAspect="1"/>
          </p:cNvPicPr>
          <p:nvPr/>
        </p:nvPicPr>
        <p:blipFill>
          <a:blip r:embed="rId4"/>
          <a:stretch>
            <a:fillRect/>
          </a:stretch>
        </p:blipFill>
        <p:spPr>
          <a:xfrm>
            <a:off x="6829607" y="2282825"/>
            <a:ext cx="5941475" cy="5792938"/>
          </a:xfrm>
          <a:prstGeom prst="rect">
            <a:avLst/>
          </a:prstGeom>
        </p:spPr>
      </p:pic>
      <p:sp>
        <p:nvSpPr>
          <p:cNvPr id="5" name="TextBox 4"/>
          <p:cNvSpPr txBox="1"/>
          <p:nvPr/>
        </p:nvSpPr>
        <p:spPr>
          <a:xfrm>
            <a:off x="5362780" y="9190442"/>
            <a:ext cx="7717046"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6600"/>
                </a:solidFill>
                <a:effectLst/>
                <a:uFillTx/>
                <a:latin typeface="+mn-lt"/>
                <a:ea typeface="+mn-ea"/>
                <a:cs typeface="+mn-cs"/>
                <a:sym typeface="Helvetica Light"/>
              </a:rPr>
              <a:t>Fan+; Wu+ 15; Robertson+ 15; Planck+  XIII 15</a:t>
            </a:r>
            <a:endParaRPr kumimoji="0" lang="en-US" sz="2800" b="0" i="0" u="none" strike="noStrike" cap="none" spc="0" normalizeH="0" baseline="0" dirty="0">
              <a:ln>
                <a:noFill/>
              </a:ln>
              <a:solidFill>
                <a:srgbClr val="FF6600"/>
              </a:solidFill>
              <a:effectLst/>
              <a:uFillTx/>
              <a:latin typeface="+mn-lt"/>
              <a:ea typeface="+mn-ea"/>
              <a:cs typeface="+mn-cs"/>
              <a:sym typeface="Helvetica Light"/>
            </a:endParaRPr>
          </a:p>
        </p:txBody>
      </p:sp>
      <p:sp>
        <p:nvSpPr>
          <p:cNvPr id="6" name="TextBox 5"/>
          <p:cNvSpPr txBox="1"/>
          <p:nvPr/>
        </p:nvSpPr>
        <p:spPr>
          <a:xfrm>
            <a:off x="7441520" y="8180757"/>
            <a:ext cx="4831178"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800" dirty="0" smtClean="0"/>
              <a:t>PLANCK RESULTS: first stars </a:t>
            </a:r>
          </a:p>
          <a:p>
            <a:pPr rtl="0" latinLnBrk="1" hangingPunct="0"/>
            <a:r>
              <a:rPr lang="en-US" sz="2800" dirty="0" smtClean="0"/>
              <a:t>form even later!</a:t>
            </a:r>
          </a:p>
          <a:p>
            <a:pPr marL="0" marR="0" indent="0" algn="ctr"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TextBox 6"/>
          <p:cNvSpPr txBox="1"/>
          <p:nvPr/>
        </p:nvSpPr>
        <p:spPr>
          <a:xfrm>
            <a:off x="917001" y="622701"/>
            <a:ext cx="11175658"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HIGH-</a:t>
            </a: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z</a:t>
            </a: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 QUASARS &amp; THE TIMING PROBLEM TO ASSEMBLE </a:t>
            </a:r>
            <a:r>
              <a:rPr kumimoji="0" lang="en-US" sz="2800" b="0" i="0" u="none" strike="noStrike" cap="none" spc="0" normalizeH="0" baseline="0" dirty="0" err="1" smtClean="0">
                <a:ln>
                  <a:noFill/>
                </a:ln>
                <a:solidFill>
                  <a:srgbClr val="FFFFFF"/>
                </a:solidFill>
                <a:effectLst/>
                <a:uFillTx/>
                <a:latin typeface="+mn-lt"/>
                <a:ea typeface="+mn-ea"/>
                <a:cs typeface="+mn-cs"/>
                <a:sym typeface="Helvetica Light"/>
              </a:rPr>
              <a:t>SMBHs</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TextBox 7"/>
          <p:cNvSpPr txBox="1"/>
          <p:nvPr/>
        </p:nvSpPr>
        <p:spPr>
          <a:xfrm>
            <a:off x="1299557" y="4149526"/>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aphicFrame>
        <p:nvGraphicFramePr>
          <p:cNvPr id="114690" name="Object 2"/>
          <p:cNvGraphicFramePr>
            <a:graphicFrameLocks noChangeAspect="1"/>
          </p:cNvGraphicFramePr>
          <p:nvPr/>
        </p:nvGraphicFramePr>
        <p:xfrm>
          <a:off x="1182825" y="6528017"/>
          <a:ext cx="3314700" cy="958850"/>
        </p:xfrm>
        <a:graphic>
          <a:graphicData uri="http://schemas.openxmlformats.org/presentationml/2006/ole">
            <mc:AlternateContent xmlns:mc="http://schemas.openxmlformats.org/markup-compatibility/2006">
              <mc:Choice xmlns:v="urn:schemas-microsoft-com:vml" Requires="v">
                <p:oleObj spid="_x0000_s114725" name="Equation" r:id="rId5" imgW="1447800" imgH="419100" progId="Equation.3">
                  <p:embed/>
                </p:oleObj>
              </mc:Choice>
              <mc:Fallback>
                <p:oleObj name="Equation" r:id="rId5" imgW="1447800" imgH="4191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825" y="6528017"/>
                        <a:ext cx="3314700" cy="95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1816426" y="5522856"/>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aphicFrame>
        <p:nvGraphicFramePr>
          <p:cNvPr id="114691" name="Object 3"/>
          <p:cNvGraphicFramePr>
            <a:graphicFrameLocks noChangeAspect="1"/>
          </p:cNvGraphicFramePr>
          <p:nvPr/>
        </p:nvGraphicFramePr>
        <p:xfrm>
          <a:off x="1830421" y="7636069"/>
          <a:ext cx="1752600" cy="808038"/>
        </p:xfrm>
        <a:graphic>
          <a:graphicData uri="http://schemas.openxmlformats.org/presentationml/2006/ole">
            <mc:AlternateContent xmlns:mc="http://schemas.openxmlformats.org/markup-compatibility/2006">
              <mc:Choice xmlns:v="urn:schemas-microsoft-com:vml" Requires="v">
                <p:oleObj spid="_x0000_s114726" name="Equation" r:id="rId7" imgW="660400" imgH="304800" progId="Equation.3">
                  <p:embed/>
                </p:oleObj>
              </mc:Choice>
              <mc:Fallback>
                <p:oleObj name="Equation" r:id="rId7" imgW="660400" imgH="304800" progId="Equation.3">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0421" y="7636069"/>
                        <a:ext cx="1752600" cy="80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TextBox 11"/>
          <p:cNvSpPr txBox="1"/>
          <p:nvPr/>
        </p:nvSpPr>
        <p:spPr>
          <a:xfrm>
            <a:off x="2111780" y="6822352"/>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graphicFrame>
        <p:nvGraphicFramePr>
          <p:cNvPr id="114692" name="Object 4"/>
          <p:cNvGraphicFramePr>
            <a:graphicFrameLocks noChangeAspect="1"/>
          </p:cNvGraphicFramePr>
          <p:nvPr/>
        </p:nvGraphicFramePr>
        <p:xfrm>
          <a:off x="1270729" y="8692984"/>
          <a:ext cx="3168650" cy="908050"/>
        </p:xfrm>
        <a:graphic>
          <a:graphicData uri="http://schemas.openxmlformats.org/presentationml/2006/ole">
            <mc:AlternateContent xmlns:mc="http://schemas.openxmlformats.org/markup-compatibility/2006">
              <mc:Choice xmlns:v="urn:schemas-microsoft-com:vml" Requires="v">
                <p:oleObj spid="_x0000_s114727" name="Equation" r:id="rId9" imgW="1447800" imgH="419100" progId="Equation.3">
                  <p:embed/>
                </p:oleObj>
              </mc:Choice>
              <mc:Fallback>
                <p:oleObj name="Equation" r:id="rId9" imgW="1447800" imgH="419100" progId="Equation.3">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0729" y="8692984"/>
                        <a:ext cx="3168650" cy="90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4" name="TextBox 13"/>
          <p:cNvSpPr txBox="1"/>
          <p:nvPr/>
        </p:nvSpPr>
        <p:spPr>
          <a:xfrm>
            <a:off x="99580" y="5889096"/>
            <a:ext cx="6667130" cy="96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sz="2800" dirty="0" err="1" smtClean="0"/>
              <a:t>Eddington</a:t>
            </a:r>
            <a:r>
              <a:rPr lang="en-US" sz="2800" dirty="0" smtClean="0"/>
              <a:t> limit growth rate of mass </a:t>
            </a:r>
          </a:p>
          <a:p>
            <a:pPr marL="0" marR="0" indent="0" algn="ctr" defTabSz="584200" rtl="0" fontAlgn="auto" latinLnBrk="1"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5" name="Picture 14"/>
          <p:cNvPicPr>
            <a:picLocks noChangeAspect="1" noChangeArrowheads="1"/>
          </p:cNvPicPr>
          <p:nvPr/>
        </p:nvPicPr>
        <p:blipFill>
          <a:blip r:embed="rId11"/>
          <a:srcRect/>
          <a:stretch>
            <a:fillRect/>
          </a:stretch>
        </p:blipFill>
        <p:spPr bwMode="auto">
          <a:xfrm>
            <a:off x="1786117" y="2319180"/>
            <a:ext cx="3095376" cy="3102252"/>
          </a:xfrm>
          <a:prstGeom prst="rect">
            <a:avLst/>
          </a:prstGeom>
          <a:noFill/>
          <a:ln w="9525">
            <a:noFill/>
            <a:miter lim="800000"/>
            <a:headEnd/>
            <a:tailEnd/>
          </a:ln>
        </p:spPr>
      </p:pic>
      <p:sp>
        <p:nvSpPr>
          <p:cNvPr id="16" name="TextBox 15"/>
          <p:cNvSpPr txBox="1"/>
          <p:nvPr/>
        </p:nvSpPr>
        <p:spPr>
          <a:xfrm>
            <a:off x="288292" y="1656390"/>
            <a:ext cx="6348767"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FFFFFF"/>
                </a:solidFill>
                <a:effectLst/>
                <a:uFillTx/>
                <a:latin typeface="+mn-lt"/>
                <a:ea typeface="+mn-ea"/>
                <a:cs typeface="+mn-cs"/>
                <a:sym typeface="Helvetica Light"/>
              </a:rPr>
              <a:t>Bright quasars</a:t>
            </a:r>
            <a:r>
              <a:rPr kumimoji="0" lang="en-US" sz="2800" b="0" i="0" u="none" strike="noStrike" cap="none" spc="0" normalizeH="0" dirty="0" smtClean="0">
                <a:ln>
                  <a:noFill/>
                </a:ln>
                <a:solidFill>
                  <a:srgbClr val="FFFFFF"/>
                </a:solidFill>
                <a:effectLst/>
                <a:uFillTx/>
                <a:latin typeface="+mn-lt"/>
                <a:ea typeface="+mn-ea"/>
                <a:cs typeface="+mn-cs"/>
                <a:sym typeface="Helvetica Light"/>
              </a:rPr>
              <a:t> host 10</a:t>
            </a:r>
            <a:r>
              <a:rPr kumimoji="0" lang="en-US" sz="2800" b="0" i="0" u="none" strike="noStrike" cap="none" spc="0" normalizeH="0" baseline="30000" dirty="0" smtClean="0">
                <a:ln>
                  <a:noFill/>
                </a:ln>
                <a:solidFill>
                  <a:srgbClr val="FFFFFF"/>
                </a:solidFill>
                <a:effectLst/>
                <a:uFillTx/>
                <a:latin typeface="+mn-lt"/>
                <a:ea typeface="+mn-ea"/>
                <a:cs typeface="+mn-cs"/>
                <a:sym typeface="Helvetica Light"/>
              </a:rPr>
              <a:t>9 </a:t>
            </a:r>
            <a:r>
              <a:rPr kumimoji="0" lang="en-US" sz="2800" b="0" i="0" u="none" strike="noStrike" cap="none" spc="0" normalizeH="0" dirty="0" smtClean="0">
                <a:ln>
                  <a:noFill/>
                </a:ln>
                <a:solidFill>
                  <a:srgbClr val="FFFFFF"/>
                </a:solidFill>
                <a:effectLst/>
                <a:uFillTx/>
                <a:latin typeface="+mn-lt"/>
                <a:ea typeface="+mn-ea"/>
                <a:cs typeface="+mn-cs"/>
                <a:sym typeface="Helvetica Light"/>
              </a:rPr>
              <a:t>- 10</a:t>
            </a:r>
            <a:r>
              <a:rPr kumimoji="0" lang="en-US" sz="2800" b="0" i="0" u="none" strike="noStrike" cap="none" spc="0" normalizeH="0" baseline="30000" dirty="0" smtClean="0">
                <a:ln>
                  <a:noFill/>
                </a:ln>
                <a:solidFill>
                  <a:srgbClr val="FFFFFF"/>
                </a:solidFill>
                <a:effectLst/>
                <a:uFillTx/>
                <a:latin typeface="+mn-lt"/>
                <a:ea typeface="+mn-ea"/>
                <a:cs typeface="+mn-cs"/>
                <a:sym typeface="Helvetica Light"/>
              </a:rPr>
              <a:t>10</a:t>
            </a:r>
            <a:r>
              <a:rPr kumimoji="0" lang="en-US" sz="2800" b="0" i="0" u="none" strike="noStrike" cap="none" spc="0" normalizeH="0" dirty="0" smtClean="0">
                <a:ln>
                  <a:noFill/>
                </a:ln>
                <a:solidFill>
                  <a:srgbClr val="FFFFFF"/>
                </a:solidFill>
                <a:effectLst/>
                <a:uFillTx/>
                <a:latin typeface="+mn-lt"/>
                <a:ea typeface="+mn-ea"/>
                <a:cs typeface="+mn-cs"/>
                <a:sym typeface="Helvetica Light"/>
              </a:rPr>
              <a:t> </a:t>
            </a:r>
            <a:r>
              <a:rPr lang="en-US" sz="2800" dirty="0" err="1" smtClean="0"/>
              <a:t>M</a:t>
            </a:r>
            <a:r>
              <a:rPr lang="en-US" sz="2800" baseline="-25000" dirty="0" err="1" smtClean="0"/>
              <a:t>sun</a:t>
            </a:r>
            <a:r>
              <a:rPr lang="en-US" sz="2800" baseline="-25000" dirty="0" smtClean="0"/>
              <a:t> </a:t>
            </a:r>
            <a:r>
              <a:rPr lang="en-US" sz="2800" dirty="0" err="1" smtClean="0"/>
              <a:t>BHs</a:t>
            </a:r>
            <a:r>
              <a:rPr kumimoji="0" lang="en-US" sz="2800" b="0" i="0" u="none" strike="noStrike" cap="none" spc="0" normalizeH="0" dirty="0" smtClean="0">
                <a:ln>
                  <a:noFill/>
                </a:ln>
                <a:solidFill>
                  <a:srgbClr val="FFFFFF"/>
                </a:solidFill>
                <a:effectLst/>
                <a:uFillTx/>
                <a:latin typeface="+mn-lt"/>
                <a:ea typeface="+mn-ea"/>
                <a:cs typeface="+mn-cs"/>
                <a:sym typeface="Helvetica Light"/>
              </a:rPr>
              <a:t> </a:t>
            </a:r>
            <a:endParaRPr kumimoji="0" lang="en-US" sz="28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TextBox 16"/>
          <p:cNvSpPr txBox="1"/>
          <p:nvPr/>
        </p:nvSpPr>
        <p:spPr>
          <a:xfrm>
            <a:off x="1262375" y="5362906"/>
            <a:ext cx="4193860"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tx1"/>
                </a:solidFill>
                <a:effectLst/>
                <a:uFillTx/>
                <a:latin typeface="+mn-lt"/>
                <a:ea typeface="+mn-ea"/>
                <a:cs typeface="+mn-cs"/>
                <a:sym typeface="Helvetica Light"/>
              </a:rPr>
              <a:t>Age </a:t>
            </a:r>
            <a:r>
              <a:rPr lang="en-US" sz="2800" dirty="0" smtClean="0">
                <a:solidFill>
                  <a:schemeClr val="tx1"/>
                </a:solidFill>
              </a:rPr>
              <a:t>of the universe 1 </a:t>
            </a:r>
            <a:r>
              <a:rPr lang="en-US" sz="2800" dirty="0" err="1" smtClean="0">
                <a:solidFill>
                  <a:schemeClr val="tx1"/>
                </a:solidFill>
              </a:rPr>
              <a:t>Gyr</a:t>
            </a:r>
            <a:endParaRPr kumimoji="0" lang="en-US" sz="2800" b="0" i="0" u="none" strike="noStrike" cap="none" spc="0" normalizeH="0" baseline="0" dirty="0">
              <a:ln>
                <a:noFill/>
              </a:ln>
              <a:solidFill>
                <a:schemeClr val="tx1"/>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age.jpg" descr="image.jpg"/>
          <p:cNvPicPr>
            <a:picLocks/>
          </p:cNvPicPr>
          <p:nvPr/>
        </p:nvPicPr>
        <p:blipFill>
          <a:blip r:embed="rId3">
            <a:extLst/>
          </a:blip>
          <a:stretch>
            <a:fillRect/>
          </a:stretch>
        </p:blipFill>
        <p:spPr>
          <a:xfrm>
            <a:off x="347133" y="3572933"/>
            <a:ext cx="2603501" cy="2607734"/>
          </a:xfrm>
          <a:prstGeom prst="rect">
            <a:avLst/>
          </a:prstGeom>
          <a:ln w="12700">
            <a:miter lim="400000"/>
          </a:ln>
        </p:spPr>
      </p:pic>
      <p:sp>
        <p:nvSpPr>
          <p:cNvPr id="142" name="Lauer+ 05, 06; Bernardi+ 06; PN &amp; Treister 09; McConnell+ 11,12; PN &amp; Volonteri 13;  Marziani &amp; Sulentic 12; Mortlock+ 14;…"/>
          <p:cNvSpPr/>
          <p:nvPr/>
        </p:nvSpPr>
        <p:spPr>
          <a:xfrm>
            <a:off x="-356825" y="7628466"/>
            <a:ext cx="13718449" cy="186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Clr>
                <a:srgbClr val="0433FF"/>
              </a:buClr>
              <a:buFont typeface="American Typewriter"/>
              <a:defRPr sz="2200">
                <a:solidFill>
                  <a:srgbClr val="232323"/>
                </a:solidFill>
                <a:uFill>
                  <a:solidFill>
                    <a:srgbClr val="232323"/>
                  </a:solidFill>
                </a:uFill>
                <a:latin typeface="Gill Sans"/>
                <a:ea typeface="Gill Sans"/>
                <a:cs typeface="Gill Sans"/>
                <a:sym typeface="Gill Sans"/>
              </a:defRPr>
            </a:pPr>
            <a:endParaRPr/>
          </a:p>
          <a:p>
            <a:pPr>
              <a:buClr>
                <a:srgbClr val="0433FF"/>
              </a:buClr>
              <a:buFont typeface="Bookman Old Style"/>
              <a:defRPr sz="2200">
                <a:solidFill>
                  <a:srgbClr val="232323"/>
                </a:solidFill>
                <a:uFill>
                  <a:solidFill>
                    <a:srgbClr val="232323"/>
                  </a:solidFill>
                </a:uFill>
                <a:latin typeface="Bookman Old Style"/>
                <a:ea typeface="Bookman Old Style"/>
                <a:cs typeface="Bookman Old Style"/>
                <a:sym typeface="Bookman Old Style"/>
              </a:defRPr>
            </a:pPr>
            <a:endParaRPr/>
          </a:p>
          <a:p>
            <a:pPr>
              <a:defRPr sz="1800">
                <a:solidFill>
                  <a:srgbClr val="FFFFFF"/>
                </a:solidFill>
                <a:latin typeface="+mn-lt"/>
                <a:ea typeface="+mn-ea"/>
                <a:cs typeface="+mn-cs"/>
                <a:sym typeface="Helvetica"/>
              </a:defRPr>
            </a:pPr>
            <a:r>
              <a:t>Lauer+ 05, 06; Bernardi+ 06; PN &amp; Treister 09; McConnell+ 11,12; PN &amp; Volonteri 13;  Marziani &amp; Sulentic 12; Mortlock+ 14; </a:t>
            </a:r>
          </a:p>
          <a:p>
            <a:pPr>
              <a:defRPr sz="1800">
                <a:solidFill>
                  <a:srgbClr val="FFFFFF"/>
                </a:solidFill>
                <a:latin typeface="+mn-lt"/>
                <a:ea typeface="+mn-ea"/>
                <a:cs typeface="+mn-cs"/>
                <a:sym typeface="Helvetica"/>
              </a:defRPr>
            </a:pPr>
            <a:r>
              <a:t>Wu+ 2015; Kulier+15; Thomas+ 16; van den Bosch+ 16; Reines+ 14; McConnell+ 13; Jiang, Greene &amp; Ho 11; Gultekin+09</a:t>
            </a:r>
          </a:p>
          <a:p>
            <a:pPr>
              <a:buClr>
                <a:srgbClr val="0433FF"/>
              </a:buClr>
              <a:buFont typeface="American Typewriter"/>
              <a:defRPr sz="1800">
                <a:solidFill>
                  <a:srgbClr val="FFFFFF"/>
                </a:solidFill>
                <a:uFill>
                  <a:solidFill>
                    <a:srgbClr val="232323"/>
                  </a:solidFill>
                </a:uFill>
                <a:latin typeface="+mn-lt"/>
                <a:ea typeface="+mn-ea"/>
                <a:cs typeface="+mn-cs"/>
                <a:sym typeface="Helvetica"/>
              </a:defRPr>
            </a:pPr>
            <a:r>
              <a:t>Ferrarese+ 2006; Ferrarese &amp; Merritt  2002; Tremaine+ 2002; Kaspi+ 2005</a:t>
            </a:r>
          </a:p>
          <a:p>
            <a:pPr>
              <a:buClr>
                <a:srgbClr val="0433FF"/>
              </a:buClr>
              <a:buFont typeface="American Typewriter"/>
              <a:defRPr sz="1800">
                <a:solidFill>
                  <a:srgbClr val="FFFFFF"/>
                </a:solidFill>
                <a:uFill>
                  <a:solidFill>
                    <a:srgbClr val="232323"/>
                  </a:solidFill>
                </a:uFill>
                <a:latin typeface="+mn-lt"/>
                <a:ea typeface="+mn-ea"/>
                <a:cs typeface="+mn-cs"/>
                <a:sym typeface="Helvetica"/>
              </a:defRPr>
            </a:pPr>
            <a:r>
              <a:t>Census from  SDSS and 2dF  Fan+ 2007;  Croom+ 2004; Comastri+ 1995; Ueda+ 2003; Treister &amp; Urry 2005; Merloni+ 2004; </a:t>
            </a:r>
          </a:p>
        </p:txBody>
      </p:sp>
      <p:sp>
        <p:nvSpPr>
          <p:cNvPr id="143" name="Abundance &amp; LF of…"/>
          <p:cNvSpPr/>
          <p:nvPr/>
        </p:nvSpPr>
        <p:spPr>
          <a:xfrm>
            <a:off x="-53190" y="2665024"/>
            <a:ext cx="340414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buClr>
                <a:srgbClr val="FF2600"/>
              </a:buClr>
              <a:buFont typeface="American Typewriter"/>
              <a:defRPr sz="2400">
                <a:solidFill>
                  <a:srgbClr val="FFFFFF"/>
                </a:solidFill>
                <a:uFill>
                  <a:solidFill>
                    <a:srgbClr val="232323"/>
                  </a:solidFill>
                </a:uFill>
                <a:latin typeface="+mn-lt"/>
                <a:ea typeface="+mn-ea"/>
                <a:cs typeface="+mn-cs"/>
                <a:sym typeface="Helvetica"/>
              </a:defRPr>
            </a:pPr>
            <a:r>
              <a:t>Abundance &amp; LF of</a:t>
            </a:r>
          </a:p>
          <a:p>
            <a:pPr>
              <a:buClr>
                <a:srgbClr val="FF2600"/>
              </a:buClr>
              <a:buFont typeface="American Typewriter"/>
              <a:defRPr sz="2400">
                <a:solidFill>
                  <a:srgbClr val="FFFFFF"/>
                </a:solidFill>
                <a:uFill>
                  <a:solidFill>
                    <a:srgbClr val="232323"/>
                  </a:solidFill>
                </a:uFill>
                <a:latin typeface="+mn-lt"/>
                <a:ea typeface="+mn-ea"/>
                <a:cs typeface="+mn-cs"/>
                <a:sym typeface="Helvetica"/>
              </a:defRPr>
            </a:pPr>
            <a:r>
              <a:t>high &amp; low z quasars</a:t>
            </a:r>
          </a:p>
        </p:txBody>
      </p:sp>
      <p:pic>
        <p:nvPicPr>
          <p:cNvPr id="144" name="inv_xrb-1.jpg" descr="inv_xrb-1.jpg"/>
          <p:cNvPicPr>
            <a:picLocks/>
          </p:cNvPicPr>
          <p:nvPr/>
        </p:nvPicPr>
        <p:blipFill>
          <a:blip r:embed="rId4">
            <a:extLst/>
          </a:blip>
          <a:stretch>
            <a:fillRect/>
          </a:stretch>
        </p:blipFill>
        <p:spPr>
          <a:xfrm>
            <a:off x="3144159" y="3303411"/>
            <a:ext cx="4495237" cy="4495236"/>
          </a:xfrm>
          <a:prstGeom prst="rect">
            <a:avLst/>
          </a:prstGeom>
          <a:ln w="12700">
            <a:miter lim="400000"/>
          </a:ln>
        </p:spPr>
      </p:pic>
      <p:sp>
        <p:nvSpPr>
          <p:cNvPr id="145" name="XRB"/>
          <p:cNvSpPr/>
          <p:nvPr/>
        </p:nvSpPr>
        <p:spPr>
          <a:xfrm>
            <a:off x="4997333" y="2508249"/>
            <a:ext cx="118921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FF2600"/>
              </a:buClr>
              <a:buFont typeface="American Typewriter"/>
              <a:defRPr>
                <a:solidFill>
                  <a:srgbClr val="FFFFFF"/>
                </a:solidFill>
                <a:uFill>
                  <a:solidFill>
                    <a:srgbClr val="232323"/>
                  </a:solidFill>
                </a:uFill>
                <a:latin typeface="+mn-lt"/>
                <a:ea typeface="+mn-ea"/>
                <a:cs typeface="+mn-cs"/>
                <a:sym typeface="Helvetica"/>
              </a:defRPr>
            </a:lvl1pPr>
          </a:lstStyle>
          <a:p>
            <a:r>
              <a:t>XRB</a:t>
            </a:r>
          </a:p>
        </p:txBody>
      </p:sp>
      <p:sp>
        <p:nvSpPr>
          <p:cNvPr id="146" name="Rounded Rectangle"/>
          <p:cNvSpPr/>
          <p:nvPr/>
        </p:nvSpPr>
        <p:spPr>
          <a:xfrm>
            <a:off x="7845621" y="2682424"/>
            <a:ext cx="4969872" cy="5235418"/>
          </a:xfrm>
          <a:prstGeom prst="roundRect">
            <a:avLst>
              <a:gd name="adj" fmla="val 2275"/>
            </a:avLst>
          </a:prstGeom>
          <a:blipFill>
            <a:blip r:embed="rId5"/>
            <a:stretch>
              <a:fillRect/>
            </a:stretch>
          </a:blipFill>
          <a:ln w="25400">
            <a:solidFill>
              <a:srgbClr val="FFFFFF"/>
            </a:solidFill>
            <a:miter lim="400000"/>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sp>
        <p:nvSpPr>
          <p:cNvPr id="147" name="z=0"/>
          <p:cNvSpPr/>
          <p:nvPr/>
        </p:nvSpPr>
        <p:spPr>
          <a:xfrm>
            <a:off x="9710572" y="1816073"/>
            <a:ext cx="89885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z=0</a:t>
            </a:r>
          </a:p>
        </p:txBody>
      </p:sp>
      <p:sp>
        <p:nvSpPr>
          <p:cNvPr id="148" name="OBSERVATIONAL CONSTRAINTS FOR DEMOGRAPHIC MODELS"/>
          <p:cNvSpPr/>
          <p:nvPr/>
        </p:nvSpPr>
        <p:spPr>
          <a:xfrm>
            <a:off x="644067" y="333548"/>
            <a:ext cx="1171666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OBSERVATIONAL CONSTRAINTS FOR DEMOGRAPHIC MODELS</a:t>
            </a:r>
          </a:p>
        </p:txBody>
      </p:sp>
    </p:spTree>
    <p:extLst>
      <p:ext uri="{BB962C8B-B14F-4D97-AF65-F5344CB8AC3E}">
        <p14:creationId xmlns:p14="http://schemas.microsoft.com/office/powerpoint/2010/main" val="152710329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943" y="563516"/>
            <a:ext cx="958137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latin typeface="Calisto MT"/>
                <a:cs typeface="Calisto MT"/>
              </a:rPr>
              <a:t>The Most Massive Black Holes in the Universe</a:t>
            </a:r>
            <a:endParaRPr kumimoji="0" lang="en-US" sz="3600" b="0" i="0" u="none" strike="noStrike" cap="none" spc="0" normalizeH="0" baseline="0" dirty="0">
              <a:ln>
                <a:noFill/>
              </a:ln>
              <a:effectLst/>
              <a:uFillTx/>
              <a:latin typeface="+mn-lt"/>
              <a:ea typeface="+mn-ea"/>
              <a:cs typeface="+mn-cs"/>
              <a:sym typeface="Helvetica Light"/>
            </a:endParaRPr>
          </a:p>
        </p:txBody>
      </p:sp>
      <p:pic>
        <p:nvPicPr>
          <p:cNvPr id="5" name="Picture 4" descr="family_portra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32" y="2028935"/>
            <a:ext cx="6978524" cy="6737886"/>
          </a:xfrm>
          <a:prstGeom prst="rect">
            <a:avLst/>
          </a:prstGeom>
        </p:spPr>
      </p:pic>
      <p:sp>
        <p:nvSpPr>
          <p:cNvPr id="4" name="Oval 3"/>
          <p:cNvSpPr/>
          <p:nvPr/>
        </p:nvSpPr>
        <p:spPr>
          <a:xfrm>
            <a:off x="1221529" y="2973706"/>
            <a:ext cx="387221" cy="402690"/>
          </a:xfrm>
          <a:prstGeom prst="ellipse">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6" name="Oval 5"/>
          <p:cNvSpPr/>
          <p:nvPr/>
        </p:nvSpPr>
        <p:spPr>
          <a:xfrm>
            <a:off x="5929693" y="3144075"/>
            <a:ext cx="387221" cy="402690"/>
          </a:xfrm>
          <a:prstGeom prst="ellipse">
            <a:avLst/>
          </a:prstGeom>
          <a:solidFill>
            <a:srgbClr val="FFFF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extBox 6"/>
          <p:cNvSpPr txBox="1"/>
          <p:nvPr/>
        </p:nvSpPr>
        <p:spPr>
          <a:xfrm>
            <a:off x="727596" y="8963910"/>
            <a:ext cx="11711220"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2400" dirty="0" smtClean="0">
                <a:solidFill>
                  <a:srgbClr val="FF0000"/>
                </a:solidFill>
              </a:rPr>
              <a:t>Lauer+ 05, 06; </a:t>
            </a:r>
            <a:r>
              <a:rPr lang="en-US" sz="2400" dirty="0" err="1" smtClean="0">
                <a:solidFill>
                  <a:srgbClr val="FF0000"/>
                </a:solidFill>
              </a:rPr>
              <a:t>Bernardi</a:t>
            </a:r>
            <a:r>
              <a:rPr lang="en-US" sz="2400" dirty="0" smtClean="0">
                <a:solidFill>
                  <a:srgbClr val="FF0000"/>
                </a:solidFill>
              </a:rPr>
              <a:t>+ 06; PN &amp; </a:t>
            </a:r>
            <a:r>
              <a:rPr lang="en-US" sz="2400" dirty="0" err="1" smtClean="0">
                <a:solidFill>
                  <a:srgbClr val="FF0000"/>
                </a:solidFill>
              </a:rPr>
              <a:t>Treister</a:t>
            </a:r>
            <a:r>
              <a:rPr lang="en-US" sz="2400" dirty="0" smtClean="0">
                <a:solidFill>
                  <a:srgbClr val="FF0000"/>
                </a:solidFill>
              </a:rPr>
              <a:t> 09; McConnell+ 11,12; PN &amp; </a:t>
            </a:r>
            <a:r>
              <a:rPr lang="en-US" sz="2400" dirty="0" err="1" smtClean="0">
                <a:solidFill>
                  <a:srgbClr val="FF0000"/>
                </a:solidFill>
              </a:rPr>
              <a:t>Volonteri</a:t>
            </a:r>
            <a:r>
              <a:rPr lang="en-US" sz="2400" dirty="0" smtClean="0">
                <a:solidFill>
                  <a:srgbClr val="FF0000"/>
                </a:solidFill>
              </a:rPr>
              <a:t> 13</a:t>
            </a:r>
            <a:endParaRPr lang="en-US" sz="2400" dirty="0" smtClean="0">
              <a:solidFill>
                <a:srgbClr val="FF0000"/>
              </a:solidFill>
              <a:latin typeface="Bookman Old Style" charset="0"/>
            </a:endParaRPr>
          </a:p>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effectLst/>
                <a:uFillTx/>
                <a:latin typeface="+mn-lt"/>
                <a:ea typeface="+mn-ea"/>
                <a:cs typeface="+mn-cs"/>
                <a:sym typeface="Helvetica Light"/>
              </a:rPr>
              <a:t>Marziani</a:t>
            </a:r>
            <a:r>
              <a:rPr kumimoji="0" lang="en-US" sz="2400" b="0" i="0" u="none" strike="noStrike" cap="none" spc="0" normalizeH="0" baseline="0" dirty="0" smtClean="0">
                <a:ln>
                  <a:noFill/>
                </a:ln>
                <a:effectLst/>
                <a:uFillTx/>
                <a:latin typeface="+mn-lt"/>
                <a:ea typeface="+mn-ea"/>
                <a:cs typeface="+mn-cs"/>
                <a:sym typeface="Helvetica Light"/>
              </a:rPr>
              <a:t> &amp; </a:t>
            </a:r>
            <a:r>
              <a:rPr kumimoji="0" lang="en-US" sz="2400" b="0" i="0" u="none" strike="noStrike" cap="none" spc="0" normalizeH="0" baseline="0" dirty="0" err="1" smtClean="0">
                <a:ln>
                  <a:noFill/>
                </a:ln>
                <a:effectLst/>
                <a:uFillTx/>
                <a:latin typeface="+mn-lt"/>
                <a:ea typeface="+mn-ea"/>
                <a:cs typeface="+mn-cs"/>
                <a:sym typeface="Helvetica Light"/>
              </a:rPr>
              <a:t>Sulentic</a:t>
            </a:r>
            <a:r>
              <a:rPr kumimoji="0" lang="en-US" sz="2400" b="0" i="0" u="none" strike="noStrike" cap="none" spc="0" normalizeH="0" baseline="0" dirty="0" smtClean="0">
                <a:ln>
                  <a:noFill/>
                </a:ln>
                <a:effectLst/>
                <a:uFillTx/>
                <a:latin typeface="+mn-lt"/>
                <a:ea typeface="+mn-ea"/>
                <a:cs typeface="+mn-cs"/>
                <a:sym typeface="Helvetica Light"/>
              </a:rPr>
              <a:t> 12; </a:t>
            </a:r>
            <a:r>
              <a:rPr kumimoji="0" lang="en-US" sz="2400" b="0" i="0" u="none" strike="noStrike" cap="none" spc="0" normalizeH="0" baseline="0" dirty="0" err="1" smtClean="0">
                <a:ln>
                  <a:noFill/>
                </a:ln>
                <a:effectLst/>
                <a:uFillTx/>
                <a:latin typeface="+mn-lt"/>
                <a:ea typeface="+mn-ea"/>
                <a:cs typeface="+mn-cs"/>
                <a:sym typeface="Helvetica Light"/>
              </a:rPr>
              <a:t>Mortlock</a:t>
            </a:r>
            <a:r>
              <a:rPr kumimoji="0" lang="en-US" sz="2400" b="0" i="0" u="none" strike="noStrike" cap="none" spc="0" normalizeH="0" baseline="0" dirty="0" smtClean="0">
                <a:ln>
                  <a:noFill/>
                </a:ln>
                <a:effectLst/>
                <a:uFillTx/>
                <a:latin typeface="+mn-lt"/>
                <a:ea typeface="+mn-ea"/>
                <a:cs typeface="+mn-cs"/>
                <a:sym typeface="Helvetica Light"/>
              </a:rPr>
              <a:t>+ 14; Wu+ 2015; Kulier+15;</a:t>
            </a:r>
            <a:r>
              <a:rPr kumimoji="0" lang="en-US" sz="2400" b="0" i="0" u="none" strike="noStrike" cap="none" spc="0" normalizeH="0" dirty="0" smtClean="0">
                <a:ln>
                  <a:noFill/>
                </a:ln>
                <a:effectLst/>
                <a:uFillTx/>
                <a:latin typeface="+mn-lt"/>
                <a:ea typeface="+mn-ea"/>
                <a:cs typeface="+mn-cs"/>
                <a:sym typeface="Helvetica Light"/>
              </a:rPr>
              <a:t> </a:t>
            </a:r>
            <a:r>
              <a:rPr kumimoji="0" lang="en-US" sz="2400" b="0" i="0" u="none" strike="noStrike" cap="none" spc="0" normalizeH="0" baseline="0" dirty="0" smtClean="0">
                <a:ln>
                  <a:noFill/>
                </a:ln>
                <a:effectLst/>
                <a:uFillTx/>
                <a:latin typeface="+mn-lt"/>
                <a:ea typeface="+mn-ea"/>
                <a:cs typeface="+mn-cs"/>
                <a:sym typeface="Helvetica Light"/>
              </a:rPr>
              <a:t>Thomas+ 16 </a:t>
            </a:r>
            <a:endParaRPr kumimoji="0" lang="en-US" sz="2400" b="0" i="0" u="none" strike="noStrike" cap="none" spc="0" normalizeH="0" baseline="0" dirty="0">
              <a:ln>
                <a:noFill/>
              </a:ln>
              <a:effectLst/>
              <a:uFillTx/>
              <a:latin typeface="+mn-lt"/>
              <a:ea typeface="+mn-ea"/>
              <a:cs typeface="+mn-cs"/>
              <a:sym typeface="Helvetica Light"/>
            </a:endParaRPr>
          </a:p>
        </p:txBody>
      </p:sp>
      <p:sp>
        <p:nvSpPr>
          <p:cNvPr id="8" name="TextBox 7"/>
          <p:cNvSpPr txBox="1"/>
          <p:nvPr/>
        </p:nvSpPr>
        <p:spPr>
          <a:xfrm>
            <a:off x="9293292" y="2710409"/>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p:nvPicPr>
        <p:blipFill>
          <a:blip r:embed="rId4"/>
          <a:stretch>
            <a:fillRect/>
          </a:stretch>
        </p:blipFill>
        <p:spPr>
          <a:xfrm>
            <a:off x="9232172" y="1773549"/>
            <a:ext cx="1911397" cy="2217220"/>
          </a:xfrm>
          <a:prstGeom prst="rect">
            <a:avLst/>
          </a:prstGeom>
        </p:spPr>
      </p:pic>
      <p:sp>
        <p:nvSpPr>
          <p:cNvPr id="10" name="TextBox 9"/>
          <p:cNvSpPr txBox="1"/>
          <p:nvPr/>
        </p:nvSpPr>
        <p:spPr>
          <a:xfrm>
            <a:off x="8890582" y="6783766"/>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1" name="Picture 10"/>
          <p:cNvPicPr>
            <a:picLocks noChangeAspect="1"/>
          </p:cNvPicPr>
          <p:nvPr/>
        </p:nvPicPr>
        <p:blipFill>
          <a:blip r:embed="rId5"/>
          <a:stretch>
            <a:fillRect/>
          </a:stretch>
        </p:blipFill>
        <p:spPr>
          <a:xfrm>
            <a:off x="7320971" y="4046503"/>
            <a:ext cx="5588096" cy="2245107"/>
          </a:xfrm>
          <a:prstGeom prst="rect">
            <a:avLst/>
          </a:prstGeom>
        </p:spPr>
      </p:pic>
      <p:pic>
        <p:nvPicPr>
          <p:cNvPr id="13" name="Picture 12"/>
          <p:cNvPicPr>
            <a:picLocks noChangeAspect="1"/>
          </p:cNvPicPr>
          <p:nvPr/>
        </p:nvPicPr>
        <p:blipFill>
          <a:blip r:embed="rId6"/>
          <a:stretch>
            <a:fillRect/>
          </a:stretch>
        </p:blipFill>
        <p:spPr>
          <a:xfrm>
            <a:off x="8500075" y="6617379"/>
            <a:ext cx="3254536" cy="2346531"/>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14.png" descr="image14.png"/>
          <p:cNvPicPr>
            <a:picLocks noChangeAspect="1"/>
          </p:cNvPicPr>
          <p:nvPr/>
        </p:nvPicPr>
        <p:blipFill>
          <a:blip r:embed="rId3">
            <a:extLst/>
          </a:blip>
          <a:stretch>
            <a:fillRect/>
          </a:stretch>
        </p:blipFill>
        <p:spPr>
          <a:xfrm>
            <a:off x="1413841" y="1839090"/>
            <a:ext cx="10235715" cy="7236238"/>
          </a:xfrm>
          <a:prstGeom prst="rect">
            <a:avLst/>
          </a:prstGeom>
          <a:ln w="12700">
            <a:miter lim="400000"/>
          </a:ln>
        </p:spPr>
      </p:pic>
      <p:sp>
        <p:nvSpPr>
          <p:cNvPr id="153" name="BHMF FOR BLQSOs FROM SDSS  1 &lt; z &lt; 4.5"/>
          <p:cNvSpPr/>
          <p:nvPr/>
        </p:nvSpPr>
        <p:spPr>
          <a:xfrm>
            <a:off x="1526107" y="562015"/>
            <a:ext cx="95344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BHMF FOR BLQSOs FROM SDSS  1 &lt; z &lt; 4.5</a:t>
            </a:r>
          </a:p>
        </p:txBody>
      </p:sp>
      <p:sp>
        <p:nvSpPr>
          <p:cNvPr id="154" name="Kelly, Shen+ 10; 11"/>
          <p:cNvSpPr/>
          <p:nvPr/>
        </p:nvSpPr>
        <p:spPr>
          <a:xfrm>
            <a:off x="9782444" y="9184057"/>
            <a:ext cx="318241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r>
              <a:t>Kelly, Shen+ 10; 11</a:t>
            </a:r>
          </a:p>
        </p:txBody>
      </p:sp>
    </p:spTree>
    <p:extLst>
      <p:ext uri="{BB962C8B-B14F-4D97-AF65-F5344CB8AC3E}">
        <p14:creationId xmlns:p14="http://schemas.microsoft.com/office/powerpoint/2010/main" val="75175691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603" y="563516"/>
            <a:ext cx="1163406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b="1" dirty="0" smtClean="0">
                <a:latin typeface="Calisto MT"/>
                <a:cs typeface="Calisto MT"/>
              </a:rPr>
              <a:t>Tracing the growth history of black holes in the universe</a:t>
            </a:r>
            <a:endParaRPr kumimoji="0" lang="en-US" sz="3600" b="0" i="0" u="none" strike="noStrike" cap="none" spc="0" normalizeH="0" baseline="0" dirty="0">
              <a:ln>
                <a:noFill/>
              </a:ln>
              <a:effectLst/>
              <a:uFillTx/>
              <a:latin typeface="+mn-lt"/>
              <a:ea typeface="+mn-ea"/>
              <a:cs typeface="+mn-cs"/>
              <a:sym typeface="Helvetica Light"/>
            </a:endParaRPr>
          </a:p>
        </p:txBody>
      </p:sp>
      <p:pic>
        <p:nvPicPr>
          <p:cNvPr id="4" name="Picture 3" descr="f1.tiff"/>
          <p:cNvPicPr>
            <a:picLocks noChangeAspect="1"/>
          </p:cNvPicPr>
          <p:nvPr/>
        </p:nvPicPr>
        <p:blipFill>
          <a:blip r:embed="rId2"/>
          <a:stretch>
            <a:fillRect/>
          </a:stretch>
        </p:blipFill>
        <p:spPr>
          <a:xfrm>
            <a:off x="1790682" y="1844692"/>
            <a:ext cx="9670368" cy="7249607"/>
          </a:xfrm>
          <a:prstGeom prst="rect">
            <a:avLst/>
          </a:prstGeom>
        </p:spPr>
      </p:pic>
      <p:sp>
        <p:nvSpPr>
          <p:cNvPr id="5" name="TextBox 4"/>
          <p:cNvSpPr txBox="1"/>
          <p:nvPr/>
        </p:nvSpPr>
        <p:spPr>
          <a:xfrm>
            <a:off x="10700731" y="9300200"/>
            <a:ext cx="228994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err="1" smtClean="0"/>
              <a:t>Ricarte</a:t>
            </a:r>
            <a:r>
              <a:rPr lang="en-US" sz="2400" dirty="0" smtClean="0"/>
              <a:t>, PN+ 16</a:t>
            </a: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hallenges for demographic models at the high mass end"/>
          <p:cNvSpPr/>
          <p:nvPr/>
        </p:nvSpPr>
        <p:spPr>
          <a:xfrm>
            <a:off x="389617" y="511491"/>
            <a:ext cx="12225565"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Challenges for demographic models at the high mass end</a:t>
            </a:r>
          </a:p>
        </p:txBody>
      </p:sp>
      <p:sp>
        <p:nvSpPr>
          <p:cNvPr id="168" name="Rounded Rectangle"/>
          <p:cNvSpPr/>
          <p:nvPr/>
        </p:nvSpPr>
        <p:spPr>
          <a:xfrm>
            <a:off x="4938222" y="2100890"/>
            <a:ext cx="7534790" cy="7023660"/>
          </a:xfrm>
          <a:prstGeom prst="roundRect">
            <a:avLst>
              <a:gd name="adj" fmla="val 2807"/>
            </a:avLst>
          </a:prstGeom>
          <a:blipFill>
            <a:blip r:embed="rId3"/>
            <a:stretch>
              <a:fillRect/>
            </a:stretch>
          </a:blipFill>
          <a:ln w="25400">
            <a:solidFill>
              <a:srgbClr val="FFFFFF"/>
            </a:solidFill>
            <a:miter lim="400000"/>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grpSp>
        <p:nvGrpSpPr>
          <p:cNvPr id="173" name="Group"/>
          <p:cNvGrpSpPr/>
          <p:nvPr/>
        </p:nvGrpSpPr>
        <p:grpSpPr>
          <a:xfrm>
            <a:off x="5574845" y="2060322"/>
            <a:ext cx="6778613" cy="6683040"/>
            <a:chOff x="-50799" y="-25400"/>
            <a:chExt cx="6778611" cy="6683038"/>
          </a:xfrm>
        </p:grpSpPr>
        <p:pic>
          <p:nvPicPr>
            <p:cNvPr id="169" name="Rounded Rectangle" descr="Rounded Rectangle"/>
            <p:cNvPicPr>
              <a:picLocks/>
            </p:cNvPicPr>
            <p:nvPr/>
          </p:nvPicPr>
          <p:blipFill>
            <a:blip r:embed="rId4">
              <a:alphaModFix amt="71000"/>
              <a:extLst/>
            </a:blip>
            <a:stretch>
              <a:fillRect/>
            </a:stretch>
          </p:blipFill>
          <p:spPr>
            <a:xfrm>
              <a:off x="4077016" y="-25400"/>
              <a:ext cx="2650796" cy="6683039"/>
            </a:xfrm>
            <a:prstGeom prst="rect">
              <a:avLst/>
            </a:prstGeom>
            <a:effectLst/>
          </p:spPr>
        </p:pic>
        <p:pic>
          <p:nvPicPr>
            <p:cNvPr id="171" name="Callout" descr="Callout"/>
            <p:cNvPicPr>
              <a:picLocks/>
            </p:cNvPicPr>
            <p:nvPr/>
          </p:nvPicPr>
          <p:blipFill>
            <a:blip r:embed="rId5">
              <a:alphaModFix amt="90000"/>
              <a:extLst/>
            </a:blip>
            <a:stretch>
              <a:fillRect/>
            </a:stretch>
          </p:blipFill>
          <p:spPr>
            <a:xfrm>
              <a:off x="-50800" y="1839910"/>
              <a:ext cx="4293791" cy="2023666"/>
            </a:xfrm>
            <a:prstGeom prst="rect">
              <a:avLst/>
            </a:prstGeom>
            <a:effectLst>
              <a:outerShdw blurRad="63500" dist="25400" dir="5400000" rotWithShape="0">
                <a:srgbClr val="000000">
                  <a:alpha val="50000"/>
                </a:srgbClr>
              </a:outerShdw>
            </a:effectLst>
          </p:spPr>
        </p:pic>
        <p:sp>
          <p:nvSpPr>
            <p:cNvPr id="172" name="Missing Broad Line Quasars"/>
            <p:cNvSpPr/>
            <p:nvPr/>
          </p:nvSpPr>
          <p:spPr>
            <a:xfrm>
              <a:off x="197164" y="1867294"/>
              <a:ext cx="3038621" cy="1941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FFFFFF"/>
                  </a:solidFill>
                  <a:latin typeface="Gill Sans MT"/>
                  <a:ea typeface="Gill Sans MT"/>
                  <a:cs typeface="Gill Sans MT"/>
                  <a:sym typeface="Gill Sans MT"/>
                </a:defRPr>
              </a:lvl1pPr>
            </a:lstStyle>
            <a:p>
              <a:r>
                <a:t>Missing Broad Line Quasars</a:t>
              </a:r>
            </a:p>
          </p:txBody>
        </p:sp>
      </p:grpSp>
      <p:sp>
        <p:nvSpPr>
          <p:cNvPr id="174" name="PN &amp; Volonteri +12"/>
          <p:cNvSpPr/>
          <p:nvPr/>
        </p:nvSpPr>
        <p:spPr>
          <a:xfrm>
            <a:off x="10192175" y="9193562"/>
            <a:ext cx="277185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r>
              <a:t>PN &amp; Volonteri +12 </a:t>
            </a:r>
          </a:p>
        </p:txBody>
      </p:sp>
      <p:grpSp>
        <p:nvGrpSpPr>
          <p:cNvPr id="187" name="Group"/>
          <p:cNvGrpSpPr/>
          <p:nvPr/>
        </p:nvGrpSpPr>
        <p:grpSpPr>
          <a:xfrm>
            <a:off x="750135" y="2088190"/>
            <a:ext cx="3637147" cy="6771958"/>
            <a:chOff x="0" y="0"/>
            <a:chExt cx="3637146" cy="6771956"/>
          </a:xfrm>
        </p:grpSpPr>
        <p:sp>
          <p:nvSpPr>
            <p:cNvPr id="175" name="Line"/>
            <p:cNvSpPr/>
            <p:nvPr/>
          </p:nvSpPr>
          <p:spPr>
            <a:xfrm flipV="1">
              <a:off x="1463495" y="5553457"/>
              <a:ext cx="1" cy="121850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76" name="Circle"/>
            <p:cNvSpPr/>
            <p:nvPr/>
          </p:nvSpPr>
          <p:spPr>
            <a:xfrm>
              <a:off x="665657" y="4457956"/>
              <a:ext cx="1595677" cy="1595678"/>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77" name="Circle"/>
            <p:cNvSpPr/>
            <p:nvPr/>
          </p:nvSpPr>
          <p:spPr>
            <a:xfrm>
              <a:off x="0" y="2456260"/>
              <a:ext cx="762000" cy="762001"/>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78" name="Circle"/>
            <p:cNvSpPr/>
            <p:nvPr/>
          </p:nvSpPr>
          <p:spPr>
            <a:xfrm>
              <a:off x="1944320" y="2202260"/>
              <a:ext cx="1270001" cy="1270001"/>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79" name="Circle"/>
            <p:cNvSpPr/>
            <p:nvPr/>
          </p:nvSpPr>
          <p:spPr>
            <a:xfrm>
              <a:off x="31750" y="95249"/>
              <a:ext cx="698500" cy="698501"/>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80" name="Circle"/>
            <p:cNvSpPr/>
            <p:nvPr/>
          </p:nvSpPr>
          <p:spPr>
            <a:xfrm>
              <a:off x="3192646" y="222249"/>
              <a:ext cx="444501" cy="444501"/>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sp>
          <p:nvSpPr>
            <p:cNvPr id="181" name="Circle"/>
            <p:cNvSpPr/>
            <p:nvPr/>
          </p:nvSpPr>
          <p:spPr>
            <a:xfrm>
              <a:off x="1447003" y="0"/>
              <a:ext cx="889001" cy="889000"/>
            </a:xfrm>
            <a:prstGeom prst="ellipse">
              <a:avLst/>
            </a:prstGeom>
            <a:solidFill>
              <a:srgbClr val="00397A"/>
            </a:solidFill>
            <a:ln w="25400" cap="flat">
              <a:solidFill>
                <a:srgbClr val="FFFFFF"/>
              </a:solidFill>
              <a:prstDash val="solid"/>
              <a:miter lim="400000"/>
            </a:ln>
            <a:effectLst/>
          </p:spPr>
          <p:txBody>
            <a:bodyPr wrap="square" lIns="50800" tIns="50800" rIns="50800" bIns="50800" numCol="1" anchor="ctr">
              <a:noAutofit/>
            </a:bodyPr>
            <a:lstStyle/>
            <a:p>
              <a:pPr>
                <a:defRPr sz="2600">
                  <a:solidFill>
                    <a:srgbClr val="FFFFFF"/>
                  </a:solidFill>
                </a:defRPr>
              </a:pPr>
              <a:endParaRPr/>
            </a:p>
          </p:txBody>
        </p:sp>
        <p:cxnSp>
          <p:nvCxnSpPr>
            <p:cNvPr id="182" name="Connection Line"/>
            <p:cNvCxnSpPr>
              <a:stCxn id="176" idx="0"/>
              <a:endCxn id="177" idx="0"/>
            </p:cNvCxnSpPr>
            <p:nvPr/>
          </p:nvCxnSpPr>
          <p:spPr>
            <a:xfrm flipH="1" flipV="1">
              <a:off x="381000" y="2837260"/>
              <a:ext cx="1082496" cy="2418535"/>
            </a:xfrm>
            <a:prstGeom prst="straightConnector1">
              <a:avLst/>
            </a:prstGeom>
            <a:ln w="25400" cap="flat">
              <a:solidFill>
                <a:srgbClr val="FFFFFF"/>
              </a:solidFill>
              <a:prstDash val="solid"/>
              <a:miter lim="400000"/>
            </a:ln>
            <a:effectLst/>
          </p:spPr>
        </p:cxnSp>
        <p:cxnSp>
          <p:nvCxnSpPr>
            <p:cNvPr id="183" name="Connection Line"/>
            <p:cNvCxnSpPr>
              <a:stCxn id="176" idx="0"/>
              <a:endCxn id="178" idx="0"/>
            </p:cNvCxnSpPr>
            <p:nvPr/>
          </p:nvCxnSpPr>
          <p:spPr>
            <a:xfrm flipV="1">
              <a:off x="1463495" y="2837260"/>
              <a:ext cx="1115826" cy="2418535"/>
            </a:xfrm>
            <a:prstGeom prst="straightConnector1">
              <a:avLst/>
            </a:prstGeom>
            <a:ln w="25400" cap="flat">
              <a:solidFill>
                <a:srgbClr val="FFFFFF"/>
              </a:solidFill>
              <a:prstDash val="solid"/>
              <a:miter lim="400000"/>
            </a:ln>
            <a:effectLst/>
          </p:spPr>
        </p:cxnSp>
        <p:cxnSp>
          <p:nvCxnSpPr>
            <p:cNvPr id="184" name="Connection Line"/>
            <p:cNvCxnSpPr>
              <a:stCxn id="178" idx="0"/>
              <a:endCxn id="181" idx="0"/>
            </p:cNvCxnSpPr>
            <p:nvPr/>
          </p:nvCxnSpPr>
          <p:spPr>
            <a:xfrm flipH="1" flipV="1">
              <a:off x="1891503" y="444500"/>
              <a:ext cx="687818" cy="2392761"/>
            </a:xfrm>
            <a:prstGeom prst="straightConnector1">
              <a:avLst/>
            </a:prstGeom>
            <a:ln w="25400" cap="flat">
              <a:solidFill>
                <a:srgbClr val="FFFFFF"/>
              </a:solidFill>
              <a:prstDash val="solid"/>
              <a:miter lim="400000"/>
            </a:ln>
            <a:effectLst/>
          </p:spPr>
        </p:cxnSp>
        <p:cxnSp>
          <p:nvCxnSpPr>
            <p:cNvPr id="185" name="Connection Line"/>
            <p:cNvCxnSpPr>
              <a:stCxn id="178" idx="0"/>
              <a:endCxn id="180" idx="0"/>
            </p:cNvCxnSpPr>
            <p:nvPr/>
          </p:nvCxnSpPr>
          <p:spPr>
            <a:xfrm flipV="1">
              <a:off x="2579320" y="444499"/>
              <a:ext cx="835577" cy="2392762"/>
            </a:xfrm>
            <a:prstGeom prst="straightConnector1">
              <a:avLst/>
            </a:prstGeom>
            <a:ln w="25400" cap="flat">
              <a:solidFill>
                <a:srgbClr val="FFFFFF"/>
              </a:solidFill>
              <a:prstDash val="solid"/>
              <a:miter lim="400000"/>
            </a:ln>
            <a:effectLst/>
          </p:spPr>
        </p:cxnSp>
        <p:cxnSp>
          <p:nvCxnSpPr>
            <p:cNvPr id="186" name="Connection Line"/>
            <p:cNvCxnSpPr>
              <a:stCxn id="177" idx="0"/>
              <a:endCxn id="179" idx="0"/>
            </p:cNvCxnSpPr>
            <p:nvPr/>
          </p:nvCxnSpPr>
          <p:spPr>
            <a:xfrm flipV="1">
              <a:off x="381000" y="444499"/>
              <a:ext cx="0" cy="2392762"/>
            </a:xfrm>
            <a:prstGeom prst="straightConnector1">
              <a:avLst/>
            </a:prstGeom>
            <a:ln w="25400" cap="flat">
              <a:solidFill>
                <a:srgbClr val="FFFFFF"/>
              </a:solidFill>
              <a:prstDash val="solid"/>
              <a:miter lim="400000"/>
            </a:ln>
            <a:effectLst/>
          </p:spPr>
        </p:cxnSp>
      </p:grpSp>
    </p:spTree>
    <p:extLst>
      <p:ext uri="{BB962C8B-B14F-4D97-AF65-F5344CB8AC3E}">
        <p14:creationId xmlns:p14="http://schemas.microsoft.com/office/powerpoint/2010/main" val="162088311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1000"/>
                                        <p:tgtEl>
                                          <p:spTgt spid="173"/>
                                        </p:tgtEl>
                                      </p:cBhvr>
                                    </p:animEffect>
                                  </p:childTnLst>
                                </p:cTn>
                              </p:par>
                            </p:childTnLst>
                          </p:cTn>
                        </p:par>
                        <p:par>
                          <p:cTn id="8" fill="hold">
                            <p:stCondLst>
                              <p:cond delay="1000"/>
                            </p:stCondLst>
                            <p:childTnLst>
                              <p:par>
                                <p:cTn id="9" presetID="22" presetClass="entr" presetSubtype="4" fill="hold" grpId="0" nodeType="afterEffect">
                                  <p:stCondLst>
                                    <p:cond delay="0"/>
                                  </p:stCondLst>
                                  <p:iterate>
                                    <p:tmAbs val="0"/>
                                  </p:iterate>
                                  <p:childTnLst>
                                    <p:set>
                                      <p:cBhvr>
                                        <p:cTn id="10" fill="hold"/>
                                        <p:tgtEl>
                                          <p:spTgt spid="187"/>
                                        </p:tgtEl>
                                        <p:attrNameLst>
                                          <p:attrName>style.visibility</p:attrName>
                                        </p:attrNameLst>
                                      </p:cBhvr>
                                      <p:to>
                                        <p:strVal val="visible"/>
                                      </p:to>
                                    </p:set>
                                    <p:animEffect transition="in" filter="wipe(down)">
                                      <p:cBhvr>
                                        <p:cTn id="11"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87"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6376</TotalTime>
  <Words>3732</Words>
  <Application>Microsoft Macintosh PowerPoint</Application>
  <PresentationFormat>Custom</PresentationFormat>
  <Paragraphs>298</Paragraphs>
  <Slides>29</Slides>
  <Notes>20</Notes>
  <HiddenSlides>0</HiddenSlides>
  <MMClips>3</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6" baseType="lpstr">
      <vt:lpstr>American Typewriter</vt:lpstr>
      <vt:lpstr>Bookman Old Style</vt:lpstr>
      <vt:lpstr>Calibri</vt:lpstr>
      <vt:lpstr>Calisto MT</vt:lpstr>
      <vt:lpstr>Gill Sans</vt:lpstr>
      <vt:lpstr>Gill Sans MT</vt:lpstr>
      <vt:lpstr>Helvetica</vt:lpstr>
      <vt:lpstr>Helvetica Light</vt:lpstr>
      <vt:lpstr>Helvetica Neue</vt:lpstr>
      <vt:lpstr>Lucida Grande</vt:lpstr>
      <vt:lpstr>Superclarendon</vt:lpstr>
      <vt:lpstr>Times</vt:lpstr>
      <vt:lpstr>Wingdings</vt:lpstr>
      <vt:lpstr>Wingdings 2</vt:lpstr>
      <vt:lpstr>Arial</vt:lpstr>
      <vt:lpstr>Black</vt:lpstr>
      <vt:lpstr>Equation</vt:lpstr>
      <vt:lpstr>Tracing black hole growth over cosmic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Massive BH seed formation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priyamvada natarajan</cp:lastModifiedBy>
  <cp:revision>198</cp:revision>
  <dcterms:created xsi:type="dcterms:W3CDTF">2016-04-19T18:49:24Z</dcterms:created>
  <dcterms:modified xsi:type="dcterms:W3CDTF">2017-05-17T14:53:53Z</dcterms:modified>
</cp:coreProperties>
</file>