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592" r:id="rId3"/>
    <p:sldId id="583" r:id="rId4"/>
    <p:sldId id="599" r:id="rId5"/>
    <p:sldId id="600" r:id="rId6"/>
    <p:sldId id="602" r:id="rId7"/>
    <p:sldId id="603" r:id="rId8"/>
    <p:sldId id="612" r:id="rId9"/>
    <p:sldId id="613" r:id="rId10"/>
    <p:sldId id="610" r:id="rId11"/>
    <p:sldId id="614" r:id="rId12"/>
    <p:sldId id="607" r:id="rId13"/>
    <p:sldId id="615" r:id="rId14"/>
    <p:sldId id="616" r:id="rId15"/>
    <p:sldId id="617" r:id="rId16"/>
    <p:sldId id="618" r:id="rId17"/>
    <p:sldId id="619" r:id="rId18"/>
    <p:sldId id="620" r:id="rId19"/>
    <p:sldId id="621" r:id="rId20"/>
    <p:sldId id="622" r:id="rId21"/>
    <p:sldId id="623" r:id="rId22"/>
    <p:sldId id="634" r:id="rId23"/>
    <p:sldId id="624" r:id="rId24"/>
    <p:sldId id="625" r:id="rId25"/>
    <p:sldId id="626" r:id="rId26"/>
    <p:sldId id="627" r:id="rId27"/>
    <p:sldId id="631" r:id="rId28"/>
    <p:sldId id="633" r:id="rId2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60066"/>
    <a:srgbClr val="00FFFF"/>
    <a:srgbClr val="000000"/>
    <a:srgbClr val="FFC000"/>
    <a:srgbClr val="FFFF99"/>
    <a:srgbClr val="FFFFCC"/>
    <a:srgbClr val="FFFF00"/>
    <a:srgbClr val="FFFFFF"/>
    <a:srgbClr val="8AF3C7"/>
    <a:srgbClr val="C4BBC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67" autoAdjust="0"/>
    <p:restoredTop sz="94660" autoAdjust="0"/>
  </p:normalViewPr>
  <p:slideViewPr>
    <p:cSldViewPr>
      <p:cViewPr varScale="1">
        <p:scale>
          <a:sx n="74" d="100"/>
          <a:sy n="74" d="100"/>
        </p:scale>
        <p:origin x="-31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3" d="100"/>
          <a:sy n="73" d="100"/>
        </p:scale>
        <p:origin x="-1528" y="-10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2.wmf"/><Relationship Id="rId1" Type="http://schemas.openxmlformats.org/officeDocument/2006/relationships/image" Target="../media/image48.wmf"/><Relationship Id="rId4" Type="http://schemas.openxmlformats.org/officeDocument/2006/relationships/image" Target="../media/image5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image" Target="../media/image5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50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wmf"/><Relationship Id="rId1" Type="http://schemas.openxmlformats.org/officeDocument/2006/relationships/image" Target="../media/image67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76.wmf"/><Relationship Id="rId1" Type="http://schemas.openxmlformats.org/officeDocument/2006/relationships/image" Target="../media/image75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4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4" Type="http://schemas.openxmlformats.org/officeDocument/2006/relationships/image" Target="../media/image3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97FB5E18-7D4F-4EA6-867D-614440C88173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ES_tradnl" noProof="0" smtClean="0"/>
              <a:t>Click to edit Master text styles</a:t>
            </a:r>
          </a:p>
          <a:p>
            <a:pPr lvl="1"/>
            <a:r>
              <a:rPr lang="es-ES_tradnl" altLang="es-ES_tradnl" noProof="0" smtClean="0"/>
              <a:t>Second level</a:t>
            </a:r>
          </a:p>
          <a:p>
            <a:pPr lvl="2"/>
            <a:r>
              <a:rPr lang="es-ES_tradnl" altLang="es-ES_tradnl" noProof="0" smtClean="0"/>
              <a:t>Third level</a:t>
            </a:r>
          </a:p>
          <a:p>
            <a:pPr lvl="3"/>
            <a:r>
              <a:rPr lang="es-ES_tradnl" altLang="es-ES_tradnl" noProof="0" smtClean="0"/>
              <a:t>Fourth level</a:t>
            </a:r>
          </a:p>
          <a:p>
            <a:pPr lvl="4"/>
            <a:r>
              <a:rPr lang="es-ES_tradnl" altLang="es-ES_tradnl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s-ES_tradnl" altLang="es-ES_tradnl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91A74063-705A-4845-84D6-EEA0C6EA8B1B}" type="slidenum">
              <a:rPr lang="es-ES_tradnl" altLang="es-ES_tradnl"/>
              <a:pPr>
                <a:defRPr/>
              </a:pPr>
              <a:t>‹Nº›</a:t>
            </a:fld>
            <a:endParaRPr lang="es-ES_tradnl" alt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b="1"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C7E97A-7B6A-4738-8B57-9D3F8298944F}" type="slidenum">
              <a:rPr lang="es-ES_tradnl" altLang="es-ES_tradnl" smtClean="0">
                <a:latin typeface="Times"/>
              </a:rPr>
              <a:pPr/>
              <a:t>1</a:t>
            </a:fld>
            <a:endParaRPr lang="es-ES_tradnl" altLang="es-ES_tradnl" smtClean="0">
              <a:latin typeface="Times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s-ES" smtClean="0">
              <a:latin typeface="Helvetica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 userDrawn="1"/>
        </p:nvSpPr>
        <p:spPr bwMode="auto">
          <a:xfrm>
            <a:off x="0" y="0"/>
            <a:ext cx="1143000" cy="68453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sp>
        <p:nvSpPr>
          <p:cNvPr id="5" name="Rectangle 10"/>
          <p:cNvSpPr>
            <a:spLocks noChangeArrowheads="1"/>
          </p:cNvSpPr>
          <p:nvPr userDrawn="1"/>
        </p:nvSpPr>
        <p:spPr bwMode="auto">
          <a:xfrm>
            <a:off x="0" y="1117600"/>
            <a:ext cx="9131300" cy="1447800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9933"/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sp>
        <p:nvSpPr>
          <p:cNvPr id="6" name="Rectangle 11"/>
          <p:cNvSpPr>
            <a:spLocks noChangeArrowheads="1"/>
          </p:cNvSpPr>
          <p:nvPr userDrawn="1"/>
        </p:nvSpPr>
        <p:spPr bwMode="auto">
          <a:xfrm>
            <a:off x="0" y="-12700"/>
            <a:ext cx="1143000" cy="2636838"/>
          </a:xfrm>
          <a:prstGeom prst="rect">
            <a:avLst/>
          </a:prstGeom>
          <a:gradFill rotWithShape="1">
            <a:gsLst>
              <a:gs pos="0">
                <a:srgbClr val="CC0000"/>
              </a:gs>
              <a:gs pos="100000">
                <a:srgbClr val="FFFFFF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1270000"/>
            <a:ext cx="7696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s-ES_tradnl"/>
              <a:t>Click to edit Master title style</a:t>
            </a:r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charset="2"/>
              <a:buNone/>
              <a:defRPr/>
            </a:lvl1pPr>
          </a:lstStyle>
          <a:p>
            <a:r>
              <a:rPr lang="en-US" altLang="es-ES_tradnl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38988" y="114300"/>
            <a:ext cx="1981200" cy="60579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195388" y="114300"/>
            <a:ext cx="5791200" cy="60579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195388" y="1676400"/>
            <a:ext cx="3886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33988" y="1676400"/>
            <a:ext cx="3886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268413"/>
            <a:ext cx="1143000" cy="5589587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CC0000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143000" y="-1588"/>
            <a:ext cx="8001000" cy="1447801"/>
          </a:xfrm>
          <a:prstGeom prst="rect">
            <a:avLst/>
          </a:prstGeom>
          <a:gradFill rotWithShape="1">
            <a:gsLst>
              <a:gs pos="0">
                <a:srgbClr val="FFFFFF"/>
              </a:gs>
              <a:gs pos="100000">
                <a:srgbClr val="FF6600">
                  <a:alpha val="67999"/>
                </a:srgbClr>
              </a:gs>
            </a:gsLst>
            <a:lin ang="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1143000" cy="1447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27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sp>
        <p:nvSpPr>
          <p:cNvPr id="1229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195388" y="114300"/>
            <a:ext cx="79248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8" tIns="44446" rIns="90478" bIns="444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 smtClean="0"/>
              <a:t>Click to edit Master title style</a:t>
            </a:r>
          </a:p>
        </p:txBody>
      </p:sp>
      <p:sp>
        <p:nvSpPr>
          <p:cNvPr id="12294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95388" y="1676400"/>
            <a:ext cx="7924800" cy="4495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78" tIns="44446" rIns="90478" bIns="44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ES_tradnl" smtClean="0"/>
              <a:t>Click to edit Master text styles</a:t>
            </a:r>
          </a:p>
          <a:p>
            <a:pPr lvl="1"/>
            <a:r>
              <a:rPr lang="en-US" altLang="es-ES_tradnl" smtClean="0"/>
              <a:t>Second level</a:t>
            </a:r>
          </a:p>
          <a:p>
            <a:pPr lvl="2"/>
            <a:r>
              <a:rPr lang="en-US" altLang="es-ES_tradnl" smtClean="0"/>
              <a:t>Third level</a:t>
            </a:r>
          </a:p>
          <a:p>
            <a:pPr lvl="3"/>
            <a:r>
              <a:rPr lang="en-US" altLang="es-ES_tradnl" smtClean="0"/>
              <a:t>Fourth level</a:t>
            </a:r>
          </a:p>
          <a:p>
            <a:pPr lvl="4"/>
            <a:r>
              <a:rPr lang="en-US" altLang="es-ES_tradnl" smtClean="0"/>
              <a:t>Fifth level</a:t>
            </a:r>
          </a:p>
        </p:txBody>
      </p:sp>
      <p:pic>
        <p:nvPicPr>
          <p:cNvPr id="8" name="7 Imagen" descr="logo_icma_web25years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" y="1196752"/>
            <a:ext cx="1189246" cy="43204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/>
        <a:buChar char="l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65000"/>
        <a:buFont typeface="Monotype Sorts"/>
        <a:buChar char="n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SzPct val="50000"/>
        <a:buFont typeface="Monotype Sorts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40000"/>
        <a:buFont typeface="Monotype Sorts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30000"/>
        <a:buFont typeface="Monotype Sorts"/>
        <a:buChar char="l"/>
        <a:defRPr sz="16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30000"/>
        <a:buFont typeface="Monotype Sorts" charset="2"/>
        <a:buChar char="l"/>
        <a:defRPr sz="16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30000"/>
        <a:buFont typeface="Monotype Sorts" charset="2"/>
        <a:buChar char="l"/>
        <a:defRPr sz="16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30000"/>
        <a:buFont typeface="Monotype Sorts" charset="2"/>
        <a:buChar char="l"/>
        <a:defRPr sz="16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30000"/>
        <a:buFont typeface="Monotype Sorts" charset="2"/>
        <a:buChar char="l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7.bin"/><Relationship Id="rId5" Type="http://schemas.openxmlformats.org/officeDocument/2006/relationships/oleObject" Target="../embeddings/oleObject16.bin"/><Relationship Id="rId4" Type="http://schemas.openxmlformats.org/officeDocument/2006/relationships/oleObject" Target="../embeddings/oleObject15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2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2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4.bin"/><Relationship Id="rId5" Type="http://schemas.openxmlformats.org/officeDocument/2006/relationships/oleObject" Target="../embeddings/oleObject23.bin"/><Relationship Id="rId4" Type="http://schemas.openxmlformats.org/officeDocument/2006/relationships/oleObject" Target="../embeddings/oleObject2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5.bin"/><Relationship Id="rId5" Type="http://schemas.openxmlformats.org/officeDocument/2006/relationships/oleObject" Target="../embeddings/oleObject34.bin"/><Relationship Id="rId4" Type="http://schemas.openxmlformats.org/officeDocument/2006/relationships/oleObject" Target="../embeddings/oleObject3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9.bin"/><Relationship Id="rId5" Type="http://schemas.openxmlformats.org/officeDocument/2006/relationships/oleObject" Target="../embeddings/oleObject38.bin"/><Relationship Id="rId4" Type="http://schemas.openxmlformats.org/officeDocument/2006/relationships/oleObject" Target="../embeddings/oleObject3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40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43.bin"/><Relationship Id="rId5" Type="http://schemas.openxmlformats.org/officeDocument/2006/relationships/oleObject" Target="../embeddings/oleObject42.bin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hyperlink" Target="http://commons.wikimedia.org/wiki/File:Paul_Ehrenfest.jpg?uselang=es" TargetMode="External"/><Relationship Id="rId5" Type="http://schemas.openxmlformats.org/officeDocument/2006/relationships/image" Target="../media/image4.jpeg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45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oleObject" Target="../embeddings/oleObject48.bin"/><Relationship Id="rId4" Type="http://schemas.openxmlformats.org/officeDocument/2006/relationships/oleObject" Target="../embeddings/oleObject47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2.bin"/><Relationship Id="rId5" Type="http://schemas.openxmlformats.org/officeDocument/2006/relationships/oleObject" Target="../embeddings/oleObject51.bin"/><Relationship Id="rId4" Type="http://schemas.openxmlformats.org/officeDocument/2006/relationships/oleObject" Target="../embeddings/oleObject5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55.bin"/><Relationship Id="rId4" Type="http://schemas.openxmlformats.org/officeDocument/2006/relationships/oleObject" Target="../embeddings/oleObject54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9.bin"/><Relationship Id="rId5" Type="http://schemas.openxmlformats.org/officeDocument/2006/relationships/oleObject" Target="../embeddings/oleObject58.bin"/><Relationship Id="rId4" Type="http://schemas.openxmlformats.org/officeDocument/2006/relationships/oleObject" Target="../embeddings/oleObject5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jpeg"/><Relationship Id="rId13" Type="http://schemas.openxmlformats.org/officeDocument/2006/relationships/image" Target="../media/image88.jpeg"/><Relationship Id="rId18" Type="http://schemas.openxmlformats.org/officeDocument/2006/relationships/image" Target="../media/image92.gif"/><Relationship Id="rId3" Type="http://schemas.openxmlformats.org/officeDocument/2006/relationships/image" Target="../media/image79.jpeg"/><Relationship Id="rId7" Type="http://schemas.openxmlformats.org/officeDocument/2006/relationships/image" Target="../media/image83.jpeg"/><Relationship Id="rId12" Type="http://schemas.openxmlformats.org/officeDocument/2006/relationships/image" Target="../media/image87.jpeg"/><Relationship Id="rId17" Type="http://schemas.openxmlformats.org/officeDocument/2006/relationships/image" Target="../media/image91.jpeg"/><Relationship Id="rId2" Type="http://schemas.openxmlformats.org/officeDocument/2006/relationships/image" Target="../media/image78.jpeg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jpeg"/><Relationship Id="rId11" Type="http://schemas.openxmlformats.org/officeDocument/2006/relationships/image" Target="../media/image86.png"/><Relationship Id="rId5" Type="http://schemas.openxmlformats.org/officeDocument/2006/relationships/image" Target="../media/image81.jpeg"/><Relationship Id="rId15" Type="http://schemas.openxmlformats.org/officeDocument/2006/relationships/hyperlink" Target="http://www.icmol.es/uimm/" TargetMode="External"/><Relationship Id="rId10" Type="http://schemas.openxmlformats.org/officeDocument/2006/relationships/image" Target="../media/image1.jpeg"/><Relationship Id="rId19" Type="http://schemas.openxmlformats.org/officeDocument/2006/relationships/image" Target="../media/image93.gif"/><Relationship Id="rId4" Type="http://schemas.openxmlformats.org/officeDocument/2006/relationships/image" Target="../media/image80.jpeg"/><Relationship Id="rId9" Type="http://schemas.openxmlformats.org/officeDocument/2006/relationships/image" Target="../media/image85.jpeg"/><Relationship Id="rId14" Type="http://schemas.openxmlformats.org/officeDocument/2006/relationships/image" Target="../media/image8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oleObject" Target="../embeddings/oleObject7.bin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8.jpeg"/><Relationship Id="rId5" Type="http://schemas.openxmlformats.org/officeDocument/2006/relationships/image" Target="../media/image15.png"/><Relationship Id="rId10" Type="http://schemas.openxmlformats.org/officeDocument/2006/relationships/image" Target="../media/image27.jpeg"/><Relationship Id="rId4" Type="http://schemas.openxmlformats.org/officeDocument/2006/relationships/image" Target="../media/image22.jpe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1270000"/>
            <a:ext cx="7740352" cy="1143000"/>
          </a:xfrm>
        </p:spPr>
        <p:txBody>
          <a:bodyPr/>
          <a:lstStyle/>
          <a:p>
            <a:pPr algn="ctr"/>
            <a:r>
              <a:rPr lang="en-US" altLang="es-ES_tradnl" sz="3200" b="1" i="1" dirty="0" smtClean="0"/>
              <a:t>Spin-lattice relaxation of individual lanthanide ions via quantum tunneling</a:t>
            </a:r>
            <a:endParaRPr lang="es-ES" altLang="es-ES_tradnl" sz="3200" b="1" i="1" dirty="0" smtClean="0"/>
          </a:p>
        </p:txBody>
      </p:sp>
      <p:sp>
        <p:nvSpPr>
          <p:cNvPr id="14340" name="Text Box 4111"/>
          <p:cNvSpPr txBox="1">
            <a:spLocks noChangeArrowheads="1"/>
          </p:cNvSpPr>
          <p:nvPr/>
        </p:nvSpPr>
        <p:spPr bwMode="auto">
          <a:xfrm>
            <a:off x="5868144" y="5661248"/>
            <a:ext cx="234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400" b="1" dirty="0">
                <a:solidFill>
                  <a:schemeClr val="accent2"/>
                </a:solidFill>
              </a:rPr>
              <a:t>Fernando LUIS</a:t>
            </a:r>
          </a:p>
        </p:txBody>
      </p:sp>
      <p:sp>
        <p:nvSpPr>
          <p:cNvPr id="14341" name="Text Box 4112"/>
          <p:cNvSpPr txBox="1">
            <a:spLocks noChangeArrowheads="1"/>
          </p:cNvSpPr>
          <p:nvPr/>
        </p:nvSpPr>
        <p:spPr bwMode="auto">
          <a:xfrm>
            <a:off x="-12700" y="0"/>
            <a:ext cx="118762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sz="1600" dirty="0" smtClean="0">
                <a:solidFill>
                  <a:srgbClr val="FFFF66"/>
                </a:solidFill>
              </a:rPr>
              <a:t>Orlando</a:t>
            </a:r>
            <a:endParaRPr lang="es-ES" sz="1600" dirty="0">
              <a:solidFill>
                <a:srgbClr val="FFFF66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es-ES" sz="1600" dirty="0" err="1" smtClean="0">
                <a:solidFill>
                  <a:srgbClr val="FFFF66"/>
                </a:solidFill>
              </a:rPr>
              <a:t>December</a:t>
            </a:r>
            <a:r>
              <a:rPr lang="es-ES" sz="1600" dirty="0" smtClean="0">
                <a:solidFill>
                  <a:srgbClr val="FFFF66"/>
                </a:solidFill>
              </a:rPr>
              <a:t> 20</a:t>
            </a:r>
            <a:r>
              <a:rPr lang="es-ES" sz="1600" baseline="30000" dirty="0" smtClean="0">
                <a:solidFill>
                  <a:srgbClr val="FFFF66"/>
                </a:solidFill>
              </a:rPr>
              <a:t>th</a:t>
            </a:r>
          </a:p>
          <a:p>
            <a:pPr algn="ctr">
              <a:spcBef>
                <a:spcPct val="50000"/>
              </a:spcBef>
            </a:pPr>
            <a:r>
              <a:rPr lang="es-ES" sz="1600" dirty="0" smtClean="0">
                <a:solidFill>
                  <a:srgbClr val="FFFF66"/>
                </a:solidFill>
              </a:rPr>
              <a:t>2010</a:t>
            </a:r>
            <a:endParaRPr lang="es-ES" sz="1600" dirty="0">
              <a:solidFill>
                <a:srgbClr val="FFFF66"/>
              </a:solidFill>
            </a:endParaRPr>
          </a:p>
        </p:txBody>
      </p:sp>
      <p:pic>
        <p:nvPicPr>
          <p:cNvPr id="6" name="5 Imagen" descr="logo_icma_web25year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3645024"/>
            <a:ext cx="4244703" cy="1542083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146068" y="-4545"/>
            <a:ext cx="6115970" cy="400110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Quantum </a:t>
            </a:r>
            <a:r>
              <a:rPr lang="es-ES" dirty="0" err="1" smtClean="0">
                <a:solidFill>
                  <a:srgbClr val="FFFF00"/>
                </a:solidFill>
              </a:rPr>
              <a:t>Coherent</a:t>
            </a:r>
            <a:r>
              <a:rPr lang="es-ES" dirty="0" smtClean="0">
                <a:solidFill>
                  <a:srgbClr val="FFFF00"/>
                </a:solidFill>
              </a:rPr>
              <a:t> </a:t>
            </a:r>
            <a:r>
              <a:rPr lang="es-ES" dirty="0" err="1" smtClean="0">
                <a:solidFill>
                  <a:srgbClr val="FFFF00"/>
                </a:solidFill>
              </a:rPr>
              <a:t>Properties</a:t>
            </a:r>
            <a:r>
              <a:rPr lang="es-ES" dirty="0" smtClean="0">
                <a:solidFill>
                  <a:srgbClr val="FFFF00"/>
                </a:solidFill>
              </a:rPr>
              <a:t> of </a:t>
            </a:r>
            <a:r>
              <a:rPr lang="es-ES" dirty="0" err="1" smtClean="0">
                <a:solidFill>
                  <a:srgbClr val="FFFF00"/>
                </a:solidFill>
              </a:rPr>
              <a:t>Spins</a:t>
            </a:r>
            <a:r>
              <a:rPr lang="es-ES" dirty="0" smtClean="0">
                <a:solidFill>
                  <a:srgbClr val="FFFF00"/>
                </a:solidFill>
              </a:rPr>
              <a:t>-III </a:t>
            </a:r>
            <a:r>
              <a:rPr lang="es-ES" dirty="0" err="1" smtClean="0">
                <a:solidFill>
                  <a:srgbClr val="FFFF00"/>
                </a:solidFill>
              </a:rPr>
              <a:t>Workshop</a:t>
            </a:r>
            <a:endParaRPr lang="es-ES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3" descr="sensorconEr"/>
          <p:cNvPicPr>
            <a:picLocks noChangeAspect="1" noChangeArrowheads="1"/>
          </p:cNvPicPr>
          <p:nvPr/>
        </p:nvPicPr>
        <p:blipFill>
          <a:blip r:embed="rId3" cstate="print"/>
          <a:srcRect l="4800" t="-1423" r="5017" b="1936"/>
          <a:stretch>
            <a:fillRect/>
          </a:stretch>
        </p:blipFill>
        <p:spPr bwMode="auto">
          <a:xfrm>
            <a:off x="1187624" y="1484784"/>
            <a:ext cx="3744416" cy="3096344"/>
          </a:xfrm>
          <a:prstGeom prst="rect">
            <a:avLst/>
          </a:prstGeom>
          <a:noFill/>
        </p:spPr>
      </p:pic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10" name="9 Objeto"/>
          <p:cNvGraphicFramePr>
            <a:graphicFrameLocks noChangeAspect="1"/>
          </p:cNvGraphicFramePr>
          <p:nvPr/>
        </p:nvGraphicFramePr>
        <p:xfrm>
          <a:off x="1365250" y="5194300"/>
          <a:ext cx="3317875" cy="1042988"/>
        </p:xfrm>
        <a:graphic>
          <a:graphicData uri="http://schemas.openxmlformats.org/presentationml/2006/ole">
            <p:oleObj spid="_x0000_s70663" name="Ecuación" r:id="rId4" imgW="1333440" imgH="419040" progId="Equation.3">
              <p:embed/>
            </p:oleObj>
          </a:graphicData>
        </a:graphic>
      </p:graphicFrame>
      <p:graphicFrame>
        <p:nvGraphicFramePr>
          <p:cNvPr id="70664" name="Object 8"/>
          <p:cNvGraphicFramePr>
            <a:graphicFrameLocks noChangeAspect="1"/>
          </p:cNvGraphicFramePr>
          <p:nvPr/>
        </p:nvGraphicFramePr>
        <p:xfrm>
          <a:off x="1187624" y="3814440"/>
          <a:ext cx="2192337" cy="757237"/>
        </p:xfrm>
        <a:graphic>
          <a:graphicData uri="http://schemas.openxmlformats.org/presentationml/2006/ole">
            <p:oleObj spid="_x0000_s70664" name="Ecuación" r:id="rId5" imgW="1396800" imgH="482400" progId="Equation.3">
              <p:embed/>
            </p:oleObj>
          </a:graphicData>
        </a:graphic>
      </p:graphicFrame>
      <p:sp>
        <p:nvSpPr>
          <p:cNvPr id="9" name="8 Rectángulo"/>
          <p:cNvSpPr/>
          <p:nvPr/>
        </p:nvSpPr>
        <p:spPr>
          <a:xfrm rot="16200000">
            <a:off x="-2007149" y="3959478"/>
            <a:ext cx="50405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M. J. </a:t>
            </a:r>
            <a:r>
              <a:rPr lang="es-ES" sz="1400" dirty="0" err="1" smtClean="0"/>
              <a:t>Martíınez</a:t>
            </a:r>
            <a:r>
              <a:rPr lang="es-ES" sz="1400" dirty="0" smtClean="0"/>
              <a:t>-Pérez, J. </a:t>
            </a:r>
            <a:r>
              <a:rPr lang="es-ES" sz="1400" dirty="0" err="1" smtClean="0"/>
              <a:t>Sesé</a:t>
            </a:r>
            <a:r>
              <a:rPr lang="es-ES" sz="1400" dirty="0" smtClean="0"/>
              <a:t>, F. Luis, D. </a:t>
            </a:r>
            <a:r>
              <a:rPr lang="es-ES" sz="1400" dirty="0" err="1" smtClean="0"/>
              <a:t>Drung</a:t>
            </a:r>
            <a:r>
              <a:rPr lang="es-ES" sz="1400" dirty="0" smtClean="0"/>
              <a:t>, T. </a:t>
            </a:r>
            <a:r>
              <a:rPr lang="es-ES" sz="1400" dirty="0" err="1" smtClean="0"/>
              <a:t>Schurig</a:t>
            </a:r>
            <a:r>
              <a:rPr lang="es-ES" sz="1400" dirty="0" smtClean="0"/>
              <a:t>, Rev. </a:t>
            </a:r>
            <a:r>
              <a:rPr lang="es-ES" sz="1400" dirty="0" err="1" smtClean="0"/>
              <a:t>Sci</a:t>
            </a:r>
            <a:r>
              <a:rPr lang="es-ES" sz="1400" dirty="0" smtClean="0"/>
              <a:t>. </a:t>
            </a:r>
            <a:r>
              <a:rPr lang="es-ES" sz="1400" dirty="0" err="1" smtClean="0"/>
              <a:t>Instrum</a:t>
            </a:r>
            <a:r>
              <a:rPr lang="es-ES" sz="1400" dirty="0" smtClean="0"/>
              <a:t>. </a:t>
            </a:r>
            <a:r>
              <a:rPr lang="es-ES" sz="1400" b="1" dirty="0" smtClean="0"/>
              <a:t>81</a:t>
            </a:r>
            <a:r>
              <a:rPr lang="es-ES" sz="1400" dirty="0" smtClean="0"/>
              <a:t>, 016108 (2010).</a:t>
            </a:r>
            <a:endParaRPr lang="es-ES" sz="1400" dirty="0"/>
          </a:p>
        </p:txBody>
      </p:sp>
      <p:grpSp>
        <p:nvGrpSpPr>
          <p:cNvPr id="13" name="12 Grupo"/>
          <p:cNvGrpSpPr/>
          <p:nvPr/>
        </p:nvGrpSpPr>
        <p:grpSpPr>
          <a:xfrm>
            <a:off x="4745061" y="1340768"/>
            <a:ext cx="4430902" cy="2880320"/>
            <a:chOff x="4745061" y="1340768"/>
            <a:chExt cx="4430902" cy="2880320"/>
          </a:xfrm>
        </p:grpSpPr>
        <p:graphicFrame>
          <p:nvGraphicFramePr>
            <p:cNvPr id="70659" name="Object 3"/>
            <p:cNvGraphicFramePr>
              <a:graphicFrameLocks noChangeAspect="1"/>
            </p:cNvGraphicFramePr>
            <p:nvPr/>
          </p:nvGraphicFramePr>
          <p:xfrm>
            <a:off x="4745061" y="1340768"/>
            <a:ext cx="4075411" cy="2880320"/>
          </p:xfrm>
          <a:graphic>
            <a:graphicData uri="http://schemas.openxmlformats.org/presentationml/2006/ole">
              <p:oleObj spid="_x0000_s70659" name="Graph" r:id="rId6" imgW="4276800" imgH="3022560" progId="Origin50.Graph">
                <p:embed/>
              </p:oleObj>
            </a:graphicData>
          </a:graphic>
        </p:graphicFrame>
        <p:sp>
          <p:nvSpPr>
            <p:cNvPr id="11" name="10 CuadroTexto"/>
            <p:cNvSpPr txBox="1"/>
            <p:nvPr/>
          </p:nvSpPr>
          <p:spPr>
            <a:xfrm>
              <a:off x="8218650" y="2564904"/>
              <a:ext cx="957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GdW</a:t>
              </a:r>
              <a:r>
                <a:rPr lang="es-ES" baseline="-25000" dirty="0" smtClean="0"/>
                <a:t>10</a:t>
              </a:r>
              <a:endParaRPr lang="es-ES" baseline="-25000" dirty="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4716238" y="4055318"/>
            <a:ext cx="4485483" cy="2801353"/>
            <a:chOff x="4716238" y="4055318"/>
            <a:chExt cx="4485483" cy="2801353"/>
          </a:xfrm>
        </p:grpSpPr>
        <p:graphicFrame>
          <p:nvGraphicFramePr>
            <p:cNvPr id="70662" name="Object 6"/>
            <p:cNvGraphicFramePr>
              <a:graphicFrameLocks noChangeAspect="1"/>
            </p:cNvGraphicFramePr>
            <p:nvPr/>
          </p:nvGraphicFramePr>
          <p:xfrm>
            <a:off x="4716238" y="4055318"/>
            <a:ext cx="4010471" cy="2801353"/>
          </p:xfrm>
          <a:graphic>
            <a:graphicData uri="http://schemas.openxmlformats.org/presentationml/2006/ole">
              <p:oleObj spid="_x0000_s70662" name="Graph" r:id="rId7" imgW="4154400" imgH="2901600" progId="Origin50.Graph">
                <p:embed/>
              </p:oleObj>
            </a:graphicData>
          </a:graphic>
        </p:graphicFrame>
        <p:sp>
          <p:nvSpPr>
            <p:cNvPr id="12" name="11 CuadroTexto"/>
            <p:cNvSpPr txBox="1"/>
            <p:nvPr/>
          </p:nvSpPr>
          <p:spPr>
            <a:xfrm>
              <a:off x="8244408" y="5189130"/>
              <a:ext cx="957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GdW</a:t>
              </a:r>
              <a:r>
                <a:rPr lang="es-ES" baseline="-25000" dirty="0" smtClean="0"/>
                <a:t>30</a:t>
              </a:r>
              <a:endParaRPr lang="es-ES" baseline="-25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4753" name="Object 1"/>
          <p:cNvGraphicFramePr>
            <a:graphicFrameLocks noChangeAspect="1"/>
          </p:cNvGraphicFramePr>
          <p:nvPr/>
        </p:nvGraphicFramePr>
        <p:xfrm>
          <a:off x="1277634" y="1446684"/>
          <a:ext cx="7614846" cy="3456384"/>
        </p:xfrm>
        <a:graphic>
          <a:graphicData uri="http://schemas.openxmlformats.org/presentationml/2006/ole">
            <p:oleObj spid="_x0000_s74753" name="Graph" r:id="rId3" imgW="2901600" imgH="4154400" progId="Origin50.Graph">
              <p:embed/>
            </p:oleObj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1619672" y="2348880"/>
            <a:ext cx="3514555" cy="7191744"/>
            <a:chOff x="1619672" y="2348880"/>
            <a:chExt cx="3514555" cy="7191744"/>
          </a:xfrm>
        </p:grpSpPr>
        <p:graphicFrame>
          <p:nvGraphicFramePr>
            <p:cNvPr id="74756" name="Object 4"/>
            <p:cNvGraphicFramePr>
              <a:graphicFrameLocks noChangeAspect="1"/>
            </p:cNvGraphicFramePr>
            <p:nvPr/>
          </p:nvGraphicFramePr>
          <p:xfrm>
            <a:off x="1619672" y="4509120"/>
            <a:ext cx="3514555" cy="5031504"/>
          </p:xfrm>
          <a:graphic>
            <a:graphicData uri="http://schemas.openxmlformats.org/presentationml/2006/ole">
              <p:oleObj spid="_x0000_s74756" name="Graph" r:id="rId4" imgW="2901600" imgH="4154400" progId="Origin50.Graph">
                <p:embed/>
              </p:oleObj>
            </a:graphicData>
          </a:graphic>
        </p:graphicFrame>
        <p:grpSp>
          <p:nvGrpSpPr>
            <p:cNvPr id="8" name="7 Grupo"/>
            <p:cNvGrpSpPr/>
            <p:nvPr/>
          </p:nvGrpSpPr>
          <p:grpSpPr>
            <a:xfrm>
              <a:off x="2123728" y="2348880"/>
              <a:ext cx="1080120" cy="2664296"/>
              <a:chOff x="2123728" y="2348880"/>
              <a:chExt cx="1080120" cy="2664296"/>
            </a:xfrm>
          </p:grpSpPr>
          <p:sp>
            <p:nvSpPr>
              <p:cNvPr id="6" name="5 Elipse"/>
              <p:cNvSpPr/>
              <p:nvPr/>
            </p:nvSpPr>
            <p:spPr bwMode="auto">
              <a:xfrm>
                <a:off x="2123728" y="2348880"/>
                <a:ext cx="576064" cy="1512168"/>
              </a:xfrm>
              <a:prstGeom prst="ellipse">
                <a:avLst/>
              </a:prstGeom>
              <a:solidFill>
                <a:srgbClr val="FFFF99">
                  <a:alpha val="56078"/>
                </a:srgbClr>
              </a:solidFill>
              <a:ln w="9525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smtClean="0">
                  <a:ln>
                    <a:solidFill>
                      <a:srgbClr val="FF0000"/>
                    </a:solidFill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6 Forma libre"/>
              <p:cNvSpPr/>
              <p:nvPr/>
            </p:nvSpPr>
            <p:spPr bwMode="auto">
              <a:xfrm>
                <a:off x="2679700" y="3388783"/>
                <a:ext cx="524148" cy="1624393"/>
              </a:xfrm>
              <a:custGeom>
                <a:avLst/>
                <a:gdLst>
                  <a:gd name="connsiteX0" fmla="*/ 0 w 603250"/>
                  <a:gd name="connsiteY0" fmla="*/ 116417 h 1983317"/>
                  <a:gd name="connsiteX1" fmla="*/ 317500 w 603250"/>
                  <a:gd name="connsiteY1" fmla="*/ 256117 h 1983317"/>
                  <a:gd name="connsiteX2" fmla="*/ 558800 w 603250"/>
                  <a:gd name="connsiteY2" fmla="*/ 1653117 h 1983317"/>
                  <a:gd name="connsiteX3" fmla="*/ 584200 w 603250"/>
                  <a:gd name="connsiteY3" fmla="*/ 1983317 h 19833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03250" h="1983317">
                    <a:moveTo>
                      <a:pt x="0" y="116417"/>
                    </a:moveTo>
                    <a:cubicBezTo>
                      <a:pt x="112183" y="58208"/>
                      <a:pt x="224367" y="0"/>
                      <a:pt x="317500" y="256117"/>
                    </a:cubicBezTo>
                    <a:cubicBezTo>
                      <a:pt x="410633" y="512234"/>
                      <a:pt x="514350" y="1365250"/>
                      <a:pt x="558800" y="1653117"/>
                    </a:cubicBezTo>
                    <a:cubicBezTo>
                      <a:pt x="603250" y="1940984"/>
                      <a:pt x="593725" y="1962150"/>
                      <a:pt x="584200" y="1983317"/>
                    </a:cubicBezTo>
                  </a:path>
                </a:pathLst>
              </a:custGeom>
              <a:noFill/>
              <a:ln w="12700" cap="flat" cmpd="sng" algn="ctr">
                <a:solidFill>
                  <a:schemeClr val="accent2"/>
                </a:solidFill>
                <a:prstDash val="solid"/>
                <a:round/>
                <a:headEnd type="none" w="med" len="med"/>
                <a:tailEnd type="triangl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s-ES" sz="20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0" name="9 CuadroTexto"/>
          <p:cNvSpPr txBox="1"/>
          <p:nvPr/>
        </p:nvSpPr>
        <p:spPr>
          <a:xfrm>
            <a:off x="4716016" y="4797152"/>
            <a:ext cx="4269117" cy="20313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s-ES" sz="1800" dirty="0" smtClean="0"/>
              <a:t>Long-</a:t>
            </a:r>
            <a:r>
              <a:rPr lang="es-ES" sz="1800" dirty="0" err="1" smtClean="0"/>
              <a:t>range</a:t>
            </a:r>
            <a:r>
              <a:rPr lang="es-ES" sz="1800" dirty="0" smtClean="0"/>
              <a:t> </a:t>
            </a:r>
            <a:r>
              <a:rPr lang="es-ES" sz="1800" dirty="0" err="1" smtClean="0"/>
              <a:t>magnetic</a:t>
            </a:r>
            <a:r>
              <a:rPr lang="es-ES" sz="1800" dirty="0" smtClean="0"/>
              <a:t> </a:t>
            </a:r>
            <a:r>
              <a:rPr lang="es-ES" sz="1800" dirty="0" err="1" smtClean="0"/>
              <a:t>order</a:t>
            </a:r>
            <a:r>
              <a:rPr lang="es-ES" sz="1800" dirty="0" smtClean="0"/>
              <a:t>: </a:t>
            </a:r>
            <a:r>
              <a:rPr lang="es-ES" sz="1800" i="1" dirty="0" smtClean="0"/>
              <a:t>T</a:t>
            </a:r>
            <a:r>
              <a:rPr lang="es-ES" sz="1800" baseline="-25000" dirty="0" smtClean="0"/>
              <a:t>N</a:t>
            </a:r>
            <a:r>
              <a:rPr lang="es-ES" sz="1800" dirty="0" smtClean="0"/>
              <a:t> </a:t>
            </a:r>
            <a:r>
              <a:rPr lang="es-ES" sz="1800" dirty="0" smtClean="0">
                <a:sym typeface="Symbol"/>
              </a:rPr>
              <a:t> 20 </a:t>
            </a:r>
            <a:r>
              <a:rPr lang="es-ES" sz="1800" dirty="0" err="1" smtClean="0">
                <a:sym typeface="Symbol"/>
              </a:rPr>
              <a:t>mK</a:t>
            </a:r>
            <a:endParaRPr lang="es-ES" sz="1800" dirty="0" smtClean="0">
              <a:sym typeface="Symbol"/>
            </a:endParaRPr>
          </a:p>
          <a:p>
            <a:endParaRPr lang="es-ES" sz="1800" dirty="0" smtClean="0">
              <a:sym typeface="Symbol"/>
            </a:endParaRPr>
          </a:p>
          <a:p>
            <a:r>
              <a:rPr lang="es-ES" sz="1800" dirty="0" err="1" smtClean="0">
                <a:latin typeface="Symbol" pitchFamily="18" charset="2"/>
                <a:sym typeface="Symbol"/>
              </a:rPr>
              <a:t>x</a:t>
            </a:r>
            <a:r>
              <a:rPr lang="es-ES" sz="1800" baseline="-25000" dirty="0" err="1" smtClean="0">
                <a:sym typeface="Symbol"/>
              </a:rPr>
              <a:t>dip</a:t>
            </a:r>
            <a:r>
              <a:rPr lang="es-ES" sz="1800" dirty="0" smtClean="0">
                <a:sym typeface="Symbol"/>
              </a:rPr>
              <a:t>/</a:t>
            </a:r>
            <a:r>
              <a:rPr lang="es-ES" sz="1800" dirty="0" err="1" smtClean="0">
                <a:sym typeface="Symbol"/>
              </a:rPr>
              <a:t>k</a:t>
            </a:r>
            <a:r>
              <a:rPr lang="es-ES" sz="1800" baseline="-25000" dirty="0" err="1" smtClean="0">
                <a:sym typeface="Symbol"/>
              </a:rPr>
              <a:t>B</a:t>
            </a:r>
            <a:r>
              <a:rPr lang="es-ES" sz="1800" dirty="0" smtClean="0">
                <a:sym typeface="Symbol"/>
              </a:rPr>
              <a:t>  0.02 K </a:t>
            </a:r>
          </a:p>
          <a:p>
            <a:endParaRPr lang="es-ES" sz="1800" dirty="0" smtClean="0">
              <a:sym typeface="Symbol"/>
            </a:endParaRPr>
          </a:p>
          <a:p>
            <a:r>
              <a:rPr lang="es-ES" sz="1800" dirty="0" err="1" smtClean="0">
                <a:sym typeface="Symbol"/>
              </a:rPr>
              <a:t>Above</a:t>
            </a:r>
            <a:r>
              <a:rPr lang="es-ES" sz="1800" dirty="0" smtClean="0">
                <a:sym typeface="Symbol"/>
              </a:rPr>
              <a:t> </a:t>
            </a:r>
            <a:r>
              <a:rPr lang="es-ES" sz="1800" i="1" dirty="0" smtClean="0">
                <a:sym typeface="Symbol"/>
              </a:rPr>
              <a:t>T</a:t>
            </a:r>
            <a:r>
              <a:rPr lang="es-ES" sz="1800" baseline="-25000" dirty="0" smtClean="0">
                <a:sym typeface="Symbol"/>
              </a:rPr>
              <a:t>N</a:t>
            </a:r>
            <a:r>
              <a:rPr lang="es-ES" sz="1800" dirty="0" smtClean="0">
                <a:sym typeface="Symbol"/>
              </a:rPr>
              <a:t>, </a:t>
            </a:r>
            <a:r>
              <a:rPr lang="es-ES" sz="1800" dirty="0" err="1" smtClean="0">
                <a:latin typeface="Symbol" pitchFamily="18" charset="2"/>
                <a:sym typeface="Symbol"/>
              </a:rPr>
              <a:t>c</a:t>
            </a:r>
            <a:r>
              <a:rPr lang="es-ES" sz="1800" baseline="-25000" dirty="0" err="1" smtClean="0">
                <a:sym typeface="Symbol"/>
              </a:rPr>
              <a:t>T</a:t>
            </a:r>
            <a:r>
              <a:rPr lang="es-ES" sz="1800" dirty="0" smtClean="0">
                <a:sym typeface="Symbol"/>
              </a:rPr>
              <a:t> </a:t>
            </a:r>
            <a:r>
              <a:rPr lang="es-ES" sz="1800" dirty="0" err="1" smtClean="0">
                <a:sym typeface="Symbol"/>
              </a:rPr>
              <a:t>follows</a:t>
            </a:r>
            <a:r>
              <a:rPr lang="es-ES" sz="1800" dirty="0" smtClean="0">
                <a:sym typeface="Symbol"/>
              </a:rPr>
              <a:t> </a:t>
            </a:r>
            <a:r>
              <a:rPr lang="es-ES" sz="1800" dirty="0" err="1" smtClean="0">
                <a:sym typeface="Symbol"/>
              </a:rPr>
              <a:t>Curie-Weiss</a:t>
            </a:r>
            <a:r>
              <a:rPr lang="es-ES" sz="1800" dirty="0" smtClean="0">
                <a:sym typeface="Symbol"/>
              </a:rPr>
              <a:t> </a:t>
            </a:r>
            <a:r>
              <a:rPr lang="es-ES" sz="1800" dirty="0" err="1" smtClean="0">
                <a:sym typeface="Symbol"/>
              </a:rPr>
              <a:t>law</a:t>
            </a:r>
            <a:endParaRPr lang="es-ES" sz="1800" dirty="0" smtClean="0">
              <a:sym typeface="Symbol"/>
            </a:endParaRPr>
          </a:p>
          <a:p>
            <a:endParaRPr lang="es-ES" sz="1800" dirty="0" smtClean="0">
              <a:sym typeface="Symbol"/>
            </a:endParaRPr>
          </a:p>
          <a:p>
            <a:r>
              <a:rPr lang="es-ES" sz="1800" dirty="0" smtClean="0">
                <a:latin typeface="Symbol" pitchFamily="18" charset="2"/>
                <a:sym typeface="Symbol"/>
              </a:rPr>
              <a:t>t</a:t>
            </a:r>
            <a:r>
              <a:rPr lang="es-ES" sz="1800" dirty="0" smtClean="0">
                <a:sym typeface="Symbol"/>
              </a:rPr>
              <a:t> </a:t>
            </a:r>
            <a:r>
              <a:rPr lang="es-ES" sz="1800" dirty="0" err="1" smtClean="0">
                <a:sym typeface="Symbol"/>
              </a:rPr>
              <a:t>is</a:t>
            </a:r>
            <a:r>
              <a:rPr lang="es-ES" sz="1800" dirty="0" smtClean="0">
                <a:sym typeface="Symbol"/>
              </a:rPr>
              <a:t> a SLR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6" name="Picture 12" descr="D:\FLuis_Ducati_100728\Immoleculares\REWn_Coronado\Orlando10\parafernando\GdW10Energ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1815" y="1624608"/>
            <a:ext cx="2726889" cy="2524472"/>
          </a:xfrm>
          <a:prstGeom prst="rect">
            <a:avLst/>
          </a:prstGeom>
          <a:noFill/>
        </p:spPr>
      </p:pic>
      <p:graphicFrame>
        <p:nvGraphicFramePr>
          <p:cNvPr id="67589" name="Object 5"/>
          <p:cNvGraphicFramePr>
            <a:graphicFrameLocks noChangeAspect="1"/>
          </p:cNvGraphicFramePr>
          <p:nvPr/>
        </p:nvGraphicFramePr>
        <p:xfrm>
          <a:off x="3413311" y="1412776"/>
          <a:ext cx="6991337" cy="4941168"/>
        </p:xfrm>
        <a:graphic>
          <a:graphicData uri="http://schemas.openxmlformats.org/presentationml/2006/ole">
            <p:oleObj spid="_x0000_s67589" name="Graph" r:id="rId4" imgW="4276800" imgH="3022560" progId="Origin50.Graph">
              <p:embed/>
            </p:oleObj>
          </a:graphicData>
        </a:graphic>
      </p:graphicFrame>
      <p:cxnSp>
        <p:nvCxnSpPr>
          <p:cNvPr id="10" name="9 Conector recto de flecha"/>
          <p:cNvCxnSpPr/>
          <p:nvPr/>
        </p:nvCxnSpPr>
        <p:spPr bwMode="auto">
          <a:xfrm>
            <a:off x="1729780" y="3844156"/>
            <a:ext cx="208823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10 Forma libre"/>
          <p:cNvSpPr/>
          <p:nvPr/>
        </p:nvSpPr>
        <p:spPr bwMode="auto">
          <a:xfrm>
            <a:off x="1644650" y="2806700"/>
            <a:ext cx="323850" cy="1104900"/>
          </a:xfrm>
          <a:custGeom>
            <a:avLst/>
            <a:gdLst>
              <a:gd name="connsiteX0" fmla="*/ 57150 w 323850"/>
              <a:gd name="connsiteY0" fmla="*/ 1104900 h 1104900"/>
              <a:gd name="connsiteX1" fmla="*/ 44450 w 323850"/>
              <a:gd name="connsiteY1" fmla="*/ 635000 h 1104900"/>
              <a:gd name="connsiteX2" fmla="*/ 323850 w 323850"/>
              <a:gd name="connsiteY2" fmla="*/ 0 h 1104900"/>
              <a:gd name="connsiteX3" fmla="*/ 323850 w 323850"/>
              <a:gd name="connsiteY3" fmla="*/ 0 h 1104900"/>
              <a:gd name="connsiteX4" fmla="*/ 323850 w 32385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1104900">
                <a:moveTo>
                  <a:pt x="57150" y="1104900"/>
                </a:moveTo>
                <a:cubicBezTo>
                  <a:pt x="28575" y="962025"/>
                  <a:pt x="0" y="819150"/>
                  <a:pt x="44450" y="635000"/>
                </a:cubicBezTo>
                <a:cubicBezTo>
                  <a:pt x="88900" y="450850"/>
                  <a:pt x="323850" y="0"/>
                  <a:pt x="323850" y="0"/>
                </a:cubicBezTo>
                <a:lnTo>
                  <a:pt x="323850" y="0"/>
                </a:lnTo>
                <a:lnTo>
                  <a:pt x="32385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11 Forma libre"/>
          <p:cNvSpPr/>
          <p:nvPr/>
        </p:nvSpPr>
        <p:spPr bwMode="auto">
          <a:xfrm>
            <a:off x="1943894" y="2060848"/>
            <a:ext cx="323850" cy="677044"/>
          </a:xfrm>
          <a:custGeom>
            <a:avLst/>
            <a:gdLst>
              <a:gd name="connsiteX0" fmla="*/ 57150 w 323850"/>
              <a:gd name="connsiteY0" fmla="*/ 1104900 h 1104900"/>
              <a:gd name="connsiteX1" fmla="*/ 44450 w 323850"/>
              <a:gd name="connsiteY1" fmla="*/ 635000 h 1104900"/>
              <a:gd name="connsiteX2" fmla="*/ 323850 w 323850"/>
              <a:gd name="connsiteY2" fmla="*/ 0 h 1104900"/>
              <a:gd name="connsiteX3" fmla="*/ 323850 w 323850"/>
              <a:gd name="connsiteY3" fmla="*/ 0 h 1104900"/>
              <a:gd name="connsiteX4" fmla="*/ 323850 w 32385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1104900">
                <a:moveTo>
                  <a:pt x="57150" y="1104900"/>
                </a:moveTo>
                <a:cubicBezTo>
                  <a:pt x="28575" y="962025"/>
                  <a:pt x="0" y="819150"/>
                  <a:pt x="44450" y="635000"/>
                </a:cubicBezTo>
                <a:cubicBezTo>
                  <a:pt x="88900" y="450850"/>
                  <a:pt x="323850" y="0"/>
                  <a:pt x="323850" y="0"/>
                </a:cubicBezTo>
                <a:lnTo>
                  <a:pt x="323850" y="0"/>
                </a:lnTo>
                <a:lnTo>
                  <a:pt x="32385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12 Forma libre"/>
          <p:cNvSpPr/>
          <p:nvPr/>
        </p:nvSpPr>
        <p:spPr bwMode="auto">
          <a:xfrm>
            <a:off x="2257326" y="1675408"/>
            <a:ext cx="323850" cy="325884"/>
          </a:xfrm>
          <a:custGeom>
            <a:avLst/>
            <a:gdLst>
              <a:gd name="connsiteX0" fmla="*/ 57150 w 323850"/>
              <a:gd name="connsiteY0" fmla="*/ 1104900 h 1104900"/>
              <a:gd name="connsiteX1" fmla="*/ 44450 w 323850"/>
              <a:gd name="connsiteY1" fmla="*/ 635000 h 1104900"/>
              <a:gd name="connsiteX2" fmla="*/ 323850 w 323850"/>
              <a:gd name="connsiteY2" fmla="*/ 0 h 1104900"/>
              <a:gd name="connsiteX3" fmla="*/ 323850 w 323850"/>
              <a:gd name="connsiteY3" fmla="*/ 0 h 1104900"/>
              <a:gd name="connsiteX4" fmla="*/ 323850 w 32385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1104900">
                <a:moveTo>
                  <a:pt x="57150" y="1104900"/>
                </a:moveTo>
                <a:cubicBezTo>
                  <a:pt x="28575" y="962025"/>
                  <a:pt x="0" y="819150"/>
                  <a:pt x="44450" y="635000"/>
                </a:cubicBezTo>
                <a:cubicBezTo>
                  <a:pt x="88900" y="450850"/>
                  <a:pt x="323850" y="0"/>
                  <a:pt x="323850" y="0"/>
                </a:cubicBezTo>
                <a:lnTo>
                  <a:pt x="323850" y="0"/>
                </a:lnTo>
                <a:lnTo>
                  <a:pt x="32385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13 Forma libre"/>
          <p:cNvSpPr/>
          <p:nvPr/>
        </p:nvSpPr>
        <p:spPr bwMode="auto">
          <a:xfrm rot="5400000">
            <a:off x="2949910" y="1662894"/>
            <a:ext cx="360040" cy="291852"/>
          </a:xfrm>
          <a:custGeom>
            <a:avLst/>
            <a:gdLst>
              <a:gd name="connsiteX0" fmla="*/ 57150 w 323850"/>
              <a:gd name="connsiteY0" fmla="*/ 1104900 h 1104900"/>
              <a:gd name="connsiteX1" fmla="*/ 44450 w 323850"/>
              <a:gd name="connsiteY1" fmla="*/ 635000 h 1104900"/>
              <a:gd name="connsiteX2" fmla="*/ 323850 w 323850"/>
              <a:gd name="connsiteY2" fmla="*/ 0 h 1104900"/>
              <a:gd name="connsiteX3" fmla="*/ 323850 w 323850"/>
              <a:gd name="connsiteY3" fmla="*/ 0 h 1104900"/>
              <a:gd name="connsiteX4" fmla="*/ 323850 w 32385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1104900">
                <a:moveTo>
                  <a:pt x="57150" y="1104900"/>
                </a:moveTo>
                <a:cubicBezTo>
                  <a:pt x="28575" y="962025"/>
                  <a:pt x="0" y="819150"/>
                  <a:pt x="44450" y="635000"/>
                </a:cubicBezTo>
                <a:cubicBezTo>
                  <a:pt x="88900" y="450850"/>
                  <a:pt x="323850" y="0"/>
                  <a:pt x="323850" y="0"/>
                </a:cubicBezTo>
                <a:lnTo>
                  <a:pt x="323850" y="0"/>
                </a:lnTo>
                <a:lnTo>
                  <a:pt x="32385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14 Forma libre"/>
          <p:cNvSpPr/>
          <p:nvPr/>
        </p:nvSpPr>
        <p:spPr bwMode="auto">
          <a:xfrm rot="16200000" flipH="1" flipV="1">
            <a:off x="3059832" y="2154063"/>
            <a:ext cx="720078" cy="288035"/>
          </a:xfrm>
          <a:custGeom>
            <a:avLst/>
            <a:gdLst>
              <a:gd name="connsiteX0" fmla="*/ 57150 w 323850"/>
              <a:gd name="connsiteY0" fmla="*/ 1104900 h 1104900"/>
              <a:gd name="connsiteX1" fmla="*/ 44450 w 323850"/>
              <a:gd name="connsiteY1" fmla="*/ 635000 h 1104900"/>
              <a:gd name="connsiteX2" fmla="*/ 323850 w 323850"/>
              <a:gd name="connsiteY2" fmla="*/ 0 h 1104900"/>
              <a:gd name="connsiteX3" fmla="*/ 323850 w 323850"/>
              <a:gd name="connsiteY3" fmla="*/ 0 h 1104900"/>
              <a:gd name="connsiteX4" fmla="*/ 323850 w 32385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1104900">
                <a:moveTo>
                  <a:pt x="57150" y="1104900"/>
                </a:moveTo>
                <a:cubicBezTo>
                  <a:pt x="28575" y="962025"/>
                  <a:pt x="0" y="819150"/>
                  <a:pt x="44450" y="635000"/>
                </a:cubicBezTo>
                <a:cubicBezTo>
                  <a:pt x="88900" y="450850"/>
                  <a:pt x="323850" y="0"/>
                  <a:pt x="323850" y="0"/>
                </a:cubicBezTo>
                <a:lnTo>
                  <a:pt x="323850" y="0"/>
                </a:lnTo>
                <a:lnTo>
                  <a:pt x="32385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Forma libre"/>
          <p:cNvSpPr/>
          <p:nvPr/>
        </p:nvSpPr>
        <p:spPr bwMode="auto">
          <a:xfrm flipH="1">
            <a:off x="3625478" y="2780928"/>
            <a:ext cx="323850" cy="1104900"/>
          </a:xfrm>
          <a:custGeom>
            <a:avLst/>
            <a:gdLst>
              <a:gd name="connsiteX0" fmla="*/ 57150 w 323850"/>
              <a:gd name="connsiteY0" fmla="*/ 1104900 h 1104900"/>
              <a:gd name="connsiteX1" fmla="*/ 44450 w 323850"/>
              <a:gd name="connsiteY1" fmla="*/ 635000 h 1104900"/>
              <a:gd name="connsiteX2" fmla="*/ 323850 w 323850"/>
              <a:gd name="connsiteY2" fmla="*/ 0 h 1104900"/>
              <a:gd name="connsiteX3" fmla="*/ 323850 w 323850"/>
              <a:gd name="connsiteY3" fmla="*/ 0 h 1104900"/>
              <a:gd name="connsiteX4" fmla="*/ 323850 w 323850"/>
              <a:gd name="connsiteY4" fmla="*/ 0 h 110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3850" h="1104900">
                <a:moveTo>
                  <a:pt x="57150" y="1104900"/>
                </a:moveTo>
                <a:cubicBezTo>
                  <a:pt x="28575" y="962025"/>
                  <a:pt x="0" y="819150"/>
                  <a:pt x="44450" y="635000"/>
                </a:cubicBezTo>
                <a:cubicBezTo>
                  <a:pt x="88900" y="450850"/>
                  <a:pt x="323850" y="0"/>
                  <a:pt x="323850" y="0"/>
                </a:cubicBezTo>
                <a:lnTo>
                  <a:pt x="323850" y="0"/>
                </a:lnTo>
                <a:lnTo>
                  <a:pt x="323850" y="0"/>
                </a:ln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round/>
            <a:headEnd type="arrow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16 CuadroTexto"/>
          <p:cNvSpPr txBox="1"/>
          <p:nvPr/>
        </p:nvSpPr>
        <p:spPr>
          <a:xfrm>
            <a:off x="1187624" y="4509120"/>
            <a:ext cx="30828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i="1" dirty="0" smtClean="0">
                <a:solidFill>
                  <a:schemeClr val="accent2"/>
                </a:solidFill>
              </a:rPr>
              <a:t>T</a:t>
            </a:r>
            <a:r>
              <a:rPr lang="es-ES" sz="1800" dirty="0" smtClean="0">
                <a:solidFill>
                  <a:schemeClr val="accent2"/>
                </a:solidFill>
              </a:rPr>
              <a:t> &gt; 0.1 K: </a:t>
            </a:r>
          </a:p>
          <a:p>
            <a:r>
              <a:rPr lang="es-ES" sz="1800" dirty="0" err="1" smtClean="0"/>
              <a:t>Thermally</a:t>
            </a:r>
            <a:r>
              <a:rPr lang="es-ES" sz="1800" dirty="0" smtClean="0"/>
              <a:t> </a:t>
            </a:r>
            <a:r>
              <a:rPr lang="es-ES" sz="1800" dirty="0" err="1" smtClean="0"/>
              <a:t>activated</a:t>
            </a:r>
            <a:endParaRPr lang="es-ES" sz="1800" dirty="0" smtClean="0"/>
          </a:p>
          <a:p>
            <a:r>
              <a:rPr lang="es-ES" sz="1800" dirty="0" err="1" smtClean="0"/>
              <a:t>Agrees</a:t>
            </a:r>
            <a:r>
              <a:rPr lang="es-ES" sz="1800" dirty="0" smtClean="0"/>
              <a:t> </a:t>
            </a:r>
            <a:r>
              <a:rPr lang="es-ES" sz="1800" dirty="0" err="1" smtClean="0"/>
              <a:t>with</a:t>
            </a:r>
            <a:r>
              <a:rPr lang="es-ES" sz="1800" dirty="0" smtClean="0"/>
              <a:t> </a:t>
            </a:r>
            <a:r>
              <a:rPr lang="es-ES" sz="1800" dirty="0" err="1" smtClean="0"/>
              <a:t>Orbach</a:t>
            </a:r>
            <a:r>
              <a:rPr lang="es-ES" sz="1800" dirty="0" smtClean="0"/>
              <a:t> </a:t>
            </a:r>
            <a:r>
              <a:rPr lang="es-ES" sz="1800" dirty="0" err="1" smtClean="0"/>
              <a:t>process</a:t>
            </a:r>
            <a:endParaRPr lang="es-ES" sz="1800" dirty="0" smtClean="0"/>
          </a:p>
          <a:p>
            <a:endParaRPr lang="es-ES" sz="1800" dirty="0" smtClean="0"/>
          </a:p>
          <a:p>
            <a:endParaRPr lang="es-ES" sz="1800" dirty="0" smtClean="0"/>
          </a:p>
        </p:txBody>
      </p:sp>
      <p:grpSp>
        <p:nvGrpSpPr>
          <p:cNvPr id="21" name="20 Grupo"/>
          <p:cNvGrpSpPr/>
          <p:nvPr/>
        </p:nvGrpSpPr>
        <p:grpSpPr>
          <a:xfrm>
            <a:off x="7883574" y="2900338"/>
            <a:ext cx="637380" cy="1080120"/>
            <a:chOff x="7883574" y="2900338"/>
            <a:chExt cx="637380" cy="1080120"/>
          </a:xfrm>
        </p:grpSpPr>
        <p:cxnSp>
          <p:nvCxnSpPr>
            <p:cNvPr id="19" name="18 Conector recto de flecha"/>
            <p:cNvCxnSpPr/>
            <p:nvPr/>
          </p:nvCxnSpPr>
          <p:spPr bwMode="auto">
            <a:xfrm rot="5400000">
              <a:off x="7344308" y="3439604"/>
              <a:ext cx="1080120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20" name="19 CuadroTexto"/>
            <p:cNvSpPr txBox="1"/>
            <p:nvPr/>
          </p:nvSpPr>
          <p:spPr>
            <a:xfrm>
              <a:off x="7956376" y="3225676"/>
              <a:ext cx="564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10</a:t>
              </a:r>
              <a:r>
                <a:rPr lang="es-ES" baseline="30000" dirty="0" smtClean="0"/>
                <a:t>9</a:t>
              </a:r>
              <a:endParaRPr lang="es-ES" baseline="30000" dirty="0"/>
            </a:p>
          </p:txBody>
        </p:sp>
      </p:grpSp>
      <p:sp>
        <p:nvSpPr>
          <p:cNvPr id="18" name="17 Rectángulo"/>
          <p:cNvSpPr/>
          <p:nvPr/>
        </p:nvSpPr>
        <p:spPr>
          <a:xfrm>
            <a:off x="1187624" y="5685055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800" i="1" dirty="0" smtClean="0">
                <a:solidFill>
                  <a:srgbClr val="FF0000"/>
                </a:solidFill>
              </a:rPr>
              <a:t>T</a:t>
            </a:r>
            <a:r>
              <a:rPr lang="es-ES" sz="1800" dirty="0" smtClean="0">
                <a:solidFill>
                  <a:srgbClr val="FF0000"/>
                </a:solidFill>
              </a:rPr>
              <a:t> &lt; 0.1 K: </a:t>
            </a:r>
          </a:p>
          <a:p>
            <a:pPr lvl="0"/>
            <a:r>
              <a:rPr lang="es-ES" sz="1800" dirty="0" err="1" smtClean="0">
                <a:solidFill>
                  <a:srgbClr val="000000"/>
                </a:solidFill>
              </a:rPr>
              <a:t>Independent</a:t>
            </a:r>
            <a:r>
              <a:rPr lang="es-ES" sz="1800" dirty="0" smtClean="0">
                <a:solidFill>
                  <a:srgbClr val="000000"/>
                </a:solidFill>
              </a:rPr>
              <a:t> of </a:t>
            </a:r>
            <a:r>
              <a:rPr lang="es-ES" sz="1800" i="1" dirty="0" smtClean="0">
                <a:solidFill>
                  <a:srgbClr val="000000"/>
                </a:solidFill>
              </a:rPr>
              <a:t>T</a:t>
            </a:r>
          </a:p>
          <a:p>
            <a:pPr lvl="0"/>
            <a:r>
              <a:rPr lang="es-ES" sz="1800" dirty="0" smtClean="0">
                <a:solidFill>
                  <a:srgbClr val="000000"/>
                </a:solidFill>
              </a:rPr>
              <a:t>8-9 </a:t>
            </a:r>
            <a:r>
              <a:rPr lang="es-ES" sz="1800" dirty="0" err="1" smtClean="0">
                <a:solidFill>
                  <a:srgbClr val="000000"/>
                </a:solidFill>
              </a:rPr>
              <a:t>orders</a:t>
            </a:r>
            <a:r>
              <a:rPr lang="es-ES" sz="1800" dirty="0" smtClean="0">
                <a:solidFill>
                  <a:srgbClr val="000000"/>
                </a:solidFill>
              </a:rPr>
              <a:t> of </a:t>
            </a:r>
            <a:r>
              <a:rPr lang="es-ES" sz="1800" dirty="0" err="1" smtClean="0">
                <a:solidFill>
                  <a:srgbClr val="000000"/>
                </a:solidFill>
              </a:rPr>
              <a:t>magnitude</a:t>
            </a:r>
            <a:r>
              <a:rPr lang="es-ES" sz="1800" dirty="0" smtClean="0">
                <a:solidFill>
                  <a:srgbClr val="000000"/>
                </a:solidFill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</a:rPr>
              <a:t>faster</a:t>
            </a:r>
            <a:r>
              <a:rPr lang="es-ES" sz="1800" dirty="0" smtClean="0">
                <a:solidFill>
                  <a:srgbClr val="000000"/>
                </a:solidFill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</a:rPr>
              <a:t>than</a:t>
            </a:r>
            <a:r>
              <a:rPr lang="es-ES" sz="1800" dirty="0" smtClean="0">
                <a:solidFill>
                  <a:srgbClr val="000000"/>
                </a:solidFill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</a:rPr>
              <a:t>direct</a:t>
            </a:r>
            <a:r>
              <a:rPr lang="es-ES" sz="1800" dirty="0" smtClean="0">
                <a:solidFill>
                  <a:srgbClr val="000000"/>
                </a:solidFill>
              </a:rPr>
              <a:t> </a:t>
            </a:r>
            <a:r>
              <a:rPr lang="es-ES" sz="1800" dirty="0" err="1" smtClean="0">
                <a:solidFill>
                  <a:srgbClr val="000000"/>
                </a:solidFill>
              </a:rPr>
              <a:t>processes</a:t>
            </a:r>
            <a:endParaRPr lang="es-ES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GdW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1340768"/>
            <a:ext cx="1512168" cy="270357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331640" y="450912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i="1" dirty="0" smtClean="0"/>
              <a:t>J</a:t>
            </a:r>
            <a:r>
              <a:rPr lang="es-ES" sz="1800" dirty="0" smtClean="0"/>
              <a:t> = 15/2</a:t>
            </a:r>
          </a:p>
          <a:p>
            <a:endParaRPr lang="es-ES" sz="1800" dirty="0"/>
          </a:p>
          <a:p>
            <a:r>
              <a:rPr lang="es-ES" sz="1800" i="1" dirty="0" smtClean="0"/>
              <a:t>g</a:t>
            </a:r>
            <a:r>
              <a:rPr lang="es-ES" sz="1800" dirty="0" smtClean="0"/>
              <a:t> = 6/5</a:t>
            </a:r>
            <a:endParaRPr lang="es-ES" sz="1800" dirty="0"/>
          </a:p>
        </p:txBody>
      </p:sp>
      <p:sp>
        <p:nvSpPr>
          <p:cNvPr id="54" name="Text Box 72"/>
          <p:cNvSpPr txBox="1">
            <a:spLocks noChangeArrowheads="1"/>
          </p:cNvSpPr>
          <p:nvPr/>
        </p:nvSpPr>
        <p:spPr bwMode="auto">
          <a:xfrm>
            <a:off x="5292080" y="3717032"/>
            <a:ext cx="8640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sz="1800" u="none" dirty="0" smtClean="0">
                <a:solidFill>
                  <a:schemeClr val="accent2"/>
                </a:solidFill>
              </a:rPr>
              <a:t>~ 45</a:t>
            </a:r>
            <a:r>
              <a:rPr lang="es-ES" sz="1800" u="none" dirty="0" smtClean="0">
                <a:solidFill>
                  <a:schemeClr val="accent2"/>
                </a:solidFill>
                <a:cs typeface="Times New Roman" pitchFamily="18" charset="0"/>
              </a:rPr>
              <a:t> </a:t>
            </a:r>
            <a:r>
              <a:rPr lang="es-ES" sz="1800" u="none" dirty="0">
                <a:solidFill>
                  <a:schemeClr val="accent2"/>
                </a:solidFill>
                <a:cs typeface="Times New Roman" pitchFamily="18" charset="0"/>
              </a:rPr>
              <a:t>K</a:t>
            </a:r>
          </a:p>
        </p:txBody>
      </p:sp>
      <p:cxnSp>
        <p:nvCxnSpPr>
          <p:cNvPr id="56" name="55 Conector recto de flecha"/>
          <p:cNvCxnSpPr/>
          <p:nvPr/>
        </p:nvCxnSpPr>
        <p:spPr bwMode="auto">
          <a:xfrm rot="16200000" flipH="1">
            <a:off x="5174884" y="3914621"/>
            <a:ext cx="307213" cy="50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2"/>
            </a:solidFill>
            <a:prstDash val="solid"/>
            <a:round/>
            <a:headEnd type="arrow"/>
            <a:tailEnd type="arrow"/>
          </a:ln>
          <a:effectLst/>
        </p:spPr>
      </p:cxnSp>
      <p:graphicFrame>
        <p:nvGraphicFramePr>
          <p:cNvPr id="75781" name="Object 5"/>
          <p:cNvGraphicFramePr>
            <a:graphicFrameLocks noChangeAspect="1"/>
          </p:cNvGraphicFramePr>
          <p:nvPr/>
        </p:nvGraphicFramePr>
        <p:xfrm>
          <a:off x="3131840" y="5430073"/>
          <a:ext cx="4554538" cy="500063"/>
        </p:xfrm>
        <a:graphic>
          <a:graphicData uri="http://schemas.openxmlformats.org/presentationml/2006/ole">
            <p:oleObj spid="_x0000_s75781" name="Ecuación" r:id="rId4" imgW="2197080" imgH="241200" progId="Equation.3">
              <p:embed/>
            </p:oleObj>
          </a:graphicData>
        </a:graphic>
      </p:graphicFrame>
      <p:sp>
        <p:nvSpPr>
          <p:cNvPr id="60" name="59 CuadroTexto"/>
          <p:cNvSpPr txBox="1"/>
          <p:nvPr/>
        </p:nvSpPr>
        <p:spPr>
          <a:xfrm>
            <a:off x="2195736" y="6095037"/>
            <a:ext cx="6561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800" i="1" dirty="0" smtClean="0"/>
              <a:t>B</a:t>
            </a:r>
            <a:r>
              <a:rPr lang="es-ES" sz="1800" baseline="-25000" dirty="0" smtClean="0"/>
              <a:t>20</a:t>
            </a:r>
            <a:r>
              <a:rPr lang="es-ES" sz="1800" dirty="0" smtClean="0"/>
              <a:t>/</a:t>
            </a:r>
            <a:r>
              <a:rPr lang="es-ES" sz="1800" dirty="0" err="1" smtClean="0"/>
              <a:t>k</a:t>
            </a:r>
            <a:r>
              <a:rPr lang="es-ES" sz="1800" baseline="-25000" dirty="0" err="1" smtClean="0"/>
              <a:t>B</a:t>
            </a:r>
            <a:r>
              <a:rPr lang="es-ES" sz="1800" dirty="0" smtClean="0"/>
              <a:t> = -1.35 K; </a:t>
            </a:r>
            <a:r>
              <a:rPr lang="es-ES" sz="1800" i="1" dirty="0" smtClean="0"/>
              <a:t>B</a:t>
            </a:r>
            <a:r>
              <a:rPr lang="es-ES" sz="1800" baseline="-25000" dirty="0" smtClean="0"/>
              <a:t>40</a:t>
            </a:r>
            <a:r>
              <a:rPr lang="es-ES" sz="1800" dirty="0" smtClean="0"/>
              <a:t>/</a:t>
            </a:r>
            <a:r>
              <a:rPr lang="es-ES" sz="1800" dirty="0" err="1" smtClean="0"/>
              <a:t>k</a:t>
            </a:r>
            <a:r>
              <a:rPr lang="es-ES" sz="1800" baseline="-25000" dirty="0" err="1" smtClean="0"/>
              <a:t>B</a:t>
            </a:r>
            <a:r>
              <a:rPr lang="es-ES" sz="1800" dirty="0" smtClean="0"/>
              <a:t> </a:t>
            </a:r>
            <a:r>
              <a:rPr lang="es-ES" sz="1800" dirty="0" smtClean="0">
                <a:sym typeface="Symbol"/>
              </a:rPr>
              <a:t>= -1.07  10</a:t>
            </a:r>
            <a:r>
              <a:rPr lang="es-ES" sz="1800" baseline="30000" dirty="0" smtClean="0">
                <a:sym typeface="Symbol"/>
              </a:rPr>
              <a:t>-2</a:t>
            </a:r>
            <a:r>
              <a:rPr lang="es-ES" sz="1800" dirty="0" smtClean="0">
                <a:sym typeface="Symbol"/>
              </a:rPr>
              <a:t> K; </a:t>
            </a:r>
            <a:r>
              <a:rPr lang="es-ES" sz="1800" i="1" dirty="0" smtClean="0"/>
              <a:t>B</a:t>
            </a:r>
            <a:r>
              <a:rPr lang="es-ES" sz="1800" baseline="-25000" dirty="0" smtClean="0"/>
              <a:t>60</a:t>
            </a:r>
            <a:r>
              <a:rPr lang="es-ES" sz="1800" dirty="0" smtClean="0"/>
              <a:t>/</a:t>
            </a:r>
            <a:r>
              <a:rPr lang="es-ES" sz="1800" dirty="0" err="1" smtClean="0"/>
              <a:t>k</a:t>
            </a:r>
            <a:r>
              <a:rPr lang="es-ES" sz="1800" baseline="-25000" dirty="0" err="1" smtClean="0"/>
              <a:t>B</a:t>
            </a:r>
            <a:r>
              <a:rPr lang="es-ES" sz="1800" dirty="0" smtClean="0"/>
              <a:t> </a:t>
            </a:r>
            <a:r>
              <a:rPr lang="es-ES" sz="1800" dirty="0" smtClean="0">
                <a:sym typeface="Symbol"/>
              </a:rPr>
              <a:t>= 1.67  10</a:t>
            </a:r>
            <a:r>
              <a:rPr lang="es-ES" sz="1800" baseline="30000" dirty="0" smtClean="0">
                <a:sym typeface="Symbol"/>
              </a:rPr>
              <a:t>-4</a:t>
            </a:r>
            <a:r>
              <a:rPr lang="es-ES" sz="1800" dirty="0" smtClean="0">
                <a:sym typeface="Symbol"/>
              </a:rPr>
              <a:t> K </a:t>
            </a:r>
          </a:p>
          <a:p>
            <a:pPr algn="ctr"/>
            <a:r>
              <a:rPr lang="es-ES" sz="1800" dirty="0" smtClean="0">
                <a:sym typeface="Symbol"/>
              </a:rPr>
              <a:t> </a:t>
            </a:r>
            <a:r>
              <a:rPr lang="es-ES" sz="1800" i="1" dirty="0" smtClean="0"/>
              <a:t>B</a:t>
            </a:r>
            <a:r>
              <a:rPr lang="es-ES" sz="1800" baseline="-25000" dirty="0" smtClean="0"/>
              <a:t>44</a:t>
            </a:r>
            <a:r>
              <a:rPr lang="es-ES" sz="1800" dirty="0" smtClean="0"/>
              <a:t>/</a:t>
            </a:r>
            <a:r>
              <a:rPr lang="es-ES" sz="1800" dirty="0" err="1" smtClean="0"/>
              <a:t>k</a:t>
            </a:r>
            <a:r>
              <a:rPr lang="es-ES" sz="1800" baseline="-25000" dirty="0" err="1" smtClean="0"/>
              <a:t>B</a:t>
            </a:r>
            <a:r>
              <a:rPr lang="es-ES" sz="1800" dirty="0" smtClean="0"/>
              <a:t> </a:t>
            </a:r>
            <a:r>
              <a:rPr lang="es-ES" sz="1800" dirty="0" smtClean="0">
                <a:sym typeface="Symbol"/>
              </a:rPr>
              <a:t> 1.8  10</a:t>
            </a:r>
            <a:r>
              <a:rPr lang="es-ES" sz="1800" baseline="30000" dirty="0" smtClean="0">
                <a:sym typeface="Symbol"/>
              </a:rPr>
              <a:t>-2</a:t>
            </a:r>
            <a:r>
              <a:rPr lang="es-ES" sz="1800" dirty="0" smtClean="0">
                <a:sym typeface="Symbol"/>
              </a:rPr>
              <a:t> K</a:t>
            </a:r>
            <a:endParaRPr lang="es-ES" sz="1800" dirty="0"/>
          </a:p>
        </p:txBody>
      </p:sp>
      <p:graphicFrame>
        <p:nvGraphicFramePr>
          <p:cNvPr id="75782" name="Object 6"/>
          <p:cNvGraphicFramePr>
            <a:graphicFrameLocks noChangeAspect="1"/>
          </p:cNvGraphicFramePr>
          <p:nvPr/>
        </p:nvGraphicFramePr>
        <p:xfrm>
          <a:off x="5292080" y="1074769"/>
          <a:ext cx="4910832" cy="6962743"/>
        </p:xfrm>
        <a:graphic>
          <a:graphicData uri="http://schemas.openxmlformats.org/presentationml/2006/ole">
            <p:oleObj spid="_x0000_s75782" name="Graph" r:id="rId5" imgW="2924640" imgH="4068000" progId="Origin50.Graph">
              <p:embed/>
            </p:oleObj>
          </a:graphicData>
        </a:graphic>
      </p:graphicFrame>
      <p:sp>
        <p:nvSpPr>
          <p:cNvPr id="64" name="63 CuadroTexto"/>
          <p:cNvSpPr txBox="1"/>
          <p:nvPr/>
        </p:nvSpPr>
        <p:spPr>
          <a:xfrm>
            <a:off x="2636470" y="465313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err="1" smtClean="0">
                <a:solidFill>
                  <a:schemeClr val="accent2"/>
                </a:solidFill>
              </a:rPr>
              <a:t>Strong</a:t>
            </a:r>
            <a:r>
              <a:rPr lang="es-ES" sz="1800" dirty="0" smtClean="0">
                <a:solidFill>
                  <a:schemeClr val="accent2"/>
                </a:solidFill>
              </a:rPr>
              <a:t> </a:t>
            </a:r>
            <a:r>
              <a:rPr lang="es-ES" sz="1800" dirty="0" err="1" smtClean="0">
                <a:solidFill>
                  <a:schemeClr val="accent2"/>
                </a:solidFill>
              </a:rPr>
              <a:t>uniaxial</a:t>
            </a:r>
            <a:r>
              <a:rPr lang="es-ES" sz="1800" dirty="0" smtClean="0">
                <a:solidFill>
                  <a:schemeClr val="accent2"/>
                </a:solidFill>
              </a:rPr>
              <a:t> </a:t>
            </a:r>
            <a:r>
              <a:rPr lang="es-ES" sz="1800" dirty="0" err="1" smtClean="0">
                <a:solidFill>
                  <a:schemeClr val="accent2"/>
                </a:solidFill>
              </a:rPr>
              <a:t>anisotropy</a:t>
            </a:r>
            <a:r>
              <a:rPr lang="es-ES" sz="1800" dirty="0" smtClean="0">
                <a:solidFill>
                  <a:schemeClr val="accent2"/>
                </a:solidFill>
              </a:rPr>
              <a:t>	</a:t>
            </a:r>
            <a:endParaRPr lang="es-ES" sz="1800" dirty="0">
              <a:solidFill>
                <a:schemeClr val="accent2"/>
              </a:solidFill>
            </a:endParaRPr>
          </a:p>
        </p:txBody>
      </p:sp>
      <p:sp>
        <p:nvSpPr>
          <p:cNvPr id="65" name="Text Box 6"/>
          <p:cNvSpPr txBox="1">
            <a:spLocks noChangeArrowheads="1"/>
          </p:cNvSpPr>
          <p:nvPr/>
        </p:nvSpPr>
        <p:spPr bwMode="auto">
          <a:xfrm>
            <a:off x="1835696" y="221739"/>
            <a:ext cx="7308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Spin-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lattice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relaxation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and quantum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tunneling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the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case of Er</a:t>
            </a:r>
            <a:endParaRPr lang="es-ES" sz="2400" b="1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1401370" y="4077072"/>
            <a:ext cx="8723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ErW</a:t>
            </a:r>
            <a:r>
              <a:rPr lang="es-ES" baseline="-25000" dirty="0" smtClean="0"/>
              <a:t>10</a:t>
            </a:r>
            <a:endParaRPr lang="es-ES" baseline="-25000" dirty="0"/>
          </a:p>
        </p:txBody>
      </p:sp>
      <p:graphicFrame>
        <p:nvGraphicFramePr>
          <p:cNvPr id="75783" name="Object 7"/>
          <p:cNvGraphicFramePr>
            <a:graphicFrameLocks noChangeAspect="1"/>
          </p:cNvGraphicFramePr>
          <p:nvPr/>
        </p:nvGraphicFramePr>
        <p:xfrm>
          <a:off x="2187192" y="1340768"/>
          <a:ext cx="3570844" cy="4968552"/>
        </p:xfrm>
        <a:graphic>
          <a:graphicData uri="http://schemas.openxmlformats.org/presentationml/2006/ole">
            <p:oleObj spid="_x0000_s75783" name="Graph" r:id="rId6" imgW="2924640" imgH="4068000" progId="Origin50.Graph">
              <p:embed/>
            </p:oleObj>
          </a:graphicData>
        </a:graphic>
      </p:graphicFrame>
      <p:sp>
        <p:nvSpPr>
          <p:cNvPr id="13" name="12 Rectángulo"/>
          <p:cNvSpPr/>
          <p:nvPr/>
        </p:nvSpPr>
        <p:spPr>
          <a:xfrm>
            <a:off x="5904656" y="459390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800" dirty="0" smtClean="0">
                <a:solidFill>
                  <a:srgbClr val="3333CC"/>
                </a:solidFill>
              </a:rPr>
              <a:t>SMM </a:t>
            </a:r>
            <a:r>
              <a:rPr lang="es-ES" sz="1800" dirty="0" err="1" smtClean="0">
                <a:solidFill>
                  <a:srgbClr val="3333CC"/>
                </a:solidFill>
              </a:rPr>
              <a:t>behaviour</a:t>
            </a:r>
            <a:r>
              <a:rPr lang="es-ES" sz="1800" dirty="0" smtClean="0">
                <a:solidFill>
                  <a:srgbClr val="3333CC"/>
                </a:solidFill>
              </a:rPr>
              <a:t> </a:t>
            </a:r>
            <a:r>
              <a:rPr lang="es-ES" sz="1800" dirty="0" err="1" smtClean="0">
                <a:solidFill>
                  <a:srgbClr val="3333CC"/>
                </a:solidFill>
              </a:rPr>
              <a:t>below</a:t>
            </a:r>
            <a:r>
              <a:rPr lang="es-ES" sz="1800" dirty="0" smtClean="0">
                <a:solidFill>
                  <a:srgbClr val="3333CC"/>
                </a:solidFill>
              </a:rPr>
              <a:t> 5 K</a:t>
            </a:r>
          </a:p>
          <a:p>
            <a:pPr lvl="0"/>
            <a:r>
              <a:rPr lang="es-ES" sz="1800" dirty="0" smtClean="0">
                <a:solidFill>
                  <a:srgbClr val="3333CC"/>
                </a:solidFill>
              </a:rPr>
              <a:t>AF </a:t>
            </a:r>
            <a:r>
              <a:rPr lang="es-ES" sz="1800" dirty="0" err="1" smtClean="0">
                <a:solidFill>
                  <a:srgbClr val="3333CC"/>
                </a:solidFill>
              </a:rPr>
              <a:t>order</a:t>
            </a:r>
            <a:r>
              <a:rPr lang="es-ES" sz="1800" dirty="0" smtClean="0">
                <a:solidFill>
                  <a:srgbClr val="3333CC"/>
                </a:solidFill>
              </a:rPr>
              <a:t> at </a:t>
            </a:r>
            <a:r>
              <a:rPr lang="es-ES" sz="1800" i="1" dirty="0" smtClean="0">
                <a:solidFill>
                  <a:srgbClr val="3333CC"/>
                </a:solidFill>
              </a:rPr>
              <a:t>T</a:t>
            </a:r>
            <a:r>
              <a:rPr lang="es-ES" sz="1800" baseline="-25000" dirty="0" smtClean="0">
                <a:solidFill>
                  <a:srgbClr val="3333CC"/>
                </a:solidFill>
              </a:rPr>
              <a:t>N</a:t>
            </a:r>
            <a:r>
              <a:rPr lang="es-ES" sz="1800" dirty="0" smtClean="0">
                <a:solidFill>
                  <a:srgbClr val="3333CC"/>
                </a:solidFill>
              </a:rPr>
              <a:t> = 80 </a:t>
            </a:r>
            <a:r>
              <a:rPr lang="es-ES" sz="1800" dirty="0" err="1" smtClean="0">
                <a:solidFill>
                  <a:srgbClr val="3333CC"/>
                </a:solidFill>
              </a:rPr>
              <a:t>mK</a:t>
            </a:r>
            <a:endParaRPr lang="es-ES" sz="1800" dirty="0">
              <a:solidFill>
                <a:srgbClr val="3333CC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 rot="16200000">
            <a:off x="-1792034" y="412175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1400" dirty="0" smtClean="0">
                <a:latin typeface="CMR9"/>
              </a:rPr>
              <a:t>M. </a:t>
            </a:r>
            <a:r>
              <a:rPr lang="es-ES" sz="1400" dirty="0" err="1" smtClean="0">
                <a:latin typeface="CMR9"/>
              </a:rPr>
              <a:t>Aldamen</a:t>
            </a:r>
            <a:r>
              <a:rPr lang="es-ES" sz="1400" dirty="0" smtClean="0">
                <a:latin typeface="CMR9"/>
              </a:rPr>
              <a:t> </a:t>
            </a:r>
            <a:r>
              <a:rPr lang="es-ES" sz="1400" i="1" dirty="0" smtClean="0">
                <a:latin typeface="CMTI9"/>
              </a:rPr>
              <a:t>et al.</a:t>
            </a:r>
            <a:r>
              <a:rPr lang="es-ES" sz="1400" dirty="0" smtClean="0">
                <a:latin typeface="CMR9"/>
              </a:rPr>
              <a:t>, </a:t>
            </a:r>
            <a:r>
              <a:rPr lang="es-ES" sz="1400" dirty="0" err="1" smtClean="0">
                <a:latin typeface="CMR9"/>
              </a:rPr>
              <a:t>Inorg</a:t>
            </a:r>
            <a:r>
              <a:rPr lang="es-ES" sz="1400" dirty="0" smtClean="0">
                <a:latin typeface="CMR9"/>
              </a:rPr>
              <a:t>. </a:t>
            </a:r>
            <a:r>
              <a:rPr lang="es-ES" sz="1400" dirty="0" err="1" smtClean="0">
                <a:latin typeface="CMR9"/>
              </a:rPr>
              <a:t>Chem</a:t>
            </a:r>
            <a:r>
              <a:rPr lang="es-ES" sz="1400" dirty="0" smtClean="0">
                <a:latin typeface="CMR9"/>
              </a:rPr>
              <a:t>. </a:t>
            </a:r>
            <a:r>
              <a:rPr lang="es-ES" sz="1400" b="1" dirty="0" smtClean="0">
                <a:latin typeface="CMBX9"/>
              </a:rPr>
              <a:t>48</a:t>
            </a:r>
            <a:r>
              <a:rPr lang="es-ES" sz="1400" b="1" dirty="0" smtClean="0">
                <a:latin typeface="CMR9"/>
              </a:rPr>
              <a:t>, </a:t>
            </a:r>
            <a:r>
              <a:rPr lang="es-ES" sz="1400" dirty="0" smtClean="0">
                <a:latin typeface="CMR9"/>
              </a:rPr>
              <a:t>3467 (2009)</a:t>
            </a:r>
          </a:p>
          <a:p>
            <a:r>
              <a:rPr lang="es-ES" sz="1400" dirty="0" smtClean="0">
                <a:latin typeface="CMR9"/>
              </a:rPr>
              <a:t>F. Luis </a:t>
            </a:r>
            <a:r>
              <a:rPr lang="es-ES" sz="1400" i="1" dirty="0" smtClean="0">
                <a:latin typeface="CMR9"/>
              </a:rPr>
              <a:t>et al.</a:t>
            </a:r>
            <a:r>
              <a:rPr lang="es-ES" sz="1400" dirty="0" smtClean="0">
                <a:latin typeface="CMR9"/>
              </a:rPr>
              <a:t>, </a:t>
            </a:r>
            <a:r>
              <a:rPr lang="es-ES" sz="1400" dirty="0" err="1" smtClean="0">
                <a:latin typeface="CMR9"/>
              </a:rPr>
              <a:t>Phys</a:t>
            </a:r>
            <a:r>
              <a:rPr lang="es-ES" sz="1400" dirty="0" smtClean="0">
                <a:latin typeface="CMR9"/>
              </a:rPr>
              <a:t> Rev. B </a:t>
            </a:r>
            <a:r>
              <a:rPr lang="es-ES" sz="1400" b="1" dirty="0" smtClean="0">
                <a:latin typeface="CMR9"/>
              </a:rPr>
              <a:t>82</a:t>
            </a:r>
            <a:r>
              <a:rPr lang="es-ES" sz="1400" dirty="0" smtClean="0">
                <a:latin typeface="CMR9"/>
              </a:rPr>
              <a:t>, </a:t>
            </a:r>
            <a:r>
              <a:rPr lang="es-ES" sz="1400" dirty="0" smtClean="0"/>
              <a:t>060403(R) (2010)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802" name="Object 2"/>
          <p:cNvGraphicFramePr>
            <a:graphicFrameLocks noChangeAspect="1"/>
          </p:cNvGraphicFramePr>
          <p:nvPr/>
        </p:nvGraphicFramePr>
        <p:xfrm>
          <a:off x="395536" y="1798216"/>
          <a:ext cx="4738575" cy="6088732"/>
        </p:xfrm>
        <a:graphic>
          <a:graphicData uri="http://schemas.openxmlformats.org/presentationml/2006/ole">
            <p:oleObj spid="_x0000_s76802" name="Graph" r:id="rId3" imgW="3022560" imgH="4276800" progId="Origin50.Graph">
              <p:embed/>
            </p:oleObj>
          </a:graphicData>
        </a:graphic>
      </p:graphicFrame>
      <p:graphicFrame>
        <p:nvGraphicFramePr>
          <p:cNvPr id="76803" name="Object 3"/>
          <p:cNvGraphicFramePr>
            <a:graphicFrameLocks noChangeAspect="1"/>
          </p:cNvGraphicFramePr>
          <p:nvPr/>
        </p:nvGraphicFramePr>
        <p:xfrm>
          <a:off x="5040560" y="4043913"/>
          <a:ext cx="4427984" cy="3129503"/>
        </p:xfrm>
        <a:graphic>
          <a:graphicData uri="http://schemas.openxmlformats.org/presentationml/2006/ole">
            <p:oleObj spid="_x0000_s76803" name="Graph" r:id="rId4" imgW="4276800" imgH="3022560" progId="Origin50.Graph">
              <p:embed/>
            </p:oleObj>
          </a:graphicData>
        </a:graphic>
      </p:graphicFrame>
      <p:graphicFrame>
        <p:nvGraphicFramePr>
          <p:cNvPr id="76805" name="Object 5"/>
          <p:cNvGraphicFramePr>
            <a:graphicFrameLocks noChangeAspect="1"/>
          </p:cNvGraphicFramePr>
          <p:nvPr/>
        </p:nvGraphicFramePr>
        <p:xfrm>
          <a:off x="5032052" y="1412776"/>
          <a:ext cx="4436492" cy="3135230"/>
        </p:xfrm>
        <a:graphic>
          <a:graphicData uri="http://schemas.openxmlformats.org/presentationml/2006/ole">
            <p:oleObj spid="_x0000_s76805" name="Graph" r:id="rId5" imgW="4276800" imgH="3022560" progId="Origin50.Graph">
              <p:embed/>
            </p:oleObj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7883574" y="4589535"/>
            <a:ext cx="637380" cy="1584176"/>
            <a:chOff x="7883574" y="2476697"/>
            <a:chExt cx="637380" cy="1584176"/>
          </a:xfrm>
        </p:grpSpPr>
        <p:cxnSp>
          <p:nvCxnSpPr>
            <p:cNvPr id="6" name="5 Conector recto de flecha"/>
            <p:cNvCxnSpPr/>
            <p:nvPr/>
          </p:nvCxnSpPr>
          <p:spPr bwMode="auto">
            <a:xfrm rot="5400000">
              <a:off x="7092280" y="3267991"/>
              <a:ext cx="1584176" cy="1588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chemeClr val="accent2"/>
              </a:solidFill>
              <a:prstDash val="solid"/>
              <a:round/>
              <a:headEnd type="arrow" w="med" len="med"/>
              <a:tailEnd type="arrow" w="med" len="med"/>
            </a:ln>
            <a:effectLst/>
          </p:spPr>
        </p:cxnSp>
        <p:sp>
          <p:nvSpPr>
            <p:cNvPr id="7" name="6 CuadroTexto"/>
            <p:cNvSpPr txBox="1"/>
            <p:nvPr/>
          </p:nvSpPr>
          <p:spPr>
            <a:xfrm>
              <a:off x="7956376" y="3101136"/>
              <a:ext cx="56457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10</a:t>
              </a:r>
              <a:r>
                <a:rPr lang="es-ES" baseline="30000" dirty="0" smtClean="0"/>
                <a:t>9</a:t>
              </a:r>
              <a:endParaRPr lang="es-ES" baseline="30000" dirty="0"/>
            </a:p>
          </p:txBody>
        </p:sp>
      </p:grpSp>
      <p:sp>
        <p:nvSpPr>
          <p:cNvPr id="8" name="7 Rectángulo"/>
          <p:cNvSpPr/>
          <p:nvPr/>
        </p:nvSpPr>
        <p:spPr>
          <a:xfrm rot="16200000">
            <a:off x="-1808583" y="37974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ES" sz="1400" dirty="0" smtClean="0">
                <a:solidFill>
                  <a:srgbClr val="000000"/>
                </a:solidFill>
                <a:latin typeface="CMR9"/>
              </a:rPr>
              <a:t>F. Luis </a:t>
            </a:r>
            <a:r>
              <a:rPr lang="es-ES" sz="1400" i="1" dirty="0" smtClean="0">
                <a:solidFill>
                  <a:srgbClr val="000000"/>
                </a:solidFill>
                <a:latin typeface="CMR9"/>
              </a:rPr>
              <a:t>et al.</a:t>
            </a:r>
            <a:r>
              <a:rPr lang="es-ES" sz="1400" dirty="0" smtClean="0">
                <a:solidFill>
                  <a:srgbClr val="000000"/>
                </a:solidFill>
                <a:latin typeface="CMR9"/>
              </a:rPr>
              <a:t>, </a:t>
            </a:r>
            <a:r>
              <a:rPr lang="es-ES" sz="1400" dirty="0" err="1" smtClean="0">
                <a:solidFill>
                  <a:srgbClr val="000000"/>
                </a:solidFill>
                <a:latin typeface="CMR9"/>
              </a:rPr>
              <a:t>Phys</a:t>
            </a:r>
            <a:r>
              <a:rPr lang="es-ES" sz="1400" dirty="0" smtClean="0">
                <a:solidFill>
                  <a:srgbClr val="000000"/>
                </a:solidFill>
                <a:latin typeface="CMR9"/>
              </a:rPr>
              <a:t> Rev. B </a:t>
            </a:r>
            <a:r>
              <a:rPr lang="es-ES" sz="1400" b="1" dirty="0" smtClean="0">
                <a:solidFill>
                  <a:srgbClr val="000000"/>
                </a:solidFill>
                <a:latin typeface="CMR9"/>
              </a:rPr>
              <a:t>82</a:t>
            </a:r>
            <a:r>
              <a:rPr lang="es-ES" sz="1400" dirty="0" smtClean="0">
                <a:solidFill>
                  <a:srgbClr val="000000"/>
                </a:solidFill>
                <a:latin typeface="CMR9"/>
              </a:rPr>
              <a:t>, </a:t>
            </a:r>
            <a:r>
              <a:rPr lang="es-ES" sz="1400" dirty="0" smtClean="0">
                <a:solidFill>
                  <a:srgbClr val="000000"/>
                </a:solidFill>
              </a:rPr>
              <a:t>060403(R) (2010)</a:t>
            </a:r>
            <a:endParaRPr lang="es-ES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7829" name="Object 5"/>
          <p:cNvGraphicFramePr>
            <a:graphicFrameLocks noChangeAspect="1"/>
          </p:cNvGraphicFramePr>
          <p:nvPr/>
        </p:nvGraphicFramePr>
        <p:xfrm>
          <a:off x="4211960" y="1628800"/>
          <a:ext cx="1466850" cy="920750"/>
        </p:xfrm>
        <a:graphic>
          <a:graphicData uri="http://schemas.openxmlformats.org/presentationml/2006/ole">
            <p:oleObj spid="_x0000_s77829" name="Ecuación" r:id="rId3" imgW="749160" imgH="469800" progId="Equation.3">
              <p:embed/>
            </p:oleObj>
          </a:graphicData>
        </a:graphic>
      </p:graphicFrame>
      <p:graphicFrame>
        <p:nvGraphicFramePr>
          <p:cNvPr id="6" name="Object 16"/>
          <p:cNvGraphicFramePr>
            <a:graphicFrameLocks noChangeAspect="1"/>
          </p:cNvGraphicFramePr>
          <p:nvPr/>
        </p:nvGraphicFramePr>
        <p:xfrm>
          <a:off x="1170732" y="1268760"/>
          <a:ext cx="2376264" cy="2833051"/>
        </p:xfrm>
        <a:graphic>
          <a:graphicData uri="http://schemas.openxmlformats.org/presentationml/2006/ole">
            <p:oleObj spid="_x0000_s77830" name="Graph" r:id="rId4" imgW="2652480" imgH="2761920" progId="Origin50.Graph">
              <p:embed/>
            </p:oleObj>
          </a:graphicData>
        </a:graphic>
      </p:graphicFrame>
      <p:graphicFrame>
        <p:nvGraphicFramePr>
          <p:cNvPr id="77831" name="Object 19"/>
          <p:cNvGraphicFramePr>
            <a:graphicFrameLocks noChangeAspect="1"/>
          </p:cNvGraphicFramePr>
          <p:nvPr/>
        </p:nvGraphicFramePr>
        <p:xfrm>
          <a:off x="5963468" y="1314152"/>
          <a:ext cx="3733800" cy="5283200"/>
        </p:xfrm>
        <a:graphic>
          <a:graphicData uri="http://schemas.openxmlformats.org/presentationml/2006/ole">
            <p:oleObj spid="_x0000_s77831" name="Graph" r:id="rId5" imgW="3022560" imgH="4276800" progId="Origin50.Graph">
              <p:embed/>
            </p:oleObj>
          </a:graphicData>
        </a:graphic>
      </p:graphicFrame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691680" y="332656"/>
            <a:ext cx="7308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What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about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tunneling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then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?</a:t>
            </a:r>
            <a:endParaRPr lang="es-ES" sz="2400" b="1" dirty="0">
              <a:solidFill>
                <a:srgbClr val="660066"/>
              </a:solidFill>
              <a:latin typeface="Trebuchet MS" pitchFamily="34" charset="0"/>
            </a:endParaRPr>
          </a:p>
        </p:txBody>
      </p: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1484164" y="3619624"/>
            <a:ext cx="1778992" cy="216024"/>
            <a:chOff x="3198" y="3702"/>
            <a:chExt cx="1088" cy="269"/>
          </a:xfrm>
        </p:grpSpPr>
        <p:sp>
          <p:nvSpPr>
            <p:cNvPr id="12" name="Line 59"/>
            <p:cNvSpPr>
              <a:spLocks noChangeShapeType="1"/>
            </p:cNvSpPr>
            <p:nvPr/>
          </p:nvSpPr>
          <p:spPr bwMode="auto">
            <a:xfrm>
              <a:off x="3198" y="3838"/>
              <a:ext cx="226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3" name="Line 60"/>
            <p:cNvSpPr>
              <a:spLocks noChangeShapeType="1"/>
            </p:cNvSpPr>
            <p:nvPr/>
          </p:nvSpPr>
          <p:spPr bwMode="auto">
            <a:xfrm flipV="1">
              <a:off x="3424" y="3702"/>
              <a:ext cx="136" cy="1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4" name="Line 61"/>
            <p:cNvSpPr>
              <a:spLocks noChangeShapeType="1"/>
            </p:cNvSpPr>
            <p:nvPr/>
          </p:nvSpPr>
          <p:spPr bwMode="auto">
            <a:xfrm>
              <a:off x="3424" y="3832"/>
              <a:ext cx="136" cy="136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grpSp>
          <p:nvGrpSpPr>
            <p:cNvPr id="15" name="Group 65"/>
            <p:cNvGrpSpPr>
              <a:grpSpLocks/>
            </p:cNvGrpSpPr>
            <p:nvPr/>
          </p:nvGrpSpPr>
          <p:grpSpPr bwMode="auto">
            <a:xfrm flipH="1">
              <a:off x="3912" y="3702"/>
              <a:ext cx="364" cy="266"/>
              <a:chOff x="3334" y="3838"/>
              <a:chExt cx="362" cy="266"/>
            </a:xfrm>
          </p:grpSpPr>
          <p:sp>
            <p:nvSpPr>
              <p:cNvPr id="18" name="Line 62"/>
              <p:cNvSpPr>
                <a:spLocks noChangeShapeType="1"/>
              </p:cNvSpPr>
              <p:nvPr/>
            </p:nvSpPr>
            <p:spPr bwMode="auto">
              <a:xfrm>
                <a:off x="3334" y="3974"/>
                <a:ext cx="226" cy="0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9" name="Line 63"/>
              <p:cNvSpPr>
                <a:spLocks noChangeShapeType="1"/>
              </p:cNvSpPr>
              <p:nvPr/>
            </p:nvSpPr>
            <p:spPr bwMode="auto">
              <a:xfrm flipV="1">
                <a:off x="3560" y="3838"/>
                <a:ext cx="136" cy="13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20" name="Line 64"/>
              <p:cNvSpPr>
                <a:spLocks noChangeShapeType="1"/>
              </p:cNvSpPr>
              <p:nvPr/>
            </p:nvSpPr>
            <p:spPr bwMode="auto">
              <a:xfrm>
                <a:off x="3560" y="3968"/>
                <a:ext cx="136" cy="136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16" name="Line 66"/>
            <p:cNvSpPr>
              <a:spLocks noChangeShapeType="1"/>
            </p:cNvSpPr>
            <p:nvPr/>
          </p:nvSpPr>
          <p:spPr bwMode="auto">
            <a:xfrm>
              <a:off x="3560" y="3702"/>
              <a:ext cx="36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17" name="Line 67"/>
            <p:cNvSpPr>
              <a:spLocks noChangeShapeType="1"/>
            </p:cNvSpPr>
            <p:nvPr/>
          </p:nvSpPr>
          <p:spPr bwMode="auto">
            <a:xfrm>
              <a:off x="3560" y="3971"/>
              <a:ext cx="363" cy="0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21" name="20 Rectángulo"/>
          <p:cNvSpPr/>
          <p:nvPr/>
        </p:nvSpPr>
        <p:spPr bwMode="auto">
          <a:xfrm>
            <a:off x="3369072" y="2937644"/>
            <a:ext cx="1512168" cy="43204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s-ES" sz="1800" dirty="0" smtClean="0">
                <a:latin typeface="Symbol" pitchFamily="18" charset="2"/>
              </a:rPr>
              <a:t>D</a:t>
            </a:r>
            <a:r>
              <a:rPr lang="es-ES" sz="1800" dirty="0" smtClean="0">
                <a:cs typeface="Arial" pitchFamily="34" charset="0"/>
              </a:rPr>
              <a:t>/</a:t>
            </a:r>
            <a:r>
              <a:rPr lang="es-ES" sz="1800" dirty="0" err="1" smtClean="0">
                <a:cs typeface="Arial" pitchFamily="34" charset="0"/>
              </a:rPr>
              <a:t>k</a:t>
            </a:r>
            <a:r>
              <a:rPr lang="es-ES" sz="1800" baseline="-25000" dirty="0" err="1" smtClean="0">
                <a:cs typeface="Arial" pitchFamily="34" charset="0"/>
              </a:rPr>
              <a:t>B</a:t>
            </a:r>
            <a:r>
              <a:rPr lang="es-ES" sz="1800" dirty="0" smtClean="0"/>
              <a:t> </a:t>
            </a:r>
            <a:r>
              <a:rPr lang="es-ES" sz="1800" dirty="0" smtClean="0">
                <a:sym typeface="Symbol"/>
              </a:rPr>
              <a:t></a:t>
            </a:r>
            <a:r>
              <a:rPr lang="es-ES" sz="1800" dirty="0" smtClean="0"/>
              <a:t> 10</a:t>
            </a:r>
            <a:r>
              <a:rPr lang="es-ES" sz="1800" baseline="30000" dirty="0" smtClean="0"/>
              <a:t>-4</a:t>
            </a:r>
            <a:r>
              <a:rPr lang="es-ES" sz="1800" dirty="0" smtClean="0"/>
              <a:t> K</a:t>
            </a:r>
            <a:endParaRPr lang="es-ES" sz="1800" dirty="0"/>
          </a:p>
        </p:txBody>
      </p:sp>
      <p:cxnSp>
        <p:nvCxnSpPr>
          <p:cNvPr id="23" name="22 Conector recto de flecha"/>
          <p:cNvCxnSpPr/>
          <p:nvPr/>
        </p:nvCxnSpPr>
        <p:spPr bwMode="auto">
          <a:xfrm>
            <a:off x="7803852" y="2816300"/>
            <a:ext cx="57606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arrow"/>
            <a:tailEnd type="arrow"/>
          </a:ln>
          <a:effectLst/>
        </p:spPr>
      </p:cxnSp>
      <p:sp>
        <p:nvSpPr>
          <p:cNvPr id="24" name="23 Forma libre"/>
          <p:cNvSpPr/>
          <p:nvPr/>
        </p:nvSpPr>
        <p:spPr bwMode="auto">
          <a:xfrm flipH="1" flipV="1">
            <a:off x="6732239" y="2819400"/>
            <a:ext cx="1368152" cy="346968"/>
          </a:xfrm>
          <a:custGeom>
            <a:avLst/>
            <a:gdLst>
              <a:gd name="connsiteX0" fmla="*/ 27517 w 345017"/>
              <a:gd name="connsiteY0" fmla="*/ 431800 h 431800"/>
              <a:gd name="connsiteX1" fmla="*/ 52917 w 345017"/>
              <a:gd name="connsiteY1" fmla="*/ 152400 h 431800"/>
              <a:gd name="connsiteX2" fmla="*/ 345017 w 345017"/>
              <a:gd name="connsiteY2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017" h="431800">
                <a:moveTo>
                  <a:pt x="27517" y="431800"/>
                </a:moveTo>
                <a:cubicBezTo>
                  <a:pt x="13758" y="328083"/>
                  <a:pt x="0" y="224367"/>
                  <a:pt x="52917" y="152400"/>
                </a:cubicBezTo>
                <a:cubicBezTo>
                  <a:pt x="105834" y="80433"/>
                  <a:pt x="225425" y="40216"/>
                  <a:pt x="345017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364088" y="2943602"/>
            <a:ext cx="144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err="1" smtClean="0">
                <a:latin typeface="Symbol" pitchFamily="18" charset="2"/>
              </a:rPr>
              <a:t>s</a:t>
            </a:r>
            <a:r>
              <a:rPr lang="es-ES" sz="1800" baseline="-25000" dirty="0" err="1" smtClean="0"/>
              <a:t>dip</a:t>
            </a:r>
            <a:r>
              <a:rPr lang="es-ES" sz="1800" dirty="0" smtClean="0"/>
              <a:t> </a:t>
            </a:r>
            <a:r>
              <a:rPr lang="es-ES" sz="1800" dirty="0" smtClean="0">
                <a:sym typeface="Symbol"/>
              </a:rPr>
              <a:t> 0.08 K</a:t>
            </a:r>
            <a:endParaRPr lang="es-ES" sz="1800" dirty="0"/>
          </a:p>
        </p:txBody>
      </p:sp>
      <p:sp>
        <p:nvSpPr>
          <p:cNvPr id="27" name="26 Forma libre"/>
          <p:cNvSpPr/>
          <p:nvPr/>
        </p:nvSpPr>
        <p:spPr bwMode="auto">
          <a:xfrm>
            <a:off x="2411760" y="3140968"/>
            <a:ext cx="1008112" cy="457448"/>
          </a:xfrm>
          <a:custGeom>
            <a:avLst/>
            <a:gdLst>
              <a:gd name="connsiteX0" fmla="*/ 27517 w 345017"/>
              <a:gd name="connsiteY0" fmla="*/ 431800 h 431800"/>
              <a:gd name="connsiteX1" fmla="*/ 52917 w 345017"/>
              <a:gd name="connsiteY1" fmla="*/ 152400 h 431800"/>
              <a:gd name="connsiteX2" fmla="*/ 345017 w 345017"/>
              <a:gd name="connsiteY2" fmla="*/ 0 h 43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5017" h="431800">
                <a:moveTo>
                  <a:pt x="27517" y="431800"/>
                </a:moveTo>
                <a:cubicBezTo>
                  <a:pt x="13758" y="328083"/>
                  <a:pt x="0" y="224367"/>
                  <a:pt x="52917" y="152400"/>
                </a:cubicBezTo>
                <a:cubicBezTo>
                  <a:pt x="105834" y="80433"/>
                  <a:pt x="225425" y="40216"/>
                  <a:pt x="345017" y="0"/>
                </a:cubicBezTo>
              </a:path>
            </a:pathLst>
          </a:cu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8" name="27 Flecha abajo"/>
          <p:cNvSpPr/>
          <p:nvPr/>
        </p:nvSpPr>
        <p:spPr bwMode="auto">
          <a:xfrm>
            <a:off x="4656832" y="3501008"/>
            <a:ext cx="576064" cy="288032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33" name="32 Grupo"/>
          <p:cNvGrpSpPr/>
          <p:nvPr/>
        </p:nvGrpSpPr>
        <p:grpSpPr>
          <a:xfrm>
            <a:off x="2572668" y="3827140"/>
            <a:ext cx="4890493" cy="3456384"/>
            <a:chOff x="2572668" y="3827140"/>
            <a:chExt cx="4890493" cy="3456384"/>
          </a:xfrm>
        </p:grpSpPr>
        <p:graphicFrame>
          <p:nvGraphicFramePr>
            <p:cNvPr id="76803" name="Object 3"/>
            <p:cNvGraphicFramePr>
              <a:graphicFrameLocks noChangeAspect="1"/>
            </p:cNvGraphicFramePr>
            <p:nvPr/>
          </p:nvGraphicFramePr>
          <p:xfrm>
            <a:off x="2572668" y="3827140"/>
            <a:ext cx="4890493" cy="3456384"/>
          </p:xfrm>
          <a:graphic>
            <a:graphicData uri="http://schemas.openxmlformats.org/presentationml/2006/ole">
              <p:oleObj spid="_x0000_s77827" name="Graph" r:id="rId6" imgW="4276800" imgH="3022560" progId="Origin50.Graph">
                <p:embed/>
              </p:oleObj>
            </a:graphicData>
          </a:graphic>
        </p:graphicFrame>
        <p:sp>
          <p:nvSpPr>
            <p:cNvPr id="29" name="28 Forma libre"/>
            <p:cNvSpPr/>
            <p:nvPr/>
          </p:nvSpPr>
          <p:spPr bwMode="auto">
            <a:xfrm>
              <a:off x="5689600" y="4330700"/>
              <a:ext cx="103717" cy="469900"/>
            </a:xfrm>
            <a:custGeom>
              <a:avLst/>
              <a:gdLst>
                <a:gd name="connsiteX0" fmla="*/ 12700 w 103717"/>
                <a:gd name="connsiteY0" fmla="*/ 0 h 469900"/>
                <a:gd name="connsiteX1" fmla="*/ 101600 w 103717"/>
                <a:gd name="connsiteY1" fmla="*/ 254000 h 469900"/>
                <a:gd name="connsiteX2" fmla="*/ 0 w 103717"/>
                <a:gd name="connsiteY2" fmla="*/ 469900 h 469900"/>
                <a:gd name="connsiteX3" fmla="*/ 0 w 103717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17" h="469900">
                  <a:moveTo>
                    <a:pt x="12700" y="0"/>
                  </a:moveTo>
                  <a:cubicBezTo>
                    <a:pt x="58208" y="87841"/>
                    <a:pt x="103717" y="175683"/>
                    <a:pt x="101600" y="254000"/>
                  </a:cubicBezTo>
                  <a:cubicBezTo>
                    <a:pt x="99483" y="332317"/>
                    <a:pt x="0" y="469900"/>
                    <a:pt x="0" y="469900"/>
                  </a:cubicBezTo>
                  <a:lnTo>
                    <a:pt x="0" y="4699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29 CuadroTexto"/>
            <p:cNvSpPr txBox="1"/>
            <p:nvPr/>
          </p:nvSpPr>
          <p:spPr>
            <a:xfrm>
              <a:off x="4788024" y="4797152"/>
              <a:ext cx="11891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800" dirty="0" err="1" smtClean="0"/>
                <a:t>Tunneling</a:t>
              </a:r>
              <a:endParaRPr lang="es-ES" sz="1800" dirty="0"/>
            </a:p>
          </p:txBody>
        </p:sp>
        <p:sp>
          <p:nvSpPr>
            <p:cNvPr id="31" name="30 Forma libre"/>
            <p:cNvSpPr/>
            <p:nvPr/>
          </p:nvSpPr>
          <p:spPr bwMode="auto">
            <a:xfrm flipV="1">
              <a:off x="5842000" y="5767412"/>
              <a:ext cx="103717" cy="469900"/>
            </a:xfrm>
            <a:custGeom>
              <a:avLst/>
              <a:gdLst>
                <a:gd name="connsiteX0" fmla="*/ 12700 w 103717"/>
                <a:gd name="connsiteY0" fmla="*/ 0 h 469900"/>
                <a:gd name="connsiteX1" fmla="*/ 101600 w 103717"/>
                <a:gd name="connsiteY1" fmla="*/ 254000 h 469900"/>
                <a:gd name="connsiteX2" fmla="*/ 0 w 103717"/>
                <a:gd name="connsiteY2" fmla="*/ 469900 h 469900"/>
                <a:gd name="connsiteX3" fmla="*/ 0 w 103717"/>
                <a:gd name="connsiteY3" fmla="*/ 469900 h 46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3717" h="469900">
                  <a:moveTo>
                    <a:pt x="12700" y="0"/>
                  </a:moveTo>
                  <a:cubicBezTo>
                    <a:pt x="58208" y="87841"/>
                    <a:pt x="103717" y="175683"/>
                    <a:pt x="101600" y="254000"/>
                  </a:cubicBezTo>
                  <a:cubicBezTo>
                    <a:pt x="99483" y="332317"/>
                    <a:pt x="0" y="469900"/>
                    <a:pt x="0" y="469900"/>
                  </a:cubicBezTo>
                  <a:lnTo>
                    <a:pt x="0" y="469900"/>
                  </a:lnTo>
                </a:path>
              </a:pathLst>
            </a:cu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4788024" y="5445224"/>
              <a:ext cx="1659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800" dirty="0" err="1" smtClean="0"/>
                <a:t>Direct</a:t>
              </a:r>
              <a:r>
                <a:rPr lang="es-ES" sz="1800" dirty="0" smtClean="0"/>
                <a:t> </a:t>
              </a:r>
              <a:r>
                <a:rPr lang="es-ES" sz="1800" dirty="0" err="1" smtClean="0"/>
                <a:t>process</a:t>
              </a:r>
              <a:endParaRPr lang="es-ES" sz="1800" dirty="0"/>
            </a:p>
          </p:txBody>
        </p:sp>
      </p:grpSp>
      <p:sp>
        <p:nvSpPr>
          <p:cNvPr id="34" name="33 Rectángulo"/>
          <p:cNvSpPr/>
          <p:nvPr/>
        </p:nvSpPr>
        <p:spPr>
          <a:xfrm rot="16200000">
            <a:off x="-2079157" y="3887470"/>
            <a:ext cx="504055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N. V. </a:t>
            </a:r>
            <a:r>
              <a:rPr lang="es-ES" sz="1400" dirty="0" err="1" smtClean="0"/>
              <a:t>Prokof’ev</a:t>
            </a:r>
            <a:r>
              <a:rPr lang="es-ES" sz="1400" dirty="0" smtClean="0"/>
              <a:t> and P. C. E. </a:t>
            </a:r>
            <a:r>
              <a:rPr lang="es-ES" sz="1400" dirty="0" err="1" smtClean="0"/>
              <a:t>Stamp</a:t>
            </a:r>
            <a:r>
              <a:rPr lang="es-ES" sz="1400" dirty="0" smtClean="0"/>
              <a:t>, </a:t>
            </a:r>
            <a:r>
              <a:rPr lang="es-ES" sz="1400" dirty="0" err="1" smtClean="0"/>
              <a:t>Phys</a:t>
            </a:r>
            <a:r>
              <a:rPr lang="es-ES" sz="1400" dirty="0" smtClean="0"/>
              <a:t>. Rev. </a:t>
            </a:r>
            <a:r>
              <a:rPr lang="es-ES" sz="1400" dirty="0" err="1" smtClean="0"/>
              <a:t>Lett</a:t>
            </a:r>
            <a:r>
              <a:rPr lang="es-ES" sz="1400" dirty="0" smtClean="0"/>
              <a:t>. </a:t>
            </a:r>
            <a:r>
              <a:rPr lang="es-ES" sz="1400" b="1" dirty="0" smtClean="0"/>
              <a:t>80,</a:t>
            </a:r>
          </a:p>
          <a:p>
            <a:r>
              <a:rPr lang="es-ES" sz="1400" dirty="0" smtClean="0"/>
              <a:t>5794 (1998).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7308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Effect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of a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magnetic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field</a:t>
            </a:r>
            <a:endParaRPr lang="es-ES" sz="2400" b="1" dirty="0">
              <a:solidFill>
                <a:srgbClr val="660066"/>
              </a:solidFill>
              <a:latin typeface="Trebuchet MS" pitchFamily="34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283841" y="1412776"/>
          <a:ext cx="3521075" cy="5049838"/>
        </p:xfrm>
        <a:graphic>
          <a:graphicData uri="http://schemas.openxmlformats.org/presentationml/2006/ole">
            <p:oleObj spid="_x0000_s78850" name="Graph" r:id="rId3" imgW="2924640" imgH="4068000" progId="Origin50.Graph">
              <p:embed/>
            </p:oleObj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1264394" y="1556817"/>
            <a:ext cx="3521075" cy="5354613"/>
            <a:chOff x="1153716" y="1556817"/>
            <a:chExt cx="3521075" cy="5354613"/>
          </a:xfrm>
        </p:grpSpPr>
        <p:sp>
          <p:nvSpPr>
            <p:cNvPr id="4" name="3 Elipse"/>
            <p:cNvSpPr/>
            <p:nvPr/>
          </p:nvSpPr>
          <p:spPr bwMode="auto">
            <a:xfrm>
              <a:off x="2703984" y="1556817"/>
              <a:ext cx="216024" cy="504056"/>
            </a:xfrm>
            <a:prstGeom prst="ellipse">
              <a:avLst/>
            </a:prstGeom>
            <a:solidFill>
              <a:srgbClr val="FFFF00">
                <a:alpha val="50196"/>
              </a:srgbClr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0" i="0" u="none" strike="noStrike" cap="none" normalizeH="0" baseline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3" name="Object 4"/>
            <p:cNvGraphicFramePr>
              <a:graphicFrameLocks noChangeAspect="1"/>
            </p:cNvGraphicFramePr>
            <p:nvPr/>
          </p:nvGraphicFramePr>
          <p:xfrm>
            <a:off x="1153716" y="1861592"/>
            <a:ext cx="3521075" cy="5049838"/>
          </p:xfrm>
          <a:graphic>
            <a:graphicData uri="http://schemas.openxmlformats.org/presentationml/2006/ole">
              <p:oleObj spid="_x0000_s78851" name="Graph" r:id="rId4" imgW="2924640" imgH="4068000" progId="Origin50.Graph">
                <p:embed/>
              </p:oleObj>
            </a:graphicData>
          </a:graphic>
        </p:graphicFrame>
      </p:grpSp>
      <p:grpSp>
        <p:nvGrpSpPr>
          <p:cNvPr id="16" name="15 Grupo"/>
          <p:cNvGrpSpPr/>
          <p:nvPr/>
        </p:nvGrpSpPr>
        <p:grpSpPr>
          <a:xfrm>
            <a:off x="4427984" y="1412776"/>
            <a:ext cx="5256584" cy="5283200"/>
            <a:chOff x="4427984" y="1412776"/>
            <a:chExt cx="5256584" cy="5283200"/>
          </a:xfrm>
        </p:grpSpPr>
        <p:graphicFrame>
          <p:nvGraphicFramePr>
            <p:cNvPr id="78852" name="Object 19"/>
            <p:cNvGraphicFramePr>
              <a:graphicFrameLocks noChangeAspect="1"/>
            </p:cNvGraphicFramePr>
            <p:nvPr/>
          </p:nvGraphicFramePr>
          <p:xfrm>
            <a:off x="5950768" y="1412776"/>
            <a:ext cx="3733800" cy="5283200"/>
          </p:xfrm>
          <a:graphic>
            <a:graphicData uri="http://schemas.openxmlformats.org/presentationml/2006/ole">
              <p:oleObj spid="_x0000_s78852" name="Graph" r:id="rId5" imgW="3022560" imgH="4276800" progId="Origin50.Graph">
                <p:embed/>
              </p:oleObj>
            </a:graphicData>
          </a:graphic>
        </p:graphicFrame>
        <p:sp>
          <p:nvSpPr>
            <p:cNvPr id="8" name="7 CuadroTexto"/>
            <p:cNvSpPr txBox="1"/>
            <p:nvPr/>
          </p:nvSpPr>
          <p:spPr>
            <a:xfrm>
              <a:off x="6310808" y="4077072"/>
              <a:ext cx="1665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latin typeface="Symbol" pitchFamily="18" charset="2"/>
                </a:rPr>
                <a:t>x</a:t>
              </a:r>
              <a:r>
                <a:rPr lang="es-ES" baseline="-25000" dirty="0" err="1" smtClean="0"/>
                <a:t>dip</a:t>
              </a:r>
              <a:r>
                <a:rPr lang="es-ES" dirty="0" smtClean="0"/>
                <a:t> = -</a:t>
              </a:r>
              <a:r>
                <a:rPr lang="es-ES" dirty="0" err="1" smtClean="0">
                  <a:latin typeface="Symbol" pitchFamily="18" charset="2"/>
                </a:rPr>
                <a:t>x</a:t>
              </a:r>
              <a:r>
                <a:rPr lang="es-ES" baseline="-25000" dirty="0" err="1" smtClean="0"/>
                <a:t>Zeeman</a:t>
              </a:r>
              <a:endParaRPr lang="es-ES" baseline="-25000" dirty="0"/>
            </a:p>
          </p:txBody>
        </p:sp>
        <p:cxnSp>
          <p:nvCxnSpPr>
            <p:cNvPr id="10" name="9 Conector recto"/>
            <p:cNvCxnSpPr/>
            <p:nvPr/>
          </p:nvCxnSpPr>
          <p:spPr bwMode="auto">
            <a:xfrm>
              <a:off x="4427984" y="2636912"/>
              <a:ext cx="7200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10 Conector recto"/>
            <p:cNvCxnSpPr/>
            <p:nvPr/>
          </p:nvCxnSpPr>
          <p:spPr bwMode="auto">
            <a:xfrm>
              <a:off x="5325988" y="3212976"/>
              <a:ext cx="7200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12 Conector recto de flecha"/>
            <p:cNvCxnSpPr/>
            <p:nvPr/>
          </p:nvCxnSpPr>
          <p:spPr bwMode="auto">
            <a:xfrm rot="5400000">
              <a:off x="4932040" y="2924944"/>
              <a:ext cx="576064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13 CuadroTexto"/>
            <p:cNvSpPr txBox="1"/>
            <p:nvPr/>
          </p:nvSpPr>
          <p:spPr>
            <a:xfrm>
              <a:off x="5262488" y="2708920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latin typeface="Symbol" pitchFamily="18" charset="2"/>
                </a:rPr>
                <a:t>x</a:t>
              </a:r>
              <a:r>
                <a:rPr lang="es-ES" baseline="-25000" dirty="0" err="1" smtClean="0"/>
                <a:t>Zeeman</a:t>
              </a:r>
              <a:endParaRPr lang="es-ES" baseline="-25000" dirty="0"/>
            </a:p>
          </p:txBody>
        </p:sp>
        <p:sp>
          <p:nvSpPr>
            <p:cNvPr id="15" name="14 Flecha abajo"/>
            <p:cNvSpPr/>
            <p:nvPr/>
          </p:nvSpPr>
          <p:spPr bwMode="auto">
            <a:xfrm rot="16200000">
              <a:off x="6156176" y="2708920"/>
              <a:ext cx="576064" cy="28803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5292080" y="5085184"/>
          <a:ext cx="3132138" cy="820738"/>
        </p:xfrm>
        <a:graphic>
          <a:graphicData uri="http://schemas.openxmlformats.org/presentationml/2006/ole">
            <p:oleObj spid="_x0000_s78853" name="Ecuación" r:id="rId6" imgW="160020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7308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Effect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of a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magnetic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field</a:t>
            </a:r>
            <a:endParaRPr lang="es-ES" sz="2400" b="1" dirty="0">
              <a:solidFill>
                <a:srgbClr val="660066"/>
              </a:solidFill>
              <a:latin typeface="Trebuchet MS" pitchFamily="34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258441" y="1412776"/>
          <a:ext cx="3521075" cy="5049838"/>
        </p:xfrm>
        <a:graphic>
          <a:graphicData uri="http://schemas.openxmlformats.org/presentationml/2006/ole">
            <p:oleObj spid="_x0000_s79874" name="Graph" r:id="rId3" imgW="2924640" imgH="4068000" progId="Origin50.Graph">
              <p:embed/>
            </p:oleObj>
          </a:graphicData>
        </a:graphic>
      </p:graphicFrame>
      <p:grpSp>
        <p:nvGrpSpPr>
          <p:cNvPr id="6" name="15 Grupo"/>
          <p:cNvGrpSpPr/>
          <p:nvPr/>
        </p:nvGrpSpPr>
        <p:grpSpPr>
          <a:xfrm>
            <a:off x="4427984" y="1412776"/>
            <a:ext cx="5256584" cy="5283200"/>
            <a:chOff x="4427984" y="1412776"/>
            <a:chExt cx="5256584" cy="5283200"/>
          </a:xfrm>
        </p:grpSpPr>
        <p:graphicFrame>
          <p:nvGraphicFramePr>
            <p:cNvPr id="78852" name="Object 19"/>
            <p:cNvGraphicFramePr>
              <a:graphicFrameLocks noChangeAspect="1"/>
            </p:cNvGraphicFramePr>
            <p:nvPr/>
          </p:nvGraphicFramePr>
          <p:xfrm>
            <a:off x="5950768" y="1412776"/>
            <a:ext cx="3733800" cy="5283200"/>
          </p:xfrm>
          <a:graphic>
            <a:graphicData uri="http://schemas.openxmlformats.org/presentationml/2006/ole">
              <p:oleObj spid="_x0000_s79876" name="Graph" r:id="rId4" imgW="3022560" imgH="4276800" progId="Origin50.Graph">
                <p:embed/>
              </p:oleObj>
            </a:graphicData>
          </a:graphic>
        </p:graphicFrame>
        <p:sp>
          <p:nvSpPr>
            <p:cNvPr id="8" name="7 CuadroTexto"/>
            <p:cNvSpPr txBox="1"/>
            <p:nvPr/>
          </p:nvSpPr>
          <p:spPr>
            <a:xfrm>
              <a:off x="6310808" y="4077072"/>
              <a:ext cx="1665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latin typeface="Symbol" pitchFamily="18" charset="2"/>
                </a:rPr>
                <a:t>x</a:t>
              </a:r>
              <a:r>
                <a:rPr lang="es-ES" baseline="-25000" dirty="0" err="1" smtClean="0"/>
                <a:t>dip</a:t>
              </a:r>
              <a:r>
                <a:rPr lang="es-ES" dirty="0" smtClean="0"/>
                <a:t> = -</a:t>
              </a:r>
              <a:r>
                <a:rPr lang="es-ES" dirty="0" err="1" smtClean="0">
                  <a:latin typeface="Symbol" pitchFamily="18" charset="2"/>
                </a:rPr>
                <a:t>x</a:t>
              </a:r>
              <a:r>
                <a:rPr lang="es-ES" baseline="-25000" dirty="0" err="1" smtClean="0"/>
                <a:t>Zeeman</a:t>
              </a:r>
              <a:endParaRPr lang="es-ES" baseline="-25000" dirty="0"/>
            </a:p>
          </p:txBody>
        </p:sp>
        <p:cxnSp>
          <p:nvCxnSpPr>
            <p:cNvPr id="10" name="9 Conector recto"/>
            <p:cNvCxnSpPr/>
            <p:nvPr/>
          </p:nvCxnSpPr>
          <p:spPr bwMode="auto">
            <a:xfrm>
              <a:off x="4427984" y="2636912"/>
              <a:ext cx="7200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10 Conector recto"/>
            <p:cNvCxnSpPr/>
            <p:nvPr/>
          </p:nvCxnSpPr>
          <p:spPr bwMode="auto">
            <a:xfrm>
              <a:off x="5325988" y="3212976"/>
              <a:ext cx="72008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3" name="12 Conector recto de flecha"/>
            <p:cNvCxnSpPr/>
            <p:nvPr/>
          </p:nvCxnSpPr>
          <p:spPr bwMode="auto">
            <a:xfrm rot="5400000">
              <a:off x="4932040" y="2924944"/>
              <a:ext cx="576064" cy="158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arrow"/>
              <a:tailEnd type="arrow"/>
            </a:ln>
            <a:effectLst/>
          </p:spPr>
        </p:cxnSp>
        <p:sp>
          <p:nvSpPr>
            <p:cNvPr id="14" name="13 CuadroTexto"/>
            <p:cNvSpPr txBox="1"/>
            <p:nvPr/>
          </p:nvSpPr>
          <p:spPr>
            <a:xfrm>
              <a:off x="5262488" y="2708920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latin typeface="Symbol" pitchFamily="18" charset="2"/>
                </a:rPr>
                <a:t>x</a:t>
              </a:r>
              <a:r>
                <a:rPr lang="es-ES" baseline="-25000" dirty="0" err="1" smtClean="0"/>
                <a:t>Zeeman</a:t>
              </a:r>
              <a:endParaRPr lang="es-ES" baseline="-25000" dirty="0"/>
            </a:p>
          </p:txBody>
        </p:sp>
        <p:sp>
          <p:nvSpPr>
            <p:cNvPr id="15" name="14 Flecha abajo"/>
            <p:cNvSpPr/>
            <p:nvPr/>
          </p:nvSpPr>
          <p:spPr bwMode="auto">
            <a:xfrm rot="16200000">
              <a:off x="6156176" y="2708920"/>
              <a:ext cx="576064" cy="288032"/>
            </a:xfrm>
            <a:prstGeom prst="down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E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5292080" y="5085184"/>
          <a:ext cx="3132138" cy="820738"/>
        </p:xfrm>
        <a:graphic>
          <a:graphicData uri="http://schemas.openxmlformats.org/presentationml/2006/ole">
            <p:oleObj spid="_x0000_s79877" name="Ecuación" r:id="rId5" imgW="1600200" imgH="419040" progId="Equation.3">
              <p:embed/>
            </p:oleObj>
          </a:graphicData>
        </a:graphic>
      </p:graphicFrame>
      <p:graphicFrame>
        <p:nvGraphicFramePr>
          <p:cNvPr id="78854" name="Object 6"/>
          <p:cNvGraphicFramePr>
            <a:graphicFrameLocks noChangeAspect="1"/>
          </p:cNvGraphicFramePr>
          <p:nvPr/>
        </p:nvGraphicFramePr>
        <p:xfrm>
          <a:off x="1105669" y="4119116"/>
          <a:ext cx="3080891" cy="4286820"/>
        </p:xfrm>
        <a:graphic>
          <a:graphicData uri="http://schemas.openxmlformats.org/presentationml/2006/ole">
            <p:oleObj spid="_x0000_s79878" name="Graph" r:id="rId6" imgW="2924640" imgH="4068000" progId="Origin50.Graph">
              <p:embed/>
            </p:oleObj>
          </a:graphicData>
        </a:graphic>
      </p:graphicFrame>
      <p:sp>
        <p:nvSpPr>
          <p:cNvPr id="17" name="16 Forma libre"/>
          <p:cNvSpPr/>
          <p:nvPr/>
        </p:nvSpPr>
        <p:spPr bwMode="auto">
          <a:xfrm>
            <a:off x="2475260" y="5587550"/>
            <a:ext cx="422024" cy="381450"/>
          </a:xfrm>
          <a:custGeom>
            <a:avLst/>
            <a:gdLst>
              <a:gd name="connsiteX0" fmla="*/ 330200 w 334433"/>
              <a:gd name="connsiteY0" fmla="*/ 385233 h 385233"/>
              <a:gd name="connsiteX1" fmla="*/ 292100 w 334433"/>
              <a:gd name="connsiteY1" fmla="*/ 105833 h 385233"/>
              <a:gd name="connsiteX2" fmla="*/ 76200 w 334433"/>
              <a:gd name="connsiteY2" fmla="*/ 16933 h 385233"/>
              <a:gd name="connsiteX3" fmla="*/ 0 w 334433"/>
              <a:gd name="connsiteY3" fmla="*/ 4233 h 385233"/>
              <a:gd name="connsiteX0" fmla="*/ 293704 w 297937"/>
              <a:gd name="connsiteY0" fmla="*/ 477487 h 477487"/>
              <a:gd name="connsiteX1" fmla="*/ 255604 w 297937"/>
              <a:gd name="connsiteY1" fmla="*/ 198087 h 477487"/>
              <a:gd name="connsiteX2" fmla="*/ 39704 w 297937"/>
              <a:gd name="connsiteY2" fmla="*/ 109187 h 477487"/>
              <a:gd name="connsiteX3" fmla="*/ 17380 w 297937"/>
              <a:gd name="connsiteY3" fmla="*/ 2117 h 477487"/>
              <a:gd name="connsiteX0" fmla="*/ 348332 w 352565"/>
              <a:gd name="connsiteY0" fmla="*/ 477486 h 477486"/>
              <a:gd name="connsiteX1" fmla="*/ 310232 w 352565"/>
              <a:gd name="connsiteY1" fmla="*/ 198086 h 477486"/>
              <a:gd name="connsiteX2" fmla="*/ 94332 w 352565"/>
              <a:gd name="connsiteY2" fmla="*/ 109186 h 477486"/>
              <a:gd name="connsiteX3" fmla="*/ 0 w 352565"/>
              <a:gd name="connsiteY3" fmla="*/ 2117 h 477486"/>
              <a:gd name="connsiteX0" fmla="*/ 348332 w 350448"/>
              <a:gd name="connsiteY0" fmla="*/ 477486 h 477486"/>
              <a:gd name="connsiteX1" fmla="*/ 310232 w 350448"/>
              <a:gd name="connsiteY1" fmla="*/ 198086 h 477486"/>
              <a:gd name="connsiteX2" fmla="*/ 119591 w 350448"/>
              <a:gd name="connsiteY2" fmla="*/ 92253 h 477486"/>
              <a:gd name="connsiteX3" fmla="*/ 0 w 350448"/>
              <a:gd name="connsiteY3" fmla="*/ 2117 h 477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0448" h="477486">
                <a:moveTo>
                  <a:pt x="348332" y="477486"/>
                </a:moveTo>
                <a:cubicBezTo>
                  <a:pt x="350448" y="368477"/>
                  <a:pt x="348356" y="262292"/>
                  <a:pt x="310232" y="198086"/>
                </a:cubicBezTo>
                <a:cubicBezTo>
                  <a:pt x="272109" y="133881"/>
                  <a:pt x="171296" y="124914"/>
                  <a:pt x="119591" y="92253"/>
                </a:cubicBezTo>
                <a:cubicBezTo>
                  <a:pt x="67886" y="59592"/>
                  <a:pt x="13758" y="0"/>
                  <a:pt x="0" y="2117"/>
                </a:cubicBezTo>
              </a:path>
            </a:pathLst>
          </a:cu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767880" y="5157192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err="1" smtClean="0"/>
              <a:t>Direct</a:t>
            </a:r>
            <a:r>
              <a:rPr lang="es-ES" sz="1800" dirty="0" smtClean="0"/>
              <a:t> </a:t>
            </a:r>
            <a:r>
              <a:rPr lang="es-ES" sz="1800" dirty="0" err="1" smtClean="0"/>
              <a:t>process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7308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Spin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concentration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Er</a:t>
            </a:r>
            <a:r>
              <a:rPr lang="es-ES" sz="2400" b="1" baseline="-25000" dirty="0" smtClean="0">
                <a:solidFill>
                  <a:srgbClr val="660066"/>
                </a:solidFill>
                <a:latin typeface="Trebuchet MS" pitchFamily="34" charset="0"/>
              </a:rPr>
              <a:t>x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Y</a:t>
            </a:r>
            <a:r>
              <a:rPr lang="es-ES" sz="2400" b="1" baseline="-25000" dirty="0" smtClean="0">
                <a:solidFill>
                  <a:srgbClr val="660066"/>
                </a:solidFill>
                <a:latin typeface="Trebuchet MS" pitchFamily="34" charset="0"/>
              </a:rPr>
              <a:t>1-x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W</a:t>
            </a:r>
            <a:r>
              <a:rPr lang="es-ES" sz="2400" b="1" baseline="-25000" dirty="0" smtClean="0">
                <a:solidFill>
                  <a:srgbClr val="660066"/>
                </a:solidFill>
                <a:latin typeface="Trebuchet MS" pitchFamily="34" charset="0"/>
              </a:rPr>
              <a:t>10</a:t>
            </a:r>
            <a:endParaRPr lang="es-ES" sz="2400" b="1" baseline="-250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pic>
        <p:nvPicPr>
          <p:cNvPr id="3" name="30 Imagen" descr="ErW10.jpg"/>
          <p:cNvPicPr>
            <a:picLocks noChangeAspect="1"/>
          </p:cNvPicPr>
          <p:nvPr/>
        </p:nvPicPr>
        <p:blipFill>
          <a:blip r:embed="rId3" cstate="print"/>
          <a:srcRect l="28453" t="8128" r="30939" b="6895"/>
          <a:stretch>
            <a:fillRect/>
          </a:stretch>
        </p:blipFill>
        <p:spPr bwMode="auto">
          <a:xfrm>
            <a:off x="1357313" y="1877913"/>
            <a:ext cx="3214687" cy="452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Elipse"/>
          <p:cNvSpPr/>
          <p:nvPr/>
        </p:nvSpPr>
        <p:spPr bwMode="auto">
          <a:xfrm>
            <a:off x="3106737" y="3463825"/>
            <a:ext cx="234205" cy="234205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sp>
        <p:nvSpPr>
          <p:cNvPr id="5" name="9 Elipse"/>
          <p:cNvSpPr>
            <a:spLocks noChangeArrowheads="1"/>
          </p:cNvSpPr>
          <p:nvPr/>
        </p:nvSpPr>
        <p:spPr bwMode="auto">
          <a:xfrm>
            <a:off x="2762127" y="4483583"/>
            <a:ext cx="234205" cy="23420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6" name="5 Elipse"/>
          <p:cNvSpPr/>
          <p:nvPr/>
        </p:nvSpPr>
        <p:spPr bwMode="auto">
          <a:xfrm>
            <a:off x="3119140" y="5157192"/>
            <a:ext cx="234205" cy="234206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grpSp>
        <p:nvGrpSpPr>
          <p:cNvPr id="7" name="Group 30"/>
          <p:cNvGrpSpPr>
            <a:grpSpLocks/>
          </p:cNvGrpSpPr>
          <p:nvPr/>
        </p:nvGrpSpPr>
        <p:grpSpPr bwMode="auto">
          <a:xfrm>
            <a:off x="2800214" y="4381985"/>
            <a:ext cx="156138" cy="546483"/>
            <a:chOff x="960" y="2838"/>
            <a:chExt cx="132" cy="348"/>
          </a:xfrm>
          <a:solidFill>
            <a:srgbClr val="FFFF00"/>
          </a:solidFill>
        </p:grpSpPr>
        <p:sp>
          <p:nvSpPr>
            <p:cNvPr id="8" name="AutoShape 31"/>
            <p:cNvSpPr>
              <a:spLocks noChangeArrowheads="1"/>
            </p:cNvSpPr>
            <p:nvPr/>
          </p:nvSpPr>
          <p:spPr bwMode="auto">
            <a:xfrm flipV="1">
              <a:off x="995" y="2838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9" name="AutoShape 32"/>
            <p:cNvSpPr>
              <a:spLocks noChangeArrowheads="1"/>
            </p:cNvSpPr>
            <p:nvPr/>
          </p:nvSpPr>
          <p:spPr bwMode="auto">
            <a:xfrm flipV="1">
              <a:off x="960" y="3036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13" name="9 Elipse"/>
          <p:cNvSpPr>
            <a:spLocks noChangeArrowheads="1"/>
          </p:cNvSpPr>
          <p:nvPr/>
        </p:nvSpPr>
        <p:spPr bwMode="auto">
          <a:xfrm>
            <a:off x="2753619" y="2827360"/>
            <a:ext cx="234205" cy="234206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807422" y="2738501"/>
            <a:ext cx="156138" cy="546483"/>
            <a:chOff x="971" y="2838"/>
            <a:chExt cx="132" cy="348"/>
          </a:xfrm>
          <a:solidFill>
            <a:srgbClr val="FFFF00"/>
          </a:solidFill>
        </p:grpSpPr>
        <p:sp>
          <p:nvSpPr>
            <p:cNvPr id="11" name="AutoShape 31"/>
            <p:cNvSpPr>
              <a:spLocks noChangeArrowheads="1"/>
            </p:cNvSpPr>
            <p:nvPr/>
          </p:nvSpPr>
          <p:spPr bwMode="auto">
            <a:xfrm flipV="1">
              <a:off x="1006" y="2838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12" name="AutoShape 32"/>
            <p:cNvSpPr>
              <a:spLocks noChangeArrowheads="1"/>
            </p:cNvSpPr>
            <p:nvPr/>
          </p:nvSpPr>
          <p:spPr bwMode="auto">
            <a:xfrm flipV="1">
              <a:off x="971" y="3036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aphicFrame>
        <p:nvGraphicFramePr>
          <p:cNvPr id="80897" name="Object 1"/>
          <p:cNvGraphicFramePr>
            <a:graphicFrameLocks noChangeAspect="1"/>
          </p:cNvGraphicFramePr>
          <p:nvPr/>
        </p:nvGraphicFramePr>
        <p:xfrm>
          <a:off x="4716983" y="1587272"/>
          <a:ext cx="4175497" cy="5908084"/>
        </p:xfrm>
        <a:graphic>
          <a:graphicData uri="http://schemas.openxmlformats.org/presentationml/2006/ole">
            <p:oleObj spid="_x0000_s80897" name="Graph" r:id="rId4" imgW="3022560" imgH="4276800" progId="Origin50.Graph">
              <p:embed/>
            </p:oleObj>
          </a:graphicData>
        </a:graphic>
      </p:graphicFrame>
      <p:sp>
        <p:nvSpPr>
          <p:cNvPr id="15" name="14 Elipse"/>
          <p:cNvSpPr/>
          <p:nvPr/>
        </p:nvSpPr>
        <p:spPr bwMode="auto">
          <a:xfrm>
            <a:off x="1547664" y="1556792"/>
            <a:ext cx="288032" cy="288032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54312" y="151450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Er</a:t>
            </a:r>
            <a:endParaRPr lang="es-ES" dirty="0"/>
          </a:p>
        </p:txBody>
      </p:sp>
      <p:sp>
        <p:nvSpPr>
          <p:cNvPr id="17" name="16 Elipse"/>
          <p:cNvSpPr/>
          <p:nvPr/>
        </p:nvSpPr>
        <p:spPr bwMode="auto">
          <a:xfrm>
            <a:off x="3410774" y="1559014"/>
            <a:ext cx="288032" cy="288032"/>
          </a:xfrm>
          <a:prstGeom prst="ellipse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3804722" y="1529422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Y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018" name="Object 2"/>
          <p:cNvGraphicFramePr>
            <a:graphicFrameLocks noChangeAspect="1"/>
          </p:cNvGraphicFramePr>
          <p:nvPr/>
        </p:nvGraphicFramePr>
        <p:xfrm>
          <a:off x="1259632" y="3753583"/>
          <a:ext cx="4392488" cy="3104417"/>
        </p:xfrm>
        <a:graphic>
          <a:graphicData uri="http://schemas.openxmlformats.org/presentationml/2006/ole">
            <p:oleObj spid="_x0000_s86018" name="Graph" r:id="rId3" imgW="4276800" imgH="3022560" progId="Origin50.Graph">
              <p:embed/>
            </p:oleObj>
          </a:graphicData>
        </a:graphic>
      </p:graphicFrame>
      <p:pic>
        <p:nvPicPr>
          <p:cNvPr id="3" name="2 Imagen" descr="GdW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15616" y="1340768"/>
            <a:ext cx="1047168" cy="187220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44936" y="1556792"/>
            <a:ext cx="307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smtClean="0"/>
              <a:t>Er</a:t>
            </a:r>
            <a:r>
              <a:rPr lang="es-ES" sz="1800" baseline="30000" dirty="0" smtClean="0"/>
              <a:t>3+</a:t>
            </a:r>
            <a:r>
              <a:rPr lang="es-ES" sz="1800" dirty="0" smtClean="0"/>
              <a:t>: </a:t>
            </a:r>
            <a:r>
              <a:rPr lang="es-ES" sz="1800" dirty="0" err="1" smtClean="0"/>
              <a:t>Kramers</a:t>
            </a:r>
            <a:r>
              <a:rPr lang="es-ES" sz="1800" dirty="0" smtClean="0"/>
              <a:t> ion (J = 15/2)</a:t>
            </a:r>
            <a:endParaRPr lang="es-ES" sz="1800" baseline="-25000" dirty="0"/>
          </a:p>
        </p:txBody>
      </p:sp>
      <p:sp>
        <p:nvSpPr>
          <p:cNvPr id="6" name="5 Flecha abajo"/>
          <p:cNvSpPr/>
          <p:nvPr/>
        </p:nvSpPr>
        <p:spPr bwMode="auto">
          <a:xfrm>
            <a:off x="3148732" y="2060848"/>
            <a:ext cx="432048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2356644" y="2548012"/>
            <a:ext cx="19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es-ES" sz="1800" dirty="0" smtClean="0"/>
              <a:t> = 0 at </a:t>
            </a:r>
            <a:r>
              <a:rPr lang="es-ES" sz="1800" dirty="0" err="1" smtClean="0"/>
              <a:t>zero</a:t>
            </a:r>
            <a:r>
              <a:rPr lang="es-ES" sz="1800" dirty="0" smtClean="0"/>
              <a:t> </a:t>
            </a:r>
            <a:r>
              <a:rPr lang="es-ES" sz="1800" dirty="0" err="1" smtClean="0"/>
              <a:t>field</a:t>
            </a:r>
            <a:endParaRPr lang="es-ES" sz="1800" dirty="0"/>
          </a:p>
        </p:txBody>
      </p:sp>
      <p:sp>
        <p:nvSpPr>
          <p:cNvPr id="8" name="7 Flecha abajo"/>
          <p:cNvSpPr/>
          <p:nvPr/>
        </p:nvSpPr>
        <p:spPr bwMode="auto">
          <a:xfrm>
            <a:off x="3148732" y="2996952"/>
            <a:ext cx="432048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1975644" y="3385800"/>
            <a:ext cx="28376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i="1" dirty="0" err="1" smtClean="0">
                <a:cs typeface="Arial" pitchFamily="34" charset="0"/>
              </a:rPr>
              <a:t>H</a:t>
            </a:r>
            <a:r>
              <a:rPr lang="es-ES" sz="1800" baseline="-25000" dirty="0" err="1" smtClean="0">
                <a:cs typeface="Arial" pitchFamily="34" charset="0"/>
              </a:rPr>
              <a:t>dip</a:t>
            </a:r>
            <a:r>
              <a:rPr lang="es-ES" sz="1800" i="1" baseline="-25000" dirty="0" err="1" smtClean="0">
                <a:cs typeface="Arial" pitchFamily="34" charset="0"/>
              </a:rPr>
              <a:t>x</a:t>
            </a:r>
            <a:r>
              <a:rPr lang="es-ES" sz="1800" dirty="0" smtClean="0">
                <a:cs typeface="Arial" pitchFamily="34" charset="0"/>
              </a:rPr>
              <a:t> are </a:t>
            </a:r>
            <a:r>
              <a:rPr lang="es-ES" sz="1800" dirty="0" err="1" smtClean="0">
                <a:cs typeface="Arial" pitchFamily="34" charset="0"/>
              </a:rPr>
              <a:t>required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to</a:t>
            </a:r>
            <a:r>
              <a:rPr lang="es-ES" sz="1800" dirty="0" smtClean="0">
                <a:cs typeface="Arial" pitchFamily="34" charset="0"/>
              </a:rPr>
              <a:t> break</a:t>
            </a:r>
          </a:p>
          <a:p>
            <a:r>
              <a:rPr lang="es-ES" sz="1800" dirty="0" err="1" smtClean="0">
                <a:cs typeface="Arial" pitchFamily="34" charset="0"/>
              </a:rPr>
              <a:t>Kramers</a:t>
            </a:r>
            <a:r>
              <a:rPr lang="es-ES" sz="1800" dirty="0" smtClean="0">
                <a:cs typeface="Arial" pitchFamily="34" charset="0"/>
              </a:rPr>
              <a:t> </a:t>
            </a:r>
            <a:r>
              <a:rPr lang="es-ES" sz="1800" dirty="0" err="1" smtClean="0">
                <a:cs typeface="Arial" pitchFamily="34" charset="0"/>
              </a:rPr>
              <a:t>degeneracy</a:t>
            </a:r>
            <a:endParaRPr lang="es-ES" sz="1800" dirty="0">
              <a:cs typeface="Arial" pitchFamily="34" charset="0"/>
            </a:endParaRPr>
          </a:p>
        </p:txBody>
      </p:sp>
      <p:cxnSp>
        <p:nvCxnSpPr>
          <p:cNvPr id="11" name="10 Conector recto de flecha"/>
          <p:cNvCxnSpPr/>
          <p:nvPr/>
        </p:nvCxnSpPr>
        <p:spPr bwMode="auto">
          <a:xfrm rot="5400000" flipH="1" flipV="1">
            <a:off x="2700586" y="5084390"/>
            <a:ext cx="1584176" cy="15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11 CuadroTexto"/>
          <p:cNvSpPr txBox="1"/>
          <p:nvPr/>
        </p:nvSpPr>
        <p:spPr>
          <a:xfrm>
            <a:off x="3466480" y="4881860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800" dirty="0" err="1" smtClean="0"/>
              <a:t>Increasing</a:t>
            </a:r>
            <a:r>
              <a:rPr lang="es-ES" sz="1800" dirty="0" smtClean="0"/>
              <a:t> </a:t>
            </a:r>
          </a:p>
          <a:p>
            <a:r>
              <a:rPr lang="es-ES" sz="1800" dirty="0" err="1" smtClean="0">
                <a:latin typeface="Symbol" pitchFamily="18" charset="2"/>
              </a:rPr>
              <a:t>s</a:t>
            </a:r>
            <a:r>
              <a:rPr lang="es-ES" sz="1800" baseline="-25000" dirty="0" err="1" smtClean="0"/>
              <a:t>dip</a:t>
            </a:r>
            <a:r>
              <a:rPr lang="es-ES" sz="1800" i="1" baseline="-25000" dirty="0" err="1" smtClean="0"/>
              <a:t>x</a:t>
            </a:r>
            <a:endParaRPr lang="es-ES" sz="1800" i="1" baseline="-25000" dirty="0"/>
          </a:p>
        </p:txBody>
      </p:sp>
      <p:sp>
        <p:nvSpPr>
          <p:cNvPr id="13" name="12 Flecha abajo"/>
          <p:cNvSpPr/>
          <p:nvPr/>
        </p:nvSpPr>
        <p:spPr bwMode="auto">
          <a:xfrm rot="16200000">
            <a:off x="4896036" y="4939072"/>
            <a:ext cx="432048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5650892" y="4373612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ymbol" pitchFamily="18" charset="2"/>
                <a:cs typeface="Arial" pitchFamily="34" charset="0"/>
              </a:rPr>
              <a:t>D</a:t>
            </a:r>
            <a:r>
              <a:rPr lang="es-ES" dirty="0" smtClean="0"/>
              <a:t> </a:t>
            </a:r>
            <a:r>
              <a:rPr lang="es-ES" dirty="0" smtClean="0">
                <a:sym typeface="Symbol"/>
              </a:rPr>
              <a:t></a:t>
            </a:r>
            <a:r>
              <a:rPr lang="es-ES" dirty="0" smtClean="0"/>
              <a:t> </a:t>
            </a:r>
            <a:r>
              <a:rPr lang="es-ES" i="1" dirty="0" smtClean="0"/>
              <a:t>x</a:t>
            </a:r>
            <a:endParaRPr lang="es-ES" i="1" dirty="0"/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6627813" y="4652963"/>
          <a:ext cx="1963737" cy="920750"/>
        </p:xfrm>
        <a:graphic>
          <a:graphicData uri="http://schemas.openxmlformats.org/presentationml/2006/ole">
            <p:oleObj spid="_x0000_s86019" name="Ecuación" r:id="rId5" imgW="1002960" imgH="469800" progId="Equation.3">
              <p:embed/>
            </p:oleObj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5599348" y="550453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Symbol" pitchFamily="18" charset="2"/>
                <a:cs typeface="Arial" pitchFamily="34" charset="0"/>
              </a:rPr>
              <a:t>s</a:t>
            </a:r>
            <a:r>
              <a:rPr lang="es-ES" baseline="-25000" dirty="0" err="1" smtClean="0">
                <a:cs typeface="Arial" pitchFamily="34" charset="0"/>
              </a:rPr>
              <a:t>dip</a:t>
            </a:r>
            <a:r>
              <a:rPr lang="es-ES" dirty="0" smtClean="0">
                <a:sym typeface="Symbol"/>
              </a:rPr>
              <a:t></a:t>
            </a:r>
            <a:r>
              <a:rPr lang="es-ES" dirty="0" smtClean="0"/>
              <a:t> </a:t>
            </a:r>
            <a:r>
              <a:rPr lang="es-ES" i="1" dirty="0" smtClean="0"/>
              <a:t>x</a:t>
            </a:r>
            <a:endParaRPr lang="es-ES" i="1" dirty="0"/>
          </a:p>
        </p:txBody>
      </p:sp>
      <p:sp>
        <p:nvSpPr>
          <p:cNvPr id="17" name="16 Abrir llave"/>
          <p:cNvSpPr/>
          <p:nvPr/>
        </p:nvSpPr>
        <p:spPr bwMode="auto">
          <a:xfrm>
            <a:off x="5436096" y="4420220"/>
            <a:ext cx="216024" cy="1440160"/>
          </a:xfrm>
          <a:prstGeom prst="leftBrace">
            <a:avLst/>
          </a:prstGeom>
          <a:noFill/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4968539" y="1192560"/>
          <a:ext cx="4584837" cy="3240360"/>
        </p:xfrm>
        <a:graphic>
          <a:graphicData uri="http://schemas.openxmlformats.org/presentationml/2006/ole">
            <p:oleObj spid="_x0000_s86020" name="Graph" r:id="rId6" imgW="4276800" imgH="3022560" progId="Origin50.Graph">
              <p:embed/>
            </p:oleObj>
          </a:graphicData>
        </a:graphic>
      </p:graphicFrame>
      <p:sp>
        <p:nvSpPr>
          <p:cNvPr id="19" name="18 Flecha abajo"/>
          <p:cNvSpPr/>
          <p:nvPr/>
        </p:nvSpPr>
        <p:spPr bwMode="auto">
          <a:xfrm rot="10800000">
            <a:off x="7238392" y="4174480"/>
            <a:ext cx="432048" cy="36004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6300192" y="1916832"/>
            <a:ext cx="10278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Symbol" pitchFamily="18" charset="2"/>
              </a:rPr>
              <a:t>G</a:t>
            </a:r>
            <a:r>
              <a:rPr lang="es-ES" baseline="-25000" dirty="0" err="1" smtClean="0"/>
              <a:t>tun</a:t>
            </a:r>
            <a:r>
              <a:rPr lang="es-ES" dirty="0" smtClean="0"/>
              <a:t> </a:t>
            </a:r>
            <a:r>
              <a:rPr lang="es-ES" dirty="0" smtClean="0">
                <a:sym typeface="Symbol"/>
              </a:rPr>
              <a:t> </a:t>
            </a:r>
            <a:r>
              <a:rPr lang="es-ES" i="1" dirty="0" smtClean="0">
                <a:sym typeface="Symbol"/>
              </a:rPr>
              <a:t>x</a:t>
            </a:r>
            <a:endParaRPr lang="es-ES" i="1" dirty="0"/>
          </a:p>
        </p:txBody>
      </p:sp>
      <p:sp>
        <p:nvSpPr>
          <p:cNvPr id="21" name="20 CuadroTexto"/>
          <p:cNvSpPr txBox="1"/>
          <p:nvPr/>
        </p:nvSpPr>
        <p:spPr>
          <a:xfrm>
            <a:off x="7380312" y="2996952"/>
            <a:ext cx="11224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err="1" smtClean="0">
                <a:latin typeface="Symbol" pitchFamily="18" charset="2"/>
              </a:rPr>
              <a:t>G</a:t>
            </a:r>
            <a:r>
              <a:rPr lang="es-ES" baseline="-25000" dirty="0" err="1" smtClean="0"/>
              <a:t>tun</a:t>
            </a:r>
            <a:r>
              <a:rPr lang="es-ES" dirty="0" smtClean="0"/>
              <a:t> </a:t>
            </a:r>
            <a:r>
              <a:rPr lang="es-ES" dirty="0" smtClean="0">
                <a:sym typeface="Symbol"/>
              </a:rPr>
              <a:t> </a:t>
            </a:r>
            <a:r>
              <a:rPr lang="es-ES" i="1" dirty="0" smtClean="0">
                <a:sym typeface="Symbol"/>
              </a:rPr>
              <a:t>x</a:t>
            </a:r>
            <a:r>
              <a:rPr lang="es-ES" baseline="30000" dirty="0" smtClean="0">
                <a:sym typeface="Symbol"/>
              </a:rPr>
              <a:t>2</a:t>
            </a:r>
            <a:endParaRPr lang="es-ES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4" grpId="0"/>
      <p:bldP spid="16" grpId="0"/>
      <p:bldP spid="17" grpId="0" animBg="1"/>
      <p:bldP spid="19" grpId="0" animBg="1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1"/>
          <p:cNvGraphicFramePr>
            <a:graphicFrameLocks noChangeAspect="1"/>
          </p:cNvGraphicFramePr>
          <p:nvPr/>
        </p:nvGraphicFramePr>
        <p:xfrm>
          <a:off x="1043608" y="3284984"/>
          <a:ext cx="4177634" cy="3816424"/>
        </p:xfrm>
        <a:graphic>
          <a:graphicData uri="http://schemas.openxmlformats.org/presentationml/2006/ole">
            <p:oleObj spid="_x0000_s5122" name="Graph" r:id="rId3" imgW="2098080" imgH="1918080" progId="Origin50.Graph">
              <p:embed/>
            </p:oleObj>
          </a:graphicData>
        </a:graphic>
      </p:graphicFrame>
      <p:graphicFrame>
        <p:nvGraphicFramePr>
          <p:cNvPr id="5123" name="Object 2"/>
          <p:cNvGraphicFramePr>
            <a:graphicFrameLocks noChangeAspect="1"/>
          </p:cNvGraphicFramePr>
          <p:nvPr/>
        </p:nvGraphicFramePr>
        <p:xfrm>
          <a:off x="2915816" y="4653136"/>
          <a:ext cx="717550" cy="636588"/>
        </p:xfrm>
        <a:graphic>
          <a:graphicData uri="http://schemas.openxmlformats.org/presentationml/2006/ole">
            <p:oleObj spid="_x0000_s5123" name="Ecuación" r:id="rId4" imgW="444240" imgH="393480" progId="Equation.3">
              <p:embed/>
            </p:oleObj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619672" y="548680"/>
            <a:ext cx="33890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Spin-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lattice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relaxation</a:t>
            </a:r>
            <a:endParaRPr lang="es-ES" sz="2400" b="1" dirty="0">
              <a:solidFill>
                <a:srgbClr val="660066"/>
              </a:solidFill>
              <a:latin typeface="Trebuchet MS" pitchFamily="34" charset="0"/>
            </a:endParaRPr>
          </a:p>
        </p:txBody>
      </p:sp>
      <p:grpSp>
        <p:nvGrpSpPr>
          <p:cNvPr id="3" name="Group 163"/>
          <p:cNvGrpSpPr>
            <a:grpSpLocks/>
          </p:cNvGrpSpPr>
          <p:nvPr/>
        </p:nvGrpSpPr>
        <p:grpSpPr bwMode="auto">
          <a:xfrm>
            <a:off x="6504002" y="3312914"/>
            <a:ext cx="139700" cy="355600"/>
            <a:chOff x="438" y="3315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67" name="AutoShape 164"/>
            <p:cNvSpPr>
              <a:spLocks noChangeArrowheads="1"/>
            </p:cNvSpPr>
            <p:nvPr/>
          </p:nvSpPr>
          <p:spPr bwMode="auto">
            <a:xfrm flipV="1">
              <a:off x="473" y="3315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68" name="AutoShape 165"/>
            <p:cNvSpPr>
              <a:spLocks noChangeArrowheads="1"/>
            </p:cNvSpPr>
            <p:nvPr/>
          </p:nvSpPr>
          <p:spPr bwMode="auto">
            <a:xfrm flipV="1">
              <a:off x="438" y="3513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7266793" y="2681084"/>
            <a:ext cx="139700" cy="355600"/>
            <a:chOff x="1206" y="2592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65" name="AutoShape 170"/>
            <p:cNvSpPr>
              <a:spLocks noChangeArrowheads="1"/>
            </p:cNvSpPr>
            <p:nvPr/>
          </p:nvSpPr>
          <p:spPr bwMode="auto">
            <a:xfrm>
              <a:off x="1241" y="2663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66" name="AutoShape 171"/>
            <p:cNvSpPr>
              <a:spLocks noChangeArrowheads="1"/>
            </p:cNvSpPr>
            <p:nvPr/>
          </p:nvSpPr>
          <p:spPr bwMode="auto">
            <a:xfrm>
              <a:off x="1206" y="2592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7" name="Group 172"/>
          <p:cNvGrpSpPr>
            <a:grpSpLocks/>
          </p:cNvGrpSpPr>
          <p:nvPr/>
        </p:nvGrpSpPr>
        <p:grpSpPr bwMode="auto">
          <a:xfrm flipV="1">
            <a:off x="7266793" y="3387522"/>
            <a:ext cx="139700" cy="355600"/>
            <a:chOff x="1206" y="3315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63" name="AutoShape 173"/>
            <p:cNvSpPr>
              <a:spLocks noChangeArrowheads="1"/>
            </p:cNvSpPr>
            <p:nvPr/>
          </p:nvSpPr>
          <p:spPr bwMode="auto">
            <a:xfrm>
              <a:off x="1241" y="3386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64" name="AutoShape 174"/>
            <p:cNvSpPr>
              <a:spLocks noChangeArrowheads="1"/>
            </p:cNvSpPr>
            <p:nvPr/>
          </p:nvSpPr>
          <p:spPr bwMode="auto">
            <a:xfrm>
              <a:off x="1206" y="3315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8" name="Group 175"/>
          <p:cNvGrpSpPr>
            <a:grpSpLocks/>
          </p:cNvGrpSpPr>
          <p:nvPr/>
        </p:nvGrpSpPr>
        <p:grpSpPr bwMode="auto">
          <a:xfrm flipH="1" flipV="1">
            <a:off x="6187293" y="2906509"/>
            <a:ext cx="139700" cy="355600"/>
            <a:chOff x="192" y="2838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61" name="AutoShape 176"/>
            <p:cNvSpPr>
              <a:spLocks noChangeArrowheads="1"/>
            </p:cNvSpPr>
            <p:nvPr/>
          </p:nvSpPr>
          <p:spPr bwMode="auto">
            <a:xfrm>
              <a:off x="227" y="2909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62" name="AutoShape 177"/>
            <p:cNvSpPr>
              <a:spLocks noChangeArrowheads="1"/>
            </p:cNvSpPr>
            <p:nvPr/>
          </p:nvSpPr>
          <p:spPr bwMode="auto">
            <a:xfrm>
              <a:off x="192" y="2838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0" name="Group 178"/>
          <p:cNvGrpSpPr>
            <a:grpSpLocks/>
          </p:cNvGrpSpPr>
          <p:nvPr/>
        </p:nvGrpSpPr>
        <p:grpSpPr bwMode="auto">
          <a:xfrm>
            <a:off x="6218250" y="3455790"/>
            <a:ext cx="139700" cy="355600"/>
            <a:chOff x="192" y="3528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59" name="AutoShape 179"/>
            <p:cNvSpPr>
              <a:spLocks noChangeArrowheads="1"/>
            </p:cNvSpPr>
            <p:nvPr/>
          </p:nvSpPr>
          <p:spPr bwMode="auto">
            <a:xfrm>
              <a:off x="227" y="3599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60" name="AutoShape 180"/>
            <p:cNvSpPr>
              <a:spLocks noChangeArrowheads="1"/>
            </p:cNvSpPr>
            <p:nvPr/>
          </p:nvSpPr>
          <p:spPr bwMode="auto">
            <a:xfrm>
              <a:off x="192" y="3528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1" name="Group 181"/>
          <p:cNvGrpSpPr>
            <a:grpSpLocks/>
          </p:cNvGrpSpPr>
          <p:nvPr/>
        </p:nvGrpSpPr>
        <p:grpSpPr bwMode="auto">
          <a:xfrm flipV="1">
            <a:off x="6455581" y="2655685"/>
            <a:ext cx="139700" cy="355600"/>
            <a:chOff x="444" y="2592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57" name="AutoShape 182"/>
            <p:cNvSpPr>
              <a:spLocks noChangeArrowheads="1"/>
            </p:cNvSpPr>
            <p:nvPr/>
          </p:nvSpPr>
          <p:spPr bwMode="auto">
            <a:xfrm flipV="1">
              <a:off x="479" y="2592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58" name="AutoShape 183"/>
            <p:cNvSpPr>
              <a:spLocks noChangeArrowheads="1"/>
            </p:cNvSpPr>
            <p:nvPr/>
          </p:nvSpPr>
          <p:spPr bwMode="auto">
            <a:xfrm flipV="1">
              <a:off x="444" y="2790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2" name="Group 184"/>
          <p:cNvGrpSpPr>
            <a:grpSpLocks/>
          </p:cNvGrpSpPr>
          <p:nvPr/>
        </p:nvGrpSpPr>
        <p:grpSpPr bwMode="auto">
          <a:xfrm flipV="1">
            <a:off x="7011206" y="3527228"/>
            <a:ext cx="139700" cy="355600"/>
            <a:chOff x="966" y="3528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55" name="AutoShape 185"/>
            <p:cNvSpPr>
              <a:spLocks noChangeArrowheads="1"/>
            </p:cNvSpPr>
            <p:nvPr/>
          </p:nvSpPr>
          <p:spPr bwMode="auto">
            <a:xfrm flipV="1">
              <a:off x="1001" y="3528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56" name="AutoShape 186"/>
            <p:cNvSpPr>
              <a:spLocks noChangeArrowheads="1"/>
            </p:cNvSpPr>
            <p:nvPr/>
          </p:nvSpPr>
          <p:spPr bwMode="auto">
            <a:xfrm flipV="1">
              <a:off x="966" y="3726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3" name="Group 187"/>
          <p:cNvGrpSpPr>
            <a:grpSpLocks/>
          </p:cNvGrpSpPr>
          <p:nvPr/>
        </p:nvGrpSpPr>
        <p:grpSpPr bwMode="auto">
          <a:xfrm>
            <a:off x="7004856" y="2933497"/>
            <a:ext cx="139700" cy="355600"/>
            <a:chOff x="960" y="2838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53" name="AutoShape 188"/>
            <p:cNvSpPr>
              <a:spLocks noChangeArrowheads="1"/>
            </p:cNvSpPr>
            <p:nvPr/>
          </p:nvSpPr>
          <p:spPr bwMode="auto">
            <a:xfrm flipV="1">
              <a:off x="995" y="2838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54" name="AutoShape 189"/>
            <p:cNvSpPr>
              <a:spLocks noChangeArrowheads="1"/>
            </p:cNvSpPr>
            <p:nvPr/>
          </p:nvSpPr>
          <p:spPr bwMode="auto">
            <a:xfrm flipV="1">
              <a:off x="960" y="3036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4" name="Group 172"/>
          <p:cNvGrpSpPr>
            <a:grpSpLocks/>
          </p:cNvGrpSpPr>
          <p:nvPr/>
        </p:nvGrpSpPr>
        <p:grpSpPr bwMode="auto">
          <a:xfrm flipV="1">
            <a:off x="6646878" y="2955724"/>
            <a:ext cx="139700" cy="355600"/>
            <a:chOff x="1206" y="3315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70" name="AutoShape 173"/>
            <p:cNvSpPr>
              <a:spLocks noChangeArrowheads="1"/>
            </p:cNvSpPr>
            <p:nvPr/>
          </p:nvSpPr>
          <p:spPr bwMode="auto">
            <a:xfrm>
              <a:off x="1241" y="3386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71" name="AutoShape 174"/>
            <p:cNvSpPr>
              <a:spLocks noChangeArrowheads="1"/>
            </p:cNvSpPr>
            <p:nvPr/>
          </p:nvSpPr>
          <p:spPr bwMode="auto">
            <a:xfrm>
              <a:off x="1206" y="3315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5" name="Group 172"/>
          <p:cNvGrpSpPr>
            <a:grpSpLocks/>
          </p:cNvGrpSpPr>
          <p:nvPr/>
        </p:nvGrpSpPr>
        <p:grpSpPr bwMode="auto">
          <a:xfrm flipV="1">
            <a:off x="7215206" y="3886008"/>
            <a:ext cx="139700" cy="355600"/>
            <a:chOff x="1206" y="3315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73" name="AutoShape 173"/>
            <p:cNvSpPr>
              <a:spLocks noChangeArrowheads="1"/>
            </p:cNvSpPr>
            <p:nvPr/>
          </p:nvSpPr>
          <p:spPr bwMode="auto">
            <a:xfrm>
              <a:off x="1241" y="3386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74" name="AutoShape 174"/>
            <p:cNvSpPr>
              <a:spLocks noChangeArrowheads="1"/>
            </p:cNvSpPr>
            <p:nvPr/>
          </p:nvSpPr>
          <p:spPr bwMode="auto">
            <a:xfrm>
              <a:off x="1206" y="3315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6" name="Group 172"/>
          <p:cNvGrpSpPr>
            <a:grpSpLocks/>
          </p:cNvGrpSpPr>
          <p:nvPr/>
        </p:nvGrpSpPr>
        <p:grpSpPr bwMode="auto">
          <a:xfrm flipV="1">
            <a:off x="6786578" y="3384352"/>
            <a:ext cx="139700" cy="355600"/>
            <a:chOff x="1206" y="3315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76" name="AutoShape 173"/>
            <p:cNvSpPr>
              <a:spLocks noChangeArrowheads="1"/>
            </p:cNvSpPr>
            <p:nvPr/>
          </p:nvSpPr>
          <p:spPr bwMode="auto">
            <a:xfrm>
              <a:off x="1241" y="3386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77" name="AutoShape 174"/>
            <p:cNvSpPr>
              <a:spLocks noChangeArrowheads="1"/>
            </p:cNvSpPr>
            <p:nvPr/>
          </p:nvSpPr>
          <p:spPr bwMode="auto">
            <a:xfrm>
              <a:off x="1206" y="3315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7" name="Group 172"/>
          <p:cNvGrpSpPr>
            <a:grpSpLocks/>
          </p:cNvGrpSpPr>
          <p:nvPr/>
        </p:nvGrpSpPr>
        <p:grpSpPr bwMode="auto">
          <a:xfrm flipV="1">
            <a:off x="6572264" y="3884418"/>
            <a:ext cx="139700" cy="355600"/>
            <a:chOff x="1206" y="3315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79" name="AutoShape 173"/>
            <p:cNvSpPr>
              <a:spLocks noChangeArrowheads="1"/>
            </p:cNvSpPr>
            <p:nvPr/>
          </p:nvSpPr>
          <p:spPr bwMode="auto">
            <a:xfrm>
              <a:off x="1241" y="3386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80" name="AutoShape 174"/>
            <p:cNvSpPr>
              <a:spLocks noChangeArrowheads="1"/>
            </p:cNvSpPr>
            <p:nvPr/>
          </p:nvSpPr>
          <p:spPr bwMode="auto">
            <a:xfrm>
              <a:off x="1206" y="3315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8" name="Group 172"/>
          <p:cNvGrpSpPr>
            <a:grpSpLocks/>
          </p:cNvGrpSpPr>
          <p:nvPr/>
        </p:nvGrpSpPr>
        <p:grpSpPr bwMode="auto">
          <a:xfrm flipV="1">
            <a:off x="5972979" y="3455790"/>
            <a:ext cx="139700" cy="355600"/>
            <a:chOff x="1206" y="3315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82" name="AutoShape 173"/>
            <p:cNvSpPr>
              <a:spLocks noChangeArrowheads="1"/>
            </p:cNvSpPr>
            <p:nvPr/>
          </p:nvSpPr>
          <p:spPr bwMode="auto">
            <a:xfrm>
              <a:off x="1241" y="3386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83" name="AutoShape 174"/>
            <p:cNvSpPr>
              <a:spLocks noChangeArrowheads="1"/>
            </p:cNvSpPr>
            <p:nvPr/>
          </p:nvSpPr>
          <p:spPr bwMode="auto">
            <a:xfrm>
              <a:off x="1206" y="3315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19" name="Group 172"/>
          <p:cNvGrpSpPr>
            <a:grpSpLocks/>
          </p:cNvGrpSpPr>
          <p:nvPr/>
        </p:nvGrpSpPr>
        <p:grpSpPr bwMode="auto">
          <a:xfrm flipV="1">
            <a:off x="6858016" y="3955856"/>
            <a:ext cx="139700" cy="355600"/>
            <a:chOff x="1206" y="3315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85" name="AutoShape 173"/>
            <p:cNvSpPr>
              <a:spLocks noChangeArrowheads="1"/>
            </p:cNvSpPr>
            <p:nvPr/>
          </p:nvSpPr>
          <p:spPr bwMode="auto">
            <a:xfrm>
              <a:off x="1241" y="3386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86" name="AutoShape 174"/>
            <p:cNvSpPr>
              <a:spLocks noChangeArrowheads="1"/>
            </p:cNvSpPr>
            <p:nvPr/>
          </p:nvSpPr>
          <p:spPr bwMode="auto">
            <a:xfrm>
              <a:off x="1206" y="3315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20" name="Group 172"/>
          <p:cNvGrpSpPr>
            <a:grpSpLocks/>
          </p:cNvGrpSpPr>
          <p:nvPr/>
        </p:nvGrpSpPr>
        <p:grpSpPr bwMode="auto">
          <a:xfrm flipV="1">
            <a:off x="6218250" y="3957446"/>
            <a:ext cx="139700" cy="355600"/>
            <a:chOff x="1206" y="3315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88" name="AutoShape 173"/>
            <p:cNvSpPr>
              <a:spLocks noChangeArrowheads="1"/>
            </p:cNvSpPr>
            <p:nvPr/>
          </p:nvSpPr>
          <p:spPr bwMode="auto">
            <a:xfrm>
              <a:off x="1241" y="3386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89" name="AutoShape 174"/>
            <p:cNvSpPr>
              <a:spLocks noChangeArrowheads="1"/>
            </p:cNvSpPr>
            <p:nvPr/>
          </p:nvSpPr>
          <p:spPr bwMode="auto">
            <a:xfrm>
              <a:off x="1206" y="3315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21" name="Group 172"/>
          <p:cNvGrpSpPr>
            <a:grpSpLocks/>
          </p:cNvGrpSpPr>
          <p:nvPr/>
        </p:nvGrpSpPr>
        <p:grpSpPr bwMode="auto">
          <a:xfrm flipV="1">
            <a:off x="6830235" y="2741410"/>
            <a:ext cx="139700" cy="355600"/>
            <a:chOff x="1206" y="3315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91" name="AutoShape 173"/>
            <p:cNvSpPr>
              <a:spLocks noChangeArrowheads="1"/>
            </p:cNvSpPr>
            <p:nvPr/>
          </p:nvSpPr>
          <p:spPr bwMode="auto">
            <a:xfrm>
              <a:off x="1241" y="3386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92" name="AutoShape 174"/>
            <p:cNvSpPr>
              <a:spLocks noChangeArrowheads="1"/>
            </p:cNvSpPr>
            <p:nvPr/>
          </p:nvSpPr>
          <p:spPr bwMode="auto">
            <a:xfrm>
              <a:off x="1206" y="3315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grpSp>
        <p:nvGrpSpPr>
          <p:cNvPr id="22" name="Group 172"/>
          <p:cNvGrpSpPr>
            <a:grpSpLocks/>
          </p:cNvGrpSpPr>
          <p:nvPr/>
        </p:nvGrpSpPr>
        <p:grpSpPr bwMode="auto">
          <a:xfrm flipV="1">
            <a:off x="5932498" y="2812848"/>
            <a:ext cx="139700" cy="355600"/>
            <a:chOff x="1206" y="3315"/>
            <a:chExt cx="132" cy="348"/>
          </a:xfrm>
          <a:solidFill>
            <a:schemeClr val="accent2">
              <a:lumMod val="75000"/>
            </a:schemeClr>
          </a:solidFill>
        </p:grpSpPr>
        <p:sp>
          <p:nvSpPr>
            <p:cNvPr id="94" name="AutoShape 173"/>
            <p:cNvSpPr>
              <a:spLocks noChangeArrowheads="1"/>
            </p:cNvSpPr>
            <p:nvPr/>
          </p:nvSpPr>
          <p:spPr bwMode="auto">
            <a:xfrm>
              <a:off x="1241" y="3386"/>
              <a:ext cx="66" cy="277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  <p:sp>
          <p:nvSpPr>
            <p:cNvPr id="95" name="AutoShape 174"/>
            <p:cNvSpPr>
              <a:spLocks noChangeArrowheads="1"/>
            </p:cNvSpPr>
            <p:nvPr/>
          </p:nvSpPr>
          <p:spPr bwMode="auto">
            <a:xfrm>
              <a:off x="1206" y="3315"/>
              <a:ext cx="132" cy="150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97" name="96 Elipse"/>
          <p:cNvSpPr/>
          <p:nvPr/>
        </p:nvSpPr>
        <p:spPr bwMode="auto">
          <a:xfrm>
            <a:off x="5664208" y="2420888"/>
            <a:ext cx="2071702" cy="2228710"/>
          </a:xfrm>
          <a:prstGeom prst="ellipse">
            <a:avLst/>
          </a:prstGeom>
          <a:gradFill flip="none" rotWithShape="1">
            <a:gsLst>
              <a:gs pos="14000">
                <a:srgbClr val="FFC000">
                  <a:alpha val="30000"/>
                </a:srgbClr>
              </a:gs>
              <a:gs pos="50000">
                <a:srgbClr val="FFC000">
                  <a:alpha val="59000"/>
                </a:srgbClr>
              </a:gs>
              <a:gs pos="100000">
                <a:srgbClr val="FFC000">
                  <a:alpha val="43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0"/>
            </a:camera>
            <a:lightRig rig="threePt" dir="t"/>
          </a:scene3d>
          <a:sp3d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sp>
        <p:nvSpPr>
          <p:cNvPr id="101" name="100 Rectángulo redondeado"/>
          <p:cNvSpPr/>
          <p:nvPr/>
        </p:nvSpPr>
        <p:spPr bwMode="auto">
          <a:xfrm>
            <a:off x="5572132" y="5313178"/>
            <a:ext cx="2286016" cy="1500198"/>
          </a:xfrm>
          <a:prstGeom prst="roundRect">
            <a:avLst/>
          </a:prstGeom>
          <a:gradFill flip="none" rotWithShape="1">
            <a:gsLst>
              <a:gs pos="0">
                <a:srgbClr val="FFC000">
                  <a:alpha val="37000"/>
                </a:srgbClr>
              </a:gs>
              <a:gs pos="50000">
                <a:srgbClr val="FFC000">
                  <a:alpha val="55000"/>
                </a:srgbClr>
              </a:gs>
              <a:gs pos="100000">
                <a:srgbClr val="FFC000">
                  <a:alpha val="51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ES" sz="2400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</a:t>
            </a:r>
          </a:p>
        </p:txBody>
      </p:sp>
      <p:sp>
        <p:nvSpPr>
          <p:cNvPr id="5150" name="101 CuadroTexto"/>
          <p:cNvSpPr txBox="1">
            <a:spLocks noChangeArrowheads="1"/>
          </p:cNvSpPr>
          <p:nvPr/>
        </p:nvSpPr>
        <p:spPr bwMode="auto">
          <a:xfrm>
            <a:off x="7811219" y="3429000"/>
            <a:ext cx="13327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Spin </a:t>
            </a:r>
            <a:r>
              <a:rPr lang="es-ES" dirty="0" err="1" smtClean="0"/>
              <a:t>ensemble</a:t>
            </a:r>
            <a:endParaRPr lang="es-ES" dirty="0"/>
          </a:p>
        </p:txBody>
      </p:sp>
      <p:sp>
        <p:nvSpPr>
          <p:cNvPr id="5151" name="102 CuadroTexto"/>
          <p:cNvSpPr txBox="1">
            <a:spLocks noChangeArrowheads="1"/>
          </p:cNvSpPr>
          <p:nvPr/>
        </p:nvSpPr>
        <p:spPr bwMode="auto">
          <a:xfrm>
            <a:off x="7740352" y="5676707"/>
            <a:ext cx="14036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dirty="0" err="1" smtClean="0"/>
              <a:t>Thermal</a:t>
            </a:r>
            <a:r>
              <a:rPr lang="es-ES" dirty="0" smtClean="0"/>
              <a:t> </a:t>
            </a:r>
            <a:r>
              <a:rPr lang="es-ES" dirty="0" err="1" smtClean="0"/>
              <a:t>bath</a:t>
            </a:r>
            <a:endParaRPr lang="es-ES" dirty="0" smtClean="0"/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phonons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5152" name="103 Flecha arriba y abajo"/>
          <p:cNvSpPr>
            <a:spLocks noChangeArrowheads="1"/>
          </p:cNvSpPr>
          <p:nvPr/>
        </p:nvSpPr>
        <p:spPr bwMode="auto">
          <a:xfrm>
            <a:off x="6559550" y="4754369"/>
            <a:ext cx="285750" cy="428625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sp>
        <p:nvSpPr>
          <p:cNvPr id="5153" name="104 CuadroTexto"/>
          <p:cNvSpPr txBox="1">
            <a:spLocks noChangeArrowheads="1"/>
          </p:cNvSpPr>
          <p:nvPr/>
        </p:nvSpPr>
        <p:spPr bwMode="auto">
          <a:xfrm>
            <a:off x="7358063" y="4581128"/>
            <a:ext cx="1785937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dirty="0" smtClean="0"/>
              <a:t>Spin-</a:t>
            </a:r>
            <a:r>
              <a:rPr lang="es-ES" dirty="0" err="1" smtClean="0"/>
              <a:t>lattice</a:t>
            </a:r>
            <a:r>
              <a:rPr lang="es-ES" dirty="0" smtClean="0"/>
              <a:t> </a:t>
            </a:r>
            <a:r>
              <a:rPr lang="es-ES" dirty="0" err="1" smtClean="0"/>
              <a:t>interaction</a:t>
            </a:r>
            <a:endParaRPr lang="es-ES" dirty="0"/>
          </a:p>
        </p:txBody>
      </p:sp>
      <p:cxnSp>
        <p:nvCxnSpPr>
          <p:cNvPr id="107" name="106 Conector recto de flecha"/>
          <p:cNvCxnSpPr/>
          <p:nvPr/>
        </p:nvCxnSpPr>
        <p:spPr bwMode="auto">
          <a:xfrm rot="5400000" flipH="1" flipV="1">
            <a:off x="4750594" y="3420075"/>
            <a:ext cx="1358900" cy="1588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155" name="107 CuadroTexto"/>
          <p:cNvSpPr txBox="1">
            <a:spLocks noChangeArrowheads="1"/>
          </p:cNvSpPr>
          <p:nvPr/>
        </p:nvSpPr>
        <p:spPr bwMode="auto">
          <a:xfrm>
            <a:off x="5000625" y="3241482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2400" b="1" i="1" dirty="0"/>
              <a:t>h</a:t>
            </a:r>
          </a:p>
        </p:txBody>
      </p:sp>
      <p:pic>
        <p:nvPicPr>
          <p:cNvPr id="69" name="68 Imagen" descr="Pierrecuri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1208" y="1412776"/>
            <a:ext cx="1477789" cy="2040756"/>
          </a:xfrm>
          <a:prstGeom prst="rect">
            <a:avLst/>
          </a:prstGeom>
        </p:spPr>
      </p:pic>
      <p:sp>
        <p:nvSpPr>
          <p:cNvPr id="72" name="71 CuadroTexto"/>
          <p:cNvSpPr txBox="1"/>
          <p:nvPr/>
        </p:nvSpPr>
        <p:spPr>
          <a:xfrm>
            <a:off x="2555776" y="1590163"/>
            <a:ext cx="52539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  P</a:t>
            </a:r>
            <a:r>
              <a:rPr lang="es-ES" dirty="0" smtClean="0"/>
              <a:t>. </a:t>
            </a:r>
            <a:r>
              <a:rPr lang="es-ES" dirty="0" err="1" smtClean="0"/>
              <a:t>Curie</a:t>
            </a:r>
            <a:r>
              <a:rPr lang="es-ES" dirty="0"/>
              <a:t> 	</a:t>
            </a:r>
            <a:r>
              <a:rPr lang="es-ES" dirty="0" smtClean="0"/>
              <a:t>		P. </a:t>
            </a:r>
            <a:r>
              <a:rPr lang="es-ES" dirty="0" err="1" smtClean="0"/>
              <a:t>Ehrenfest</a:t>
            </a:r>
            <a:endParaRPr lang="es-ES" dirty="0" smtClean="0"/>
          </a:p>
          <a:p>
            <a:r>
              <a:rPr lang="es-ES" dirty="0" smtClean="0"/>
              <a:t>  (</a:t>
            </a:r>
            <a:r>
              <a:rPr lang="es-ES" dirty="0" smtClean="0"/>
              <a:t>1892)				(1919)</a:t>
            </a:r>
            <a:endParaRPr lang="es-ES" dirty="0"/>
          </a:p>
        </p:txBody>
      </p:sp>
      <p:sp>
        <p:nvSpPr>
          <p:cNvPr id="75" name="74 CuadroTexto"/>
          <p:cNvSpPr txBox="1"/>
          <p:nvPr/>
        </p:nvSpPr>
        <p:spPr>
          <a:xfrm rot="16200000">
            <a:off x="-2012332" y="4018084"/>
            <a:ext cx="49411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P. </a:t>
            </a:r>
            <a:r>
              <a:rPr lang="es-ES" sz="1400" dirty="0" err="1" smtClean="0"/>
              <a:t>Curie</a:t>
            </a:r>
            <a:r>
              <a:rPr lang="es-ES" sz="1400" dirty="0" smtClean="0"/>
              <a:t>, </a:t>
            </a:r>
            <a:r>
              <a:rPr lang="es-ES" sz="1400" dirty="0" err="1" smtClean="0"/>
              <a:t>Comptes</a:t>
            </a:r>
            <a:r>
              <a:rPr lang="es-ES" sz="1400" dirty="0" smtClean="0"/>
              <a:t> </a:t>
            </a:r>
            <a:r>
              <a:rPr lang="es-ES" sz="1400" dirty="0" err="1" smtClean="0"/>
              <a:t>Rendus</a:t>
            </a:r>
            <a:r>
              <a:rPr lang="es-ES" sz="1400" dirty="0" smtClean="0"/>
              <a:t>  </a:t>
            </a:r>
            <a:r>
              <a:rPr lang="es-ES" sz="1400" dirty="0" err="1" smtClean="0"/>
              <a:t>Acad</a:t>
            </a:r>
            <a:r>
              <a:rPr lang="es-ES" sz="1400" dirty="0" smtClean="0"/>
              <a:t>. </a:t>
            </a:r>
            <a:r>
              <a:rPr lang="es-ES" sz="1400" dirty="0" err="1" smtClean="0"/>
              <a:t>Sci</a:t>
            </a:r>
            <a:r>
              <a:rPr lang="es-ES" sz="1400" dirty="0" smtClean="0"/>
              <a:t>. (France) </a:t>
            </a:r>
            <a:r>
              <a:rPr lang="es-ES" sz="1400" b="1" dirty="0" smtClean="0"/>
              <a:t>115</a:t>
            </a:r>
            <a:r>
              <a:rPr lang="es-ES" sz="1400" dirty="0" smtClean="0"/>
              <a:t> 805-808 (1892) </a:t>
            </a:r>
          </a:p>
          <a:p>
            <a:r>
              <a:rPr lang="es-ES" sz="1400" dirty="0" smtClean="0"/>
              <a:t>P. </a:t>
            </a:r>
            <a:r>
              <a:rPr lang="es-ES" sz="1400" dirty="0" err="1" smtClean="0"/>
              <a:t>Ehrenfest</a:t>
            </a:r>
            <a:r>
              <a:rPr lang="es-ES" sz="1400" dirty="0" smtClean="0"/>
              <a:t>, Leiden </a:t>
            </a:r>
            <a:r>
              <a:rPr lang="es-ES" sz="1400" dirty="0" err="1" smtClean="0"/>
              <a:t>Commun</a:t>
            </a:r>
            <a:r>
              <a:rPr lang="es-ES" sz="1400" dirty="0" smtClean="0"/>
              <a:t>. </a:t>
            </a:r>
            <a:r>
              <a:rPr lang="es-ES" sz="1400" dirty="0" err="1" smtClean="0"/>
              <a:t>Suppl</a:t>
            </a:r>
            <a:r>
              <a:rPr lang="es-ES" sz="1400" dirty="0" smtClean="0"/>
              <a:t>. </a:t>
            </a:r>
            <a:r>
              <a:rPr lang="es-ES" sz="1400" b="1" dirty="0" smtClean="0"/>
              <a:t>4b</a:t>
            </a:r>
            <a:r>
              <a:rPr lang="es-ES" sz="1400" dirty="0" smtClean="0"/>
              <a:t> (1919).</a:t>
            </a:r>
            <a:endParaRPr lang="es-ES" sz="1400" dirty="0"/>
          </a:p>
        </p:txBody>
      </p:sp>
      <p:pic>
        <p:nvPicPr>
          <p:cNvPr id="5157" name="Picture 37" descr="http://upload.wikimedia.org/wikipedia/commons/thumb/8/8a/Paul_Ehrenfest.jpg/85px-Paul_Ehrenfest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15843" y="1438176"/>
            <a:ext cx="1428157" cy="2016224"/>
          </a:xfrm>
          <a:prstGeom prst="rect">
            <a:avLst/>
          </a:prstGeom>
          <a:noFill/>
        </p:spPr>
      </p:pic>
      <p:cxnSp>
        <p:nvCxnSpPr>
          <p:cNvPr id="81" name="80 Conector recto de flecha"/>
          <p:cNvCxnSpPr/>
          <p:nvPr/>
        </p:nvCxnSpPr>
        <p:spPr bwMode="auto">
          <a:xfrm rot="10800000">
            <a:off x="2614905" y="6049393"/>
            <a:ext cx="57606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6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000"/>
                            </p:stCondLst>
                            <p:childTnLst>
                              <p:par>
                                <p:cTn id="27" presetID="1" presetClass="emph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857820" y="1340768"/>
          <a:ext cx="3570288" cy="4967287"/>
        </p:xfrm>
        <a:graphic>
          <a:graphicData uri="http://schemas.openxmlformats.org/presentationml/2006/ole">
            <p:oleObj spid="_x0000_s87042" name="Graph" r:id="rId3" imgW="2924640" imgH="4068000" progId="Origin50.Graph">
              <p:embed/>
            </p:oleObj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7308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Hyperfine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interactions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baseline="30000" dirty="0" smtClean="0">
                <a:solidFill>
                  <a:srgbClr val="660066"/>
                </a:solidFill>
                <a:latin typeface="Trebuchet MS" pitchFamily="34" charset="0"/>
              </a:rPr>
              <a:t>167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ErW</a:t>
            </a:r>
            <a:r>
              <a:rPr lang="es-ES" sz="2400" b="1" baseline="-25000" dirty="0" smtClean="0">
                <a:solidFill>
                  <a:srgbClr val="660066"/>
                </a:solidFill>
                <a:latin typeface="Trebuchet MS" pitchFamily="34" charset="0"/>
              </a:rPr>
              <a:t>10</a:t>
            </a:r>
            <a:endParaRPr lang="es-ES" sz="2400" b="1" baseline="-250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4" name="3 Elipse"/>
          <p:cNvSpPr/>
          <p:nvPr/>
        </p:nvSpPr>
        <p:spPr bwMode="auto">
          <a:xfrm>
            <a:off x="1709216" y="3848348"/>
            <a:ext cx="2232248" cy="216024"/>
          </a:xfrm>
          <a:prstGeom prst="ellipse">
            <a:avLst/>
          </a:prstGeom>
          <a:solidFill>
            <a:srgbClr val="FFFFCC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0" name="9 Grupo"/>
          <p:cNvGrpSpPr/>
          <p:nvPr/>
        </p:nvGrpSpPr>
        <p:grpSpPr>
          <a:xfrm>
            <a:off x="4391980" y="1438300"/>
            <a:ext cx="1512168" cy="1217722"/>
            <a:chOff x="4499992" y="1628800"/>
            <a:chExt cx="1512168" cy="1217722"/>
          </a:xfrm>
        </p:grpSpPr>
        <p:sp>
          <p:nvSpPr>
            <p:cNvPr id="5" name="4 CuadroTexto"/>
            <p:cNvSpPr txBox="1"/>
            <p:nvPr/>
          </p:nvSpPr>
          <p:spPr>
            <a:xfrm>
              <a:off x="4885432" y="2446412"/>
              <a:ext cx="68800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i="1" dirty="0" smtClean="0"/>
                <a:t>I</a:t>
              </a:r>
              <a:r>
                <a:rPr lang="es-ES" dirty="0" smtClean="0"/>
                <a:t> = 0</a:t>
              </a:r>
              <a:endParaRPr lang="es-ES" dirty="0"/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4499992" y="1628800"/>
              <a:ext cx="151216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aseline="30000" dirty="0" smtClean="0"/>
                <a:t>164</a:t>
              </a:r>
              <a:r>
                <a:rPr lang="es-ES" dirty="0" smtClean="0"/>
                <a:t>Er,</a:t>
              </a:r>
              <a:r>
                <a:rPr lang="es-ES" baseline="30000" dirty="0" smtClean="0"/>
                <a:t>166</a:t>
              </a:r>
              <a:r>
                <a:rPr lang="es-ES" dirty="0" smtClean="0"/>
                <a:t>Er</a:t>
              </a:r>
            </a:p>
            <a:p>
              <a:r>
                <a:rPr lang="es-ES" baseline="30000" dirty="0" smtClean="0"/>
                <a:t>168</a:t>
              </a:r>
              <a:r>
                <a:rPr lang="es-ES" dirty="0" smtClean="0"/>
                <a:t>Er,</a:t>
              </a:r>
              <a:r>
                <a:rPr lang="es-ES" baseline="30000" dirty="0" smtClean="0"/>
                <a:t>170</a:t>
              </a:r>
              <a:r>
                <a:rPr lang="es-ES" dirty="0" smtClean="0"/>
                <a:t>Er</a:t>
              </a:r>
            </a:p>
            <a:p>
              <a:endParaRPr lang="es-ES" dirty="0" smtClean="0"/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4355976" y="4005064"/>
            <a:ext cx="1584176" cy="0"/>
            <a:chOff x="4283968" y="4005064"/>
            <a:chExt cx="1584176" cy="0"/>
          </a:xfrm>
        </p:grpSpPr>
        <p:cxnSp>
          <p:nvCxnSpPr>
            <p:cNvPr id="8" name="7 Conector recto"/>
            <p:cNvCxnSpPr/>
            <p:nvPr/>
          </p:nvCxnSpPr>
          <p:spPr bwMode="auto">
            <a:xfrm>
              <a:off x="4283968" y="4005064"/>
              <a:ext cx="64807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8 Conector recto"/>
            <p:cNvCxnSpPr/>
            <p:nvPr/>
          </p:nvCxnSpPr>
          <p:spPr bwMode="auto">
            <a:xfrm>
              <a:off x="5220072" y="4005064"/>
              <a:ext cx="648072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5" name="41 Grupo"/>
          <p:cNvGrpSpPr/>
          <p:nvPr/>
        </p:nvGrpSpPr>
        <p:grpSpPr>
          <a:xfrm flipH="1">
            <a:off x="4622800" y="3606924"/>
            <a:ext cx="199030" cy="652436"/>
            <a:chOff x="2890838" y="1928791"/>
            <a:chExt cx="401621" cy="2222274"/>
          </a:xfrm>
        </p:grpSpPr>
        <p:sp>
          <p:nvSpPr>
            <p:cNvPr id="16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adFill rotWithShape="0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17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6546367" y="1412776"/>
            <a:ext cx="2130089" cy="1283950"/>
            <a:chOff x="4059995" y="1603276"/>
            <a:chExt cx="2130089" cy="1283950"/>
          </a:xfrm>
        </p:grpSpPr>
        <p:sp>
          <p:nvSpPr>
            <p:cNvPr id="19" name="18 CuadroTexto"/>
            <p:cNvSpPr txBox="1"/>
            <p:nvPr/>
          </p:nvSpPr>
          <p:spPr>
            <a:xfrm>
              <a:off x="4059995" y="2179340"/>
              <a:ext cx="200728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S" i="1" dirty="0" smtClean="0"/>
                <a:t>I</a:t>
              </a:r>
              <a:r>
                <a:rPr lang="es-ES" dirty="0" smtClean="0"/>
                <a:t> = 7/2</a:t>
              </a:r>
              <a:endParaRPr lang="es-ES" i="1" dirty="0" smtClean="0"/>
            </a:p>
            <a:p>
              <a:pPr algn="ctr"/>
              <a:r>
                <a:rPr lang="es-ES" i="1" dirty="0" smtClean="0"/>
                <a:t>A</a:t>
              </a:r>
              <a:r>
                <a:rPr lang="es-ES" dirty="0" smtClean="0"/>
                <a:t>/</a:t>
              </a:r>
              <a:r>
                <a:rPr lang="es-ES" dirty="0" err="1" smtClean="0"/>
                <a:t>k</a:t>
              </a:r>
              <a:r>
                <a:rPr lang="es-ES" baseline="-25000" dirty="0" err="1" smtClean="0"/>
                <a:t>B</a:t>
              </a:r>
              <a:r>
                <a:rPr lang="es-ES" dirty="0" smtClean="0"/>
                <a:t> = -6</a:t>
              </a:r>
              <a:r>
                <a:rPr lang="es-ES" dirty="0" smtClean="0">
                  <a:sym typeface="Symbol"/>
                </a:rPr>
                <a:t></a:t>
              </a:r>
              <a:r>
                <a:rPr lang="es-ES" dirty="0" smtClean="0"/>
                <a:t>10</a:t>
              </a:r>
              <a:r>
                <a:rPr lang="es-ES" baseline="30000" dirty="0" smtClean="0"/>
                <a:t>-3</a:t>
              </a:r>
              <a:r>
                <a:rPr lang="es-ES" dirty="0" smtClean="0"/>
                <a:t> K</a:t>
              </a:r>
              <a:endParaRPr lang="es-ES" dirty="0"/>
            </a:p>
          </p:txBody>
        </p:sp>
        <p:sp>
          <p:nvSpPr>
            <p:cNvPr id="20" name="19 CuadroTexto"/>
            <p:cNvSpPr txBox="1"/>
            <p:nvPr/>
          </p:nvSpPr>
          <p:spPr>
            <a:xfrm>
              <a:off x="4677916" y="1603276"/>
              <a:ext cx="151216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baseline="30000" dirty="0" smtClean="0"/>
                <a:t>167</a:t>
              </a:r>
              <a:r>
                <a:rPr lang="es-ES" dirty="0" smtClean="0"/>
                <a:t>Er</a:t>
              </a:r>
            </a:p>
            <a:p>
              <a:endParaRPr lang="es-ES" dirty="0" smtClean="0"/>
            </a:p>
          </p:txBody>
        </p:sp>
      </p:grpSp>
      <p:grpSp>
        <p:nvGrpSpPr>
          <p:cNvPr id="12" name="41 Grupo"/>
          <p:cNvGrpSpPr/>
          <p:nvPr/>
        </p:nvGrpSpPr>
        <p:grpSpPr>
          <a:xfrm flipH="1" flipV="1">
            <a:off x="5563096" y="3721224"/>
            <a:ext cx="199030" cy="652436"/>
            <a:chOff x="2890838" y="1928791"/>
            <a:chExt cx="401621" cy="2222274"/>
          </a:xfrm>
        </p:grpSpPr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adFill rotWithShape="0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14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5580112" y="2782664"/>
            <a:ext cx="4276725" cy="3022600"/>
            <a:chOff x="5770860" y="2327672"/>
            <a:chExt cx="4276725" cy="3022600"/>
          </a:xfrm>
        </p:grpSpPr>
        <p:cxnSp>
          <p:nvCxnSpPr>
            <p:cNvPr id="23" name="22 Conector recto"/>
            <p:cNvCxnSpPr/>
            <p:nvPr/>
          </p:nvCxnSpPr>
          <p:spPr bwMode="auto">
            <a:xfrm>
              <a:off x="6624228" y="3267968"/>
              <a:ext cx="21602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23 Conector recto"/>
            <p:cNvCxnSpPr/>
            <p:nvPr/>
          </p:nvCxnSpPr>
          <p:spPr bwMode="auto">
            <a:xfrm>
              <a:off x="6624228" y="3471168"/>
              <a:ext cx="21602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24 Conector recto"/>
            <p:cNvCxnSpPr/>
            <p:nvPr/>
          </p:nvCxnSpPr>
          <p:spPr bwMode="auto">
            <a:xfrm>
              <a:off x="6624228" y="3700016"/>
              <a:ext cx="21602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25 Conector recto"/>
            <p:cNvCxnSpPr/>
            <p:nvPr/>
          </p:nvCxnSpPr>
          <p:spPr bwMode="auto">
            <a:xfrm>
              <a:off x="6624228" y="3899148"/>
              <a:ext cx="21602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26 Conector recto"/>
            <p:cNvCxnSpPr/>
            <p:nvPr/>
          </p:nvCxnSpPr>
          <p:spPr bwMode="auto">
            <a:xfrm>
              <a:off x="6624228" y="4119364"/>
              <a:ext cx="21602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27 Conector recto"/>
            <p:cNvCxnSpPr/>
            <p:nvPr/>
          </p:nvCxnSpPr>
          <p:spPr bwMode="auto">
            <a:xfrm>
              <a:off x="6624228" y="4335388"/>
              <a:ext cx="21602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28 Conector recto"/>
            <p:cNvCxnSpPr/>
            <p:nvPr/>
          </p:nvCxnSpPr>
          <p:spPr bwMode="auto">
            <a:xfrm>
              <a:off x="6624228" y="4551412"/>
              <a:ext cx="21602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29 Conector recto"/>
            <p:cNvCxnSpPr/>
            <p:nvPr/>
          </p:nvCxnSpPr>
          <p:spPr bwMode="auto">
            <a:xfrm>
              <a:off x="6624228" y="4754736"/>
              <a:ext cx="216024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graphicFrame>
          <p:nvGraphicFramePr>
            <p:cNvPr id="87043" name="Object 3"/>
            <p:cNvGraphicFramePr>
              <a:graphicFrameLocks noChangeAspect="1"/>
            </p:cNvGraphicFramePr>
            <p:nvPr/>
          </p:nvGraphicFramePr>
          <p:xfrm>
            <a:off x="5770860" y="2327672"/>
            <a:ext cx="4276725" cy="3022600"/>
          </p:xfrm>
          <a:graphic>
            <a:graphicData uri="http://schemas.openxmlformats.org/presentationml/2006/ole">
              <p:oleObj spid="_x0000_s87043" name="Graph" r:id="rId4" imgW="4276800" imgH="3022560" progId="Origin50.Graph">
                <p:embed/>
              </p:oleObj>
            </a:graphicData>
          </a:graphic>
        </p:graphicFrame>
      </p:grpSp>
      <p:grpSp>
        <p:nvGrpSpPr>
          <p:cNvPr id="31" name="41 Grupo"/>
          <p:cNvGrpSpPr/>
          <p:nvPr/>
        </p:nvGrpSpPr>
        <p:grpSpPr>
          <a:xfrm flipH="1">
            <a:off x="6444208" y="5224836"/>
            <a:ext cx="199030" cy="652436"/>
            <a:chOff x="2890838" y="1928791"/>
            <a:chExt cx="401621" cy="2222274"/>
          </a:xfrm>
        </p:grpSpPr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adFill rotWithShape="0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36" name="41 Grupo"/>
          <p:cNvGrpSpPr/>
          <p:nvPr/>
        </p:nvGrpSpPr>
        <p:grpSpPr>
          <a:xfrm flipH="1" flipV="1">
            <a:off x="6660232" y="5389936"/>
            <a:ext cx="144016" cy="472096"/>
            <a:chOff x="2890838" y="1928791"/>
            <a:chExt cx="401621" cy="2222274"/>
          </a:xfrm>
          <a:solidFill>
            <a:srgbClr val="00B0F0"/>
          </a:solidFill>
        </p:grpSpPr>
        <p:sp>
          <p:nvSpPr>
            <p:cNvPr id="37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38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39" name="41 Grupo"/>
          <p:cNvGrpSpPr/>
          <p:nvPr/>
        </p:nvGrpSpPr>
        <p:grpSpPr>
          <a:xfrm flipH="1" flipV="1">
            <a:off x="8265492" y="5237460"/>
            <a:ext cx="199030" cy="652436"/>
            <a:chOff x="2890838" y="1928791"/>
            <a:chExt cx="401621" cy="2222274"/>
          </a:xfrm>
        </p:grpSpPr>
        <p:sp>
          <p:nvSpPr>
            <p:cNvPr id="40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adFill rotWithShape="0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41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42" name="41 Grupo"/>
          <p:cNvGrpSpPr/>
          <p:nvPr/>
        </p:nvGrpSpPr>
        <p:grpSpPr>
          <a:xfrm flipH="1">
            <a:off x="8481516" y="5402560"/>
            <a:ext cx="144016" cy="472096"/>
            <a:chOff x="2890838" y="1928791"/>
            <a:chExt cx="401621" cy="2222274"/>
          </a:xfrm>
          <a:solidFill>
            <a:srgbClr val="00B0F0"/>
          </a:solidFill>
        </p:grpSpPr>
        <p:sp>
          <p:nvSpPr>
            <p:cNvPr id="43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44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45" name="41 Grupo"/>
          <p:cNvGrpSpPr/>
          <p:nvPr/>
        </p:nvGrpSpPr>
        <p:grpSpPr>
          <a:xfrm flipH="1">
            <a:off x="6448400" y="3068960"/>
            <a:ext cx="199030" cy="652436"/>
            <a:chOff x="2890838" y="1928791"/>
            <a:chExt cx="401621" cy="2222274"/>
          </a:xfrm>
        </p:grpSpPr>
        <p:sp>
          <p:nvSpPr>
            <p:cNvPr id="46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adFill rotWithShape="0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47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48" name="41 Grupo"/>
          <p:cNvGrpSpPr/>
          <p:nvPr/>
        </p:nvGrpSpPr>
        <p:grpSpPr>
          <a:xfrm flipH="1">
            <a:off x="6664424" y="3234060"/>
            <a:ext cx="144016" cy="472096"/>
            <a:chOff x="2890838" y="1928791"/>
            <a:chExt cx="401621" cy="2222274"/>
          </a:xfrm>
          <a:solidFill>
            <a:srgbClr val="00B0F0"/>
          </a:solidFill>
        </p:grpSpPr>
        <p:sp>
          <p:nvSpPr>
            <p:cNvPr id="49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50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51" name="41 Grupo"/>
          <p:cNvGrpSpPr/>
          <p:nvPr/>
        </p:nvGrpSpPr>
        <p:grpSpPr>
          <a:xfrm flipH="1" flipV="1">
            <a:off x="8223200" y="3056260"/>
            <a:ext cx="199030" cy="652436"/>
            <a:chOff x="2890838" y="1928791"/>
            <a:chExt cx="401621" cy="2222274"/>
          </a:xfrm>
        </p:grpSpPr>
        <p:sp>
          <p:nvSpPr>
            <p:cNvPr id="52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adFill rotWithShape="0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53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54" name="53 Grupo"/>
          <p:cNvGrpSpPr/>
          <p:nvPr/>
        </p:nvGrpSpPr>
        <p:grpSpPr>
          <a:xfrm flipH="1" flipV="1">
            <a:off x="8439224" y="3221360"/>
            <a:ext cx="144016" cy="472096"/>
            <a:chOff x="2890838" y="1928791"/>
            <a:chExt cx="401621" cy="2222274"/>
          </a:xfrm>
          <a:solidFill>
            <a:srgbClr val="00B0F0"/>
          </a:solidFill>
        </p:grpSpPr>
        <p:sp>
          <p:nvSpPr>
            <p:cNvPr id="55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56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sp>
        <p:nvSpPr>
          <p:cNvPr id="57" name="56 CuadroTexto"/>
          <p:cNvSpPr txBox="1"/>
          <p:nvPr/>
        </p:nvSpPr>
        <p:spPr>
          <a:xfrm>
            <a:off x="7164288" y="5733256"/>
            <a:ext cx="7954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D</a:t>
            </a:r>
            <a:r>
              <a:rPr lang="es-ES" dirty="0" smtClean="0"/>
              <a:t> </a:t>
            </a:r>
            <a:r>
              <a:rPr lang="es-ES" dirty="0" smtClean="0">
                <a:sym typeface="Symbol"/>
              </a:rPr>
              <a:t></a:t>
            </a:r>
            <a:r>
              <a:rPr lang="es-ES" dirty="0" smtClean="0"/>
              <a:t> 0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7308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Hyperfine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interactions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baseline="30000" dirty="0" smtClean="0">
                <a:solidFill>
                  <a:srgbClr val="660066"/>
                </a:solidFill>
                <a:latin typeface="Trebuchet MS" pitchFamily="34" charset="0"/>
              </a:rPr>
              <a:t>167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ErW</a:t>
            </a:r>
            <a:r>
              <a:rPr lang="es-ES" sz="2400" b="1" baseline="-25000" dirty="0" smtClean="0">
                <a:solidFill>
                  <a:srgbClr val="660066"/>
                </a:solidFill>
                <a:latin typeface="Trebuchet MS" pitchFamily="34" charset="0"/>
              </a:rPr>
              <a:t>10</a:t>
            </a:r>
            <a:endParaRPr lang="es-ES" sz="2400" b="1" baseline="-250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grpSp>
        <p:nvGrpSpPr>
          <p:cNvPr id="58" name="15 Grupo"/>
          <p:cNvGrpSpPr/>
          <p:nvPr/>
        </p:nvGrpSpPr>
        <p:grpSpPr>
          <a:xfrm>
            <a:off x="899592" y="1386160"/>
            <a:ext cx="4248472" cy="5931272"/>
            <a:chOff x="899592" y="1574800"/>
            <a:chExt cx="3733800" cy="5283200"/>
          </a:xfrm>
        </p:grpSpPr>
        <p:graphicFrame>
          <p:nvGraphicFramePr>
            <p:cNvPr id="59" name="Object 19"/>
            <p:cNvGraphicFramePr>
              <a:graphicFrameLocks noChangeAspect="1"/>
            </p:cNvGraphicFramePr>
            <p:nvPr/>
          </p:nvGraphicFramePr>
          <p:xfrm>
            <a:off x="899592" y="1574800"/>
            <a:ext cx="3733800" cy="5283200"/>
          </p:xfrm>
          <a:graphic>
            <a:graphicData uri="http://schemas.openxmlformats.org/presentationml/2006/ole">
              <p:oleObj spid="_x0000_s88068" name="Graph" r:id="rId3" imgW="3022560" imgH="4276800" progId="Origin50.Graph">
                <p:embed/>
              </p:oleObj>
            </a:graphicData>
          </a:graphic>
        </p:graphicFrame>
        <p:sp>
          <p:nvSpPr>
            <p:cNvPr id="60" name="59 CuadroTexto"/>
            <p:cNvSpPr txBox="1"/>
            <p:nvPr/>
          </p:nvSpPr>
          <p:spPr>
            <a:xfrm>
              <a:off x="1403648" y="4239096"/>
              <a:ext cx="174278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err="1" smtClean="0">
                  <a:latin typeface="Symbol" pitchFamily="18" charset="2"/>
                </a:rPr>
                <a:t>x</a:t>
              </a:r>
              <a:r>
                <a:rPr lang="es-ES" baseline="-25000" dirty="0" err="1" smtClean="0"/>
                <a:t>dip</a:t>
              </a:r>
              <a:r>
                <a:rPr lang="es-ES" dirty="0" smtClean="0"/>
                <a:t> = -</a:t>
              </a:r>
              <a:r>
                <a:rPr lang="es-ES" dirty="0" err="1" smtClean="0">
                  <a:latin typeface="Symbol" pitchFamily="18" charset="2"/>
                </a:rPr>
                <a:t>x</a:t>
              </a:r>
              <a:r>
                <a:rPr lang="es-ES" baseline="-25000" dirty="0" err="1" smtClean="0"/>
                <a:t>hyperfine</a:t>
              </a:r>
              <a:endParaRPr lang="es-ES" baseline="-25000" dirty="0"/>
            </a:p>
          </p:txBody>
        </p:sp>
      </p:grpSp>
      <p:graphicFrame>
        <p:nvGraphicFramePr>
          <p:cNvPr id="88069" name="Object 5"/>
          <p:cNvGraphicFramePr>
            <a:graphicFrameLocks noChangeAspect="1"/>
          </p:cNvGraphicFramePr>
          <p:nvPr/>
        </p:nvGraphicFramePr>
        <p:xfrm>
          <a:off x="3563888" y="5157192"/>
          <a:ext cx="3255962" cy="820738"/>
        </p:xfrm>
        <a:graphic>
          <a:graphicData uri="http://schemas.openxmlformats.org/presentationml/2006/ole">
            <p:oleObj spid="_x0000_s88069" name="Ecuación" r:id="rId4" imgW="1663560" imgH="419040" progId="Equation.3">
              <p:embed/>
            </p:oleObj>
          </a:graphicData>
        </a:graphic>
      </p:graphicFrame>
      <p:graphicFrame>
        <p:nvGraphicFramePr>
          <p:cNvPr id="88070" name="Object 6"/>
          <p:cNvGraphicFramePr>
            <a:graphicFrameLocks noChangeAspect="1"/>
          </p:cNvGraphicFramePr>
          <p:nvPr/>
        </p:nvGraphicFramePr>
        <p:xfrm>
          <a:off x="4427984" y="1268760"/>
          <a:ext cx="5399919" cy="3816424"/>
        </p:xfrm>
        <a:graphic>
          <a:graphicData uri="http://schemas.openxmlformats.org/presentationml/2006/ole">
            <p:oleObj spid="_x0000_s88070" name="Graph" r:id="rId5" imgW="4276800" imgH="3022560" progId="Origin50.Graph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306" name="Object 2"/>
          <p:cNvGraphicFramePr>
            <a:graphicFrameLocks noChangeAspect="1"/>
          </p:cNvGraphicFramePr>
          <p:nvPr/>
        </p:nvGraphicFramePr>
        <p:xfrm>
          <a:off x="920084" y="1091212"/>
          <a:ext cx="4943130" cy="3489916"/>
        </p:xfrm>
        <a:graphic>
          <a:graphicData uri="http://schemas.openxmlformats.org/presentationml/2006/ole">
            <p:oleObj spid="_x0000_s98306" name="Graph" r:id="rId3" imgW="4276800" imgH="3022560" progId="Origin50.Graph">
              <p:embed/>
            </p:oleObj>
          </a:graphicData>
        </a:graphic>
      </p:graphicFrame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7308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Strong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hyperfine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interactions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HoW</a:t>
            </a:r>
            <a:r>
              <a:rPr lang="es-ES" sz="2400" b="1" baseline="-25000" dirty="0" smtClean="0">
                <a:solidFill>
                  <a:srgbClr val="660066"/>
                </a:solidFill>
                <a:latin typeface="Trebuchet MS" pitchFamily="34" charset="0"/>
              </a:rPr>
              <a:t>10</a:t>
            </a:r>
            <a:endParaRPr lang="es-ES" sz="2400" b="1" baseline="-250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4" name="3 Elipse"/>
          <p:cNvSpPr/>
          <p:nvPr/>
        </p:nvSpPr>
        <p:spPr bwMode="auto">
          <a:xfrm>
            <a:off x="2303797" y="3534558"/>
            <a:ext cx="1584176" cy="228724"/>
          </a:xfrm>
          <a:prstGeom prst="ellipse">
            <a:avLst/>
          </a:prstGeom>
          <a:solidFill>
            <a:srgbClr val="FFFFCC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98307" name="Object 3"/>
          <p:cNvGraphicFramePr>
            <a:graphicFrameLocks noChangeAspect="1"/>
          </p:cNvGraphicFramePr>
          <p:nvPr/>
        </p:nvGraphicFramePr>
        <p:xfrm>
          <a:off x="4572001" y="1096067"/>
          <a:ext cx="4577488" cy="3022600"/>
        </p:xfrm>
        <a:graphic>
          <a:graphicData uri="http://schemas.openxmlformats.org/presentationml/2006/ole">
            <p:oleObj spid="_x0000_s98307" name="Graph" r:id="rId4" imgW="4276800" imgH="3022560" progId="Origin50.Graph">
              <p:embed/>
            </p:oleObj>
          </a:graphicData>
        </a:graphic>
      </p:graphicFrame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/>
        </p:nvGraphicFramePr>
        <p:xfrm>
          <a:off x="1004455" y="4082358"/>
          <a:ext cx="4333875" cy="3027362"/>
        </p:xfrm>
        <a:graphic>
          <a:graphicData uri="http://schemas.openxmlformats.org/presentationml/2006/ole">
            <p:oleObj spid="_x0000_s98308" name="Graph" r:id="rId5" imgW="4154400" imgH="2901600" progId="Origin50.Graph">
              <p:embed/>
            </p:oleObj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/>
        </p:nvGraphicFramePr>
        <p:xfrm>
          <a:off x="5047803" y="3861048"/>
          <a:ext cx="4276725" cy="3019425"/>
        </p:xfrm>
        <a:graphic>
          <a:graphicData uri="http://schemas.openxmlformats.org/presentationml/2006/ole">
            <p:oleObj spid="_x0000_s98310" name="Graph" r:id="rId6" imgW="4276800" imgH="3022560" progId="Origin50.Graph">
              <p:embed/>
            </p:oleObj>
          </a:graphicData>
        </a:graphic>
      </p:graphicFrame>
      <p:grpSp>
        <p:nvGrpSpPr>
          <p:cNvPr id="26" name="25 Grupo"/>
          <p:cNvGrpSpPr/>
          <p:nvPr/>
        </p:nvGrpSpPr>
        <p:grpSpPr>
          <a:xfrm>
            <a:off x="5292080" y="1952550"/>
            <a:ext cx="1916348" cy="1296144"/>
            <a:chOff x="5292080" y="2132856"/>
            <a:chExt cx="1916348" cy="1296144"/>
          </a:xfrm>
        </p:grpSpPr>
        <p:cxnSp>
          <p:nvCxnSpPr>
            <p:cNvPr id="10" name="9 Conector recto de flecha"/>
            <p:cNvCxnSpPr/>
            <p:nvPr/>
          </p:nvCxnSpPr>
          <p:spPr bwMode="auto">
            <a:xfrm rot="5400000" flipH="1" flipV="1">
              <a:off x="5112060" y="2456892"/>
              <a:ext cx="1296144" cy="64807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11 Conector recto de flecha"/>
            <p:cNvCxnSpPr/>
            <p:nvPr/>
          </p:nvCxnSpPr>
          <p:spPr bwMode="auto">
            <a:xfrm rot="16200000" flipH="1">
              <a:off x="6167310" y="2453085"/>
              <a:ext cx="1296144" cy="655685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" name="16 CuadroTexto"/>
            <p:cNvSpPr txBox="1"/>
            <p:nvPr/>
          </p:nvSpPr>
          <p:spPr>
            <a:xfrm>
              <a:off x="5292080" y="2420888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(1)</a:t>
              </a:r>
              <a:endParaRPr lang="es-ES" dirty="0"/>
            </a:p>
          </p:txBody>
        </p:sp>
        <p:sp>
          <p:nvSpPr>
            <p:cNvPr id="18" name="17 CuadroTexto"/>
            <p:cNvSpPr txBox="1"/>
            <p:nvPr/>
          </p:nvSpPr>
          <p:spPr>
            <a:xfrm>
              <a:off x="6711176" y="2420888"/>
              <a:ext cx="4972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(1)</a:t>
              </a:r>
            </a:p>
          </p:txBody>
        </p:sp>
      </p:grpSp>
      <p:sp>
        <p:nvSpPr>
          <p:cNvPr id="19" name="18 CuadroTexto"/>
          <p:cNvSpPr txBox="1"/>
          <p:nvPr/>
        </p:nvSpPr>
        <p:spPr>
          <a:xfrm>
            <a:off x="5911899" y="4235236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(1)</a:t>
            </a:r>
            <a:endParaRPr lang="es-ES" dirty="0"/>
          </a:p>
        </p:txBody>
      </p:sp>
      <p:cxnSp>
        <p:nvCxnSpPr>
          <p:cNvPr id="21" name="20 Conector recto de flecha"/>
          <p:cNvCxnSpPr/>
          <p:nvPr/>
        </p:nvCxnSpPr>
        <p:spPr bwMode="auto">
          <a:xfrm rot="5400000" flipH="1" flipV="1">
            <a:off x="5659733" y="2474751"/>
            <a:ext cx="1224136" cy="21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22 CuadroTexto"/>
          <p:cNvSpPr txBox="1"/>
          <p:nvPr/>
        </p:nvSpPr>
        <p:spPr>
          <a:xfrm>
            <a:off x="5868144" y="2304977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(2)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415955" y="4633913"/>
            <a:ext cx="497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(2)</a:t>
            </a:r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6894512" y="2605203"/>
            <a:ext cx="557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smtClean="0">
                <a:solidFill>
                  <a:srgbClr val="FF0000"/>
                </a:solidFill>
              </a:rPr>
              <a:t>(2)</a:t>
            </a:r>
          </a:p>
          <a:p>
            <a:endParaRPr lang="es-E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4" grpId="0"/>
      <p:bldP spid="2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14 Grupo"/>
          <p:cNvGrpSpPr/>
          <p:nvPr/>
        </p:nvGrpSpPr>
        <p:grpSpPr>
          <a:xfrm>
            <a:off x="4941888" y="1314606"/>
            <a:ext cx="4153916" cy="7642118"/>
            <a:chOff x="4941888" y="1314606"/>
            <a:chExt cx="4153916" cy="7642118"/>
          </a:xfrm>
        </p:grpSpPr>
        <p:graphicFrame>
          <p:nvGraphicFramePr>
            <p:cNvPr id="3" name="Object 19"/>
            <p:cNvGraphicFramePr>
              <a:graphicFrameLocks noChangeAspect="1"/>
            </p:cNvGraphicFramePr>
            <p:nvPr/>
          </p:nvGraphicFramePr>
          <p:xfrm>
            <a:off x="5102994" y="1314606"/>
            <a:ext cx="3582094" cy="5066722"/>
          </p:xfrm>
          <a:graphic>
            <a:graphicData uri="http://schemas.openxmlformats.org/presentationml/2006/ole">
              <p:oleObj spid="_x0000_s89091" name="Graph" r:id="rId3" imgW="3022560" imgH="4276800" progId="Origin50.Graph">
                <p:embed/>
              </p:oleObj>
            </a:graphicData>
          </a:graphic>
        </p:graphicFrame>
        <p:sp>
          <p:nvSpPr>
            <p:cNvPr id="4" name="7 CuadroTexto"/>
            <p:cNvSpPr txBox="1">
              <a:spLocks noChangeArrowheads="1"/>
            </p:cNvSpPr>
            <p:nvPr/>
          </p:nvSpPr>
          <p:spPr bwMode="auto">
            <a:xfrm>
              <a:off x="4941888" y="1557338"/>
              <a:ext cx="9124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i="1" dirty="0"/>
                <a:t>T</a:t>
              </a:r>
              <a:r>
                <a:rPr lang="es-ES" dirty="0"/>
                <a:t> &gt; </a:t>
              </a:r>
              <a:r>
                <a:rPr lang="es-ES" i="1" dirty="0" smtClean="0"/>
                <a:t>T</a:t>
              </a:r>
              <a:r>
                <a:rPr lang="es-ES" baseline="-25000" dirty="0" smtClean="0"/>
                <a:t>N</a:t>
              </a:r>
              <a:endParaRPr lang="es-ES" baseline="-25000" dirty="0"/>
            </a:p>
          </p:txBody>
        </p:sp>
        <p:graphicFrame>
          <p:nvGraphicFramePr>
            <p:cNvPr id="5" name="Object 5"/>
            <p:cNvGraphicFramePr>
              <a:graphicFrameLocks noChangeAspect="1"/>
            </p:cNvGraphicFramePr>
            <p:nvPr/>
          </p:nvGraphicFramePr>
          <p:xfrm>
            <a:off x="5118596" y="3946574"/>
            <a:ext cx="3541712" cy="5010150"/>
          </p:xfrm>
          <a:graphic>
            <a:graphicData uri="http://schemas.openxmlformats.org/presentationml/2006/ole">
              <p:oleObj spid="_x0000_s89092" name="Graph" r:id="rId4" imgW="3022560" imgH="4276800" progId="Origin50.Graph">
                <p:embed/>
              </p:oleObj>
            </a:graphicData>
          </a:graphic>
        </p:graphicFrame>
        <p:sp>
          <p:nvSpPr>
            <p:cNvPr id="6" name="9 CuadroTexto"/>
            <p:cNvSpPr txBox="1">
              <a:spLocks noChangeArrowheads="1"/>
            </p:cNvSpPr>
            <p:nvPr/>
          </p:nvSpPr>
          <p:spPr bwMode="auto">
            <a:xfrm>
              <a:off x="5018088" y="4000500"/>
              <a:ext cx="91242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i="1" dirty="0"/>
                <a:t>T</a:t>
              </a:r>
              <a:r>
                <a:rPr lang="es-ES" dirty="0"/>
                <a:t> &lt; </a:t>
              </a:r>
              <a:r>
                <a:rPr lang="es-ES" i="1" dirty="0" smtClean="0"/>
                <a:t>T</a:t>
              </a:r>
              <a:r>
                <a:rPr lang="es-ES" baseline="-25000" dirty="0" smtClean="0"/>
                <a:t>N</a:t>
              </a:r>
              <a:endParaRPr lang="es-ES" baseline="-25000" dirty="0"/>
            </a:p>
          </p:txBody>
        </p:sp>
        <p:cxnSp>
          <p:nvCxnSpPr>
            <p:cNvPr id="9" name="15 Conector recto"/>
            <p:cNvCxnSpPr>
              <a:cxnSpLocks noChangeShapeType="1"/>
            </p:cNvCxnSpPr>
            <p:nvPr/>
          </p:nvCxnSpPr>
          <p:spPr bwMode="auto">
            <a:xfrm>
              <a:off x="7108254" y="5031978"/>
              <a:ext cx="714375" cy="1588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0" name="16 Conector recto"/>
            <p:cNvCxnSpPr>
              <a:cxnSpLocks noChangeShapeType="1"/>
            </p:cNvCxnSpPr>
            <p:nvPr/>
          </p:nvCxnSpPr>
          <p:spPr bwMode="auto">
            <a:xfrm>
              <a:off x="8381429" y="5389166"/>
              <a:ext cx="714375" cy="158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1" name="21 Conector recto de flecha"/>
            <p:cNvCxnSpPr>
              <a:cxnSpLocks noChangeShapeType="1"/>
            </p:cNvCxnSpPr>
            <p:nvPr/>
          </p:nvCxnSpPr>
          <p:spPr bwMode="auto">
            <a:xfrm rot="5400000">
              <a:off x="7894860" y="5248672"/>
              <a:ext cx="428625" cy="158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2" name="22 CuadroTexto"/>
            <p:cNvSpPr txBox="1">
              <a:spLocks noChangeArrowheads="1"/>
            </p:cNvSpPr>
            <p:nvPr/>
          </p:nvSpPr>
          <p:spPr bwMode="auto">
            <a:xfrm>
              <a:off x="7524328" y="4581128"/>
              <a:ext cx="1135247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dirty="0" err="1" smtClean="0">
                  <a:latin typeface="Symbol" pitchFamily="18" charset="2"/>
                </a:rPr>
                <a:t>x</a:t>
              </a:r>
              <a:r>
                <a:rPr lang="es-ES" baseline="-25000" dirty="0" err="1" smtClean="0">
                  <a:cs typeface="Arial" pitchFamily="34" charset="0"/>
                </a:rPr>
                <a:t>dip</a:t>
              </a:r>
              <a:r>
                <a:rPr lang="es-ES" dirty="0" smtClean="0"/>
                <a:t> </a:t>
              </a:r>
              <a:r>
                <a:rPr lang="es-ES" dirty="0"/>
                <a:t>&gt;&gt; </a:t>
              </a:r>
              <a:r>
                <a:rPr lang="es-ES" dirty="0">
                  <a:latin typeface="Symbol" pitchFamily="18" charset="2"/>
                </a:rPr>
                <a:t>D</a:t>
              </a:r>
            </a:p>
          </p:txBody>
        </p:sp>
      </p:grp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7308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Relaxation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vs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long-range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order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: ErW</a:t>
            </a:r>
            <a:r>
              <a:rPr lang="es-ES" sz="2400" b="1" baseline="-25000" dirty="0" smtClean="0">
                <a:solidFill>
                  <a:srgbClr val="660066"/>
                </a:solidFill>
                <a:latin typeface="Trebuchet MS" pitchFamily="34" charset="0"/>
              </a:rPr>
              <a:t>10</a:t>
            </a:r>
            <a:endParaRPr lang="es-ES" sz="2400" b="1" baseline="-250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graphicFrame>
        <p:nvGraphicFramePr>
          <p:cNvPr id="89095" name="Object 7"/>
          <p:cNvGraphicFramePr>
            <a:graphicFrameLocks noChangeAspect="1"/>
          </p:cNvGraphicFramePr>
          <p:nvPr/>
        </p:nvGraphicFramePr>
        <p:xfrm>
          <a:off x="971600" y="1916832"/>
          <a:ext cx="4104456" cy="4540792"/>
        </p:xfrm>
        <a:graphic>
          <a:graphicData uri="http://schemas.openxmlformats.org/presentationml/2006/ole">
            <p:oleObj spid="_x0000_s89095" name="Graph" r:id="rId5" imgW="3222720" imgH="3565440" progId="Origin50.Graph">
              <p:embed/>
            </p:oleObj>
          </a:graphicData>
        </a:graphic>
      </p:graphicFrame>
      <p:cxnSp>
        <p:nvCxnSpPr>
          <p:cNvPr id="16" name="15 Conector recto"/>
          <p:cNvCxnSpPr/>
          <p:nvPr/>
        </p:nvCxnSpPr>
        <p:spPr bwMode="auto">
          <a:xfrm rot="5400000">
            <a:off x="935596" y="3956360"/>
            <a:ext cx="3672408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16 Forma libre"/>
          <p:cNvSpPr/>
          <p:nvPr/>
        </p:nvSpPr>
        <p:spPr bwMode="auto">
          <a:xfrm>
            <a:off x="2745317" y="1765300"/>
            <a:ext cx="217107" cy="342900"/>
          </a:xfrm>
          <a:custGeom>
            <a:avLst/>
            <a:gdLst>
              <a:gd name="connsiteX0" fmla="*/ 23283 w 162983"/>
              <a:gd name="connsiteY0" fmla="*/ 342900 h 342900"/>
              <a:gd name="connsiteX1" fmla="*/ 23283 w 162983"/>
              <a:gd name="connsiteY1" fmla="*/ 88900 h 342900"/>
              <a:gd name="connsiteX2" fmla="*/ 162983 w 162983"/>
              <a:gd name="connsiteY2" fmla="*/ 0 h 342900"/>
              <a:gd name="connsiteX3" fmla="*/ 162983 w 162983"/>
              <a:gd name="connsiteY3" fmla="*/ 0 h 34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983" h="342900">
                <a:moveTo>
                  <a:pt x="23283" y="342900"/>
                </a:moveTo>
                <a:cubicBezTo>
                  <a:pt x="11641" y="244475"/>
                  <a:pt x="0" y="146050"/>
                  <a:pt x="23283" y="88900"/>
                </a:cubicBezTo>
                <a:cubicBezTo>
                  <a:pt x="46566" y="31750"/>
                  <a:pt x="162983" y="0"/>
                  <a:pt x="162983" y="0"/>
                </a:cubicBezTo>
                <a:lnTo>
                  <a:pt x="162983" y="0"/>
                </a:lnTo>
              </a:path>
            </a:pathLst>
          </a:custGeom>
          <a:noFill/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2987824" y="1484784"/>
            <a:ext cx="149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T</a:t>
            </a:r>
            <a:r>
              <a:rPr lang="es-ES" baseline="-25000" dirty="0" smtClean="0"/>
              <a:t>N</a:t>
            </a:r>
            <a:r>
              <a:rPr lang="es-ES" dirty="0" smtClean="0"/>
              <a:t> = 81 </a:t>
            </a:r>
            <a:r>
              <a:rPr lang="es-ES" dirty="0" err="1" smtClean="0"/>
              <a:t>mK</a:t>
            </a:r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535358" y="6216820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800" dirty="0" err="1" smtClean="0"/>
              <a:t>The</a:t>
            </a:r>
            <a:r>
              <a:rPr lang="es-ES" sz="1800" dirty="0" smtClean="0"/>
              <a:t> </a:t>
            </a:r>
            <a:r>
              <a:rPr lang="es-ES" sz="1800" dirty="0" err="1" smtClean="0"/>
              <a:t>onset</a:t>
            </a:r>
            <a:r>
              <a:rPr lang="es-ES" sz="1800" dirty="0" smtClean="0"/>
              <a:t> of </a:t>
            </a:r>
            <a:r>
              <a:rPr lang="es-ES" sz="1800" dirty="0" err="1" smtClean="0"/>
              <a:t>long-range</a:t>
            </a:r>
            <a:r>
              <a:rPr lang="es-ES" sz="1800" dirty="0" smtClean="0"/>
              <a:t> </a:t>
            </a:r>
            <a:r>
              <a:rPr lang="es-ES" sz="1800" dirty="0" err="1" smtClean="0"/>
              <a:t>order</a:t>
            </a:r>
            <a:r>
              <a:rPr lang="es-ES" sz="1800" dirty="0" smtClean="0"/>
              <a:t> blocks QT and </a:t>
            </a:r>
            <a:r>
              <a:rPr lang="es-ES" sz="1800" dirty="0" err="1" smtClean="0"/>
              <a:t>relaxation</a:t>
            </a:r>
            <a:endParaRPr lang="es-E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90113" name="Object 1"/>
          <p:cNvGraphicFramePr>
            <a:graphicFrameLocks noChangeAspect="1"/>
          </p:cNvGraphicFramePr>
          <p:nvPr/>
        </p:nvGraphicFramePr>
        <p:xfrm>
          <a:off x="1187624" y="1700808"/>
          <a:ext cx="4104456" cy="5817257"/>
        </p:xfrm>
        <a:graphic>
          <a:graphicData uri="http://schemas.openxmlformats.org/presentationml/2006/ole">
            <p:oleObj spid="_x0000_s90113" name="Graph" r:id="rId3" imgW="3022560" imgH="4276800" progId="Origin50.Graph">
              <p:embed/>
            </p:oleObj>
          </a:graphicData>
        </a:graphic>
      </p:graphicFrame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766834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Aging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: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monitoring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the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growth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of spin-spin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correlations</a:t>
            </a:r>
            <a:endParaRPr lang="es-ES" sz="2400" b="1" baseline="-250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graphicFrame>
        <p:nvGraphicFramePr>
          <p:cNvPr id="90115" name="Object 19"/>
          <p:cNvGraphicFramePr>
            <a:graphicFrameLocks noChangeAspect="1"/>
          </p:cNvGraphicFramePr>
          <p:nvPr/>
        </p:nvGraphicFramePr>
        <p:xfrm>
          <a:off x="6099936" y="1386458"/>
          <a:ext cx="2207972" cy="3122662"/>
        </p:xfrm>
        <a:graphic>
          <a:graphicData uri="http://schemas.openxmlformats.org/presentationml/2006/ole">
            <p:oleObj spid="_x0000_s90115" name="Graph" r:id="rId4" imgW="3022560" imgH="4276800" progId="Origin50.Graph">
              <p:embed/>
            </p:oleObj>
          </a:graphicData>
        </a:graphic>
      </p:graphicFrame>
      <p:graphicFrame>
        <p:nvGraphicFramePr>
          <p:cNvPr id="90116" name="Object 5"/>
          <p:cNvGraphicFramePr>
            <a:graphicFrameLocks noChangeAspect="1"/>
          </p:cNvGraphicFramePr>
          <p:nvPr/>
        </p:nvGraphicFramePr>
        <p:xfrm>
          <a:off x="6032335" y="4848723"/>
          <a:ext cx="2305083" cy="3260798"/>
        </p:xfrm>
        <a:graphic>
          <a:graphicData uri="http://schemas.openxmlformats.org/presentationml/2006/ole">
            <p:oleObj spid="_x0000_s90116" name="Graph" r:id="rId5" imgW="3022560" imgH="4276800" progId="Origin50.Graph">
              <p:embed/>
            </p:oleObj>
          </a:graphicData>
        </a:graphic>
      </p:graphicFrame>
      <p:graphicFrame>
        <p:nvGraphicFramePr>
          <p:cNvPr id="90117" name="Object 5"/>
          <p:cNvGraphicFramePr>
            <a:graphicFrameLocks noChangeAspect="1"/>
          </p:cNvGraphicFramePr>
          <p:nvPr/>
        </p:nvGraphicFramePr>
        <p:xfrm>
          <a:off x="6088360" y="3115444"/>
          <a:ext cx="2232248" cy="3158443"/>
        </p:xfrm>
        <a:graphic>
          <a:graphicData uri="http://schemas.openxmlformats.org/presentationml/2006/ole">
            <p:oleObj spid="_x0000_s90117" name="Graph" r:id="rId6" imgW="3022560" imgH="4276800" progId="Origin50.Graph">
              <p:embed/>
            </p:oleObj>
          </a:graphicData>
        </a:graphic>
      </p:graphicFrame>
      <p:cxnSp>
        <p:nvCxnSpPr>
          <p:cNvPr id="9" name="8 Conector recto de flecha"/>
          <p:cNvCxnSpPr/>
          <p:nvPr/>
        </p:nvCxnSpPr>
        <p:spPr bwMode="auto">
          <a:xfrm rot="5400000">
            <a:off x="3743908" y="3969060"/>
            <a:ext cx="4248472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9 CuadroTexto"/>
          <p:cNvSpPr txBox="1"/>
          <p:nvPr/>
        </p:nvSpPr>
        <p:spPr>
          <a:xfrm>
            <a:off x="5567412" y="6233120"/>
            <a:ext cx="66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time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8172400" y="2348880"/>
            <a:ext cx="785793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t</a:t>
            </a:r>
            <a:r>
              <a:rPr lang="es-ES" baseline="-25000" dirty="0" smtClean="0"/>
              <a:t>1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i="1" dirty="0" smtClean="0"/>
              <a:t>t</a:t>
            </a:r>
            <a:r>
              <a:rPr lang="es-ES" baseline="-25000" dirty="0" smtClean="0"/>
              <a:t>2</a:t>
            </a:r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endParaRPr lang="es-ES" dirty="0" smtClean="0"/>
          </a:p>
          <a:p>
            <a:r>
              <a:rPr lang="es-ES" i="1" dirty="0" smtClean="0"/>
              <a:t>t</a:t>
            </a:r>
            <a:r>
              <a:rPr lang="es-ES" baseline="-25000" dirty="0" smtClean="0"/>
              <a:t>3</a:t>
            </a:r>
            <a:r>
              <a:rPr lang="es-ES" dirty="0" smtClean="0">
                <a:sym typeface="Symbol"/>
              </a:rPr>
              <a:t></a:t>
            </a:r>
            <a:endParaRPr lang="es-ES" dirty="0" smtClean="0"/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 redondeado"/>
          <p:cNvSpPr/>
          <p:nvPr/>
        </p:nvSpPr>
        <p:spPr bwMode="auto">
          <a:xfrm>
            <a:off x="1331640" y="4737114"/>
            <a:ext cx="2286016" cy="1500198"/>
          </a:xfrm>
          <a:prstGeom prst="round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1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1">
                  <a:lumMod val="40000"/>
                  <a:lumOff val="6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s-ES" sz="2400" i="1" dirty="0">
              <a:solidFill>
                <a:schemeClr val="accent2">
                  <a:lumMod val="75000"/>
                </a:schemeClr>
              </a:solidFill>
              <a:latin typeface="Arial" charset="0"/>
            </a:endParaRPr>
          </a:p>
          <a:p>
            <a:pPr algn="ctr" eaLnBrk="0" hangingPunct="0">
              <a:defRPr/>
            </a:pPr>
            <a:r>
              <a:rPr lang="es-ES" sz="2400" i="1" dirty="0">
                <a:solidFill>
                  <a:schemeClr val="accent2">
                    <a:lumMod val="75000"/>
                  </a:schemeClr>
                </a:solidFill>
                <a:latin typeface="Arial" charset="0"/>
              </a:rPr>
              <a:t>T</a:t>
            </a:r>
          </a:p>
        </p:txBody>
      </p:sp>
      <p:sp>
        <p:nvSpPr>
          <p:cNvPr id="4" name="101 CuadroTexto"/>
          <p:cNvSpPr txBox="1">
            <a:spLocks noChangeArrowheads="1"/>
          </p:cNvSpPr>
          <p:nvPr/>
        </p:nvSpPr>
        <p:spPr bwMode="auto">
          <a:xfrm>
            <a:off x="3570727" y="2852936"/>
            <a:ext cx="13327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dirty="0" smtClean="0"/>
              <a:t>Spin </a:t>
            </a:r>
            <a:r>
              <a:rPr lang="es-ES" dirty="0" err="1" smtClean="0"/>
              <a:t>ensemble</a:t>
            </a:r>
            <a:endParaRPr lang="es-ES" dirty="0"/>
          </a:p>
        </p:txBody>
      </p:sp>
      <p:sp>
        <p:nvSpPr>
          <p:cNvPr id="5" name="102 CuadroTexto"/>
          <p:cNvSpPr txBox="1">
            <a:spLocks noChangeArrowheads="1"/>
          </p:cNvSpPr>
          <p:nvPr/>
        </p:nvSpPr>
        <p:spPr bwMode="auto">
          <a:xfrm>
            <a:off x="3499860" y="5100643"/>
            <a:ext cx="140364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s-ES" dirty="0" err="1" smtClean="0"/>
              <a:t>Thermal</a:t>
            </a:r>
            <a:r>
              <a:rPr lang="es-ES" dirty="0" smtClean="0"/>
              <a:t> </a:t>
            </a:r>
            <a:r>
              <a:rPr lang="es-ES" dirty="0" err="1" smtClean="0"/>
              <a:t>bath</a:t>
            </a:r>
            <a:endParaRPr lang="es-ES" dirty="0" smtClean="0"/>
          </a:p>
          <a:p>
            <a:pPr algn="ctr"/>
            <a:r>
              <a:rPr lang="es-ES" dirty="0" smtClean="0"/>
              <a:t>(</a:t>
            </a:r>
            <a:r>
              <a:rPr lang="es-ES" dirty="0" err="1" smtClean="0"/>
              <a:t>phonons</a:t>
            </a:r>
            <a:r>
              <a:rPr lang="es-ES" dirty="0" smtClean="0"/>
              <a:t>)</a:t>
            </a:r>
            <a:endParaRPr lang="es-ES" dirty="0"/>
          </a:p>
        </p:txBody>
      </p:sp>
      <p:sp>
        <p:nvSpPr>
          <p:cNvPr id="6" name="103 Flecha arriba y abajo"/>
          <p:cNvSpPr>
            <a:spLocks noChangeArrowheads="1"/>
          </p:cNvSpPr>
          <p:nvPr/>
        </p:nvSpPr>
        <p:spPr bwMode="auto">
          <a:xfrm>
            <a:off x="2319058" y="4178305"/>
            <a:ext cx="285750" cy="428625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s-ES"/>
          </a:p>
        </p:txBody>
      </p:sp>
      <p:grpSp>
        <p:nvGrpSpPr>
          <p:cNvPr id="60" name="59 Grupo"/>
          <p:cNvGrpSpPr/>
          <p:nvPr/>
        </p:nvGrpSpPr>
        <p:grpSpPr>
          <a:xfrm>
            <a:off x="1449770" y="1781324"/>
            <a:ext cx="2071702" cy="2228710"/>
            <a:chOff x="1449770" y="1781324"/>
            <a:chExt cx="2071702" cy="2228710"/>
          </a:xfrm>
        </p:grpSpPr>
        <p:grpSp>
          <p:nvGrpSpPr>
            <p:cNvPr id="8" name="Group 163"/>
            <p:cNvGrpSpPr>
              <a:grpSpLocks/>
            </p:cNvGrpSpPr>
            <p:nvPr/>
          </p:nvGrpSpPr>
          <p:grpSpPr bwMode="auto">
            <a:xfrm>
              <a:off x="2289564" y="2673350"/>
              <a:ext cx="139700" cy="355600"/>
              <a:chOff x="438" y="3315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9" name="AutoShape 164"/>
              <p:cNvSpPr>
                <a:spLocks noChangeArrowheads="1"/>
              </p:cNvSpPr>
              <p:nvPr/>
            </p:nvSpPr>
            <p:spPr bwMode="auto">
              <a:xfrm flipV="1">
                <a:off x="473" y="3315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0" name="AutoShape 165"/>
              <p:cNvSpPr>
                <a:spLocks noChangeArrowheads="1"/>
              </p:cNvSpPr>
              <p:nvPr/>
            </p:nvSpPr>
            <p:spPr bwMode="auto">
              <a:xfrm flipV="1">
                <a:off x="438" y="3513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11" name="Group 169"/>
            <p:cNvGrpSpPr>
              <a:grpSpLocks/>
            </p:cNvGrpSpPr>
            <p:nvPr/>
          </p:nvGrpSpPr>
          <p:grpSpPr bwMode="auto">
            <a:xfrm>
              <a:off x="3052355" y="2041520"/>
              <a:ext cx="139700" cy="355600"/>
              <a:chOff x="1206" y="2592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2" name="AutoShape 170"/>
              <p:cNvSpPr>
                <a:spLocks noChangeArrowheads="1"/>
              </p:cNvSpPr>
              <p:nvPr/>
            </p:nvSpPr>
            <p:spPr bwMode="auto">
              <a:xfrm>
                <a:off x="1241" y="2663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3" name="AutoShape 171"/>
              <p:cNvSpPr>
                <a:spLocks noChangeArrowheads="1"/>
              </p:cNvSpPr>
              <p:nvPr/>
            </p:nvSpPr>
            <p:spPr bwMode="auto">
              <a:xfrm>
                <a:off x="1206" y="2592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14" name="Group 172"/>
            <p:cNvGrpSpPr>
              <a:grpSpLocks/>
            </p:cNvGrpSpPr>
            <p:nvPr/>
          </p:nvGrpSpPr>
          <p:grpSpPr bwMode="auto">
            <a:xfrm flipV="1">
              <a:off x="3052355" y="2747958"/>
              <a:ext cx="139700" cy="355600"/>
              <a:chOff x="1206" y="3315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5" name="AutoShape 173"/>
              <p:cNvSpPr>
                <a:spLocks noChangeArrowheads="1"/>
              </p:cNvSpPr>
              <p:nvPr/>
            </p:nvSpPr>
            <p:spPr bwMode="auto">
              <a:xfrm>
                <a:off x="1241" y="3386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6" name="AutoShape 174"/>
              <p:cNvSpPr>
                <a:spLocks noChangeArrowheads="1"/>
              </p:cNvSpPr>
              <p:nvPr/>
            </p:nvSpPr>
            <p:spPr bwMode="auto">
              <a:xfrm>
                <a:off x="1206" y="3315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17" name="Group 175"/>
            <p:cNvGrpSpPr>
              <a:grpSpLocks/>
            </p:cNvGrpSpPr>
            <p:nvPr/>
          </p:nvGrpSpPr>
          <p:grpSpPr bwMode="auto">
            <a:xfrm flipH="1" flipV="1">
              <a:off x="1972855" y="2266945"/>
              <a:ext cx="139700" cy="355600"/>
              <a:chOff x="192" y="2838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18" name="AutoShape 176"/>
              <p:cNvSpPr>
                <a:spLocks noChangeArrowheads="1"/>
              </p:cNvSpPr>
              <p:nvPr/>
            </p:nvSpPr>
            <p:spPr bwMode="auto">
              <a:xfrm>
                <a:off x="227" y="2909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19" name="AutoShape 177"/>
              <p:cNvSpPr>
                <a:spLocks noChangeArrowheads="1"/>
              </p:cNvSpPr>
              <p:nvPr/>
            </p:nvSpPr>
            <p:spPr bwMode="auto">
              <a:xfrm>
                <a:off x="192" y="2838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20" name="Group 178"/>
            <p:cNvGrpSpPr>
              <a:grpSpLocks/>
            </p:cNvGrpSpPr>
            <p:nvPr/>
          </p:nvGrpSpPr>
          <p:grpSpPr bwMode="auto">
            <a:xfrm>
              <a:off x="2003812" y="2816226"/>
              <a:ext cx="139700" cy="355600"/>
              <a:chOff x="192" y="3528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1" name="AutoShape 179"/>
              <p:cNvSpPr>
                <a:spLocks noChangeArrowheads="1"/>
              </p:cNvSpPr>
              <p:nvPr/>
            </p:nvSpPr>
            <p:spPr bwMode="auto">
              <a:xfrm>
                <a:off x="227" y="3599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2" name="AutoShape 180"/>
              <p:cNvSpPr>
                <a:spLocks noChangeArrowheads="1"/>
              </p:cNvSpPr>
              <p:nvPr/>
            </p:nvSpPr>
            <p:spPr bwMode="auto">
              <a:xfrm>
                <a:off x="192" y="3528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23" name="Group 181"/>
            <p:cNvGrpSpPr>
              <a:grpSpLocks/>
            </p:cNvGrpSpPr>
            <p:nvPr/>
          </p:nvGrpSpPr>
          <p:grpSpPr bwMode="auto">
            <a:xfrm flipV="1">
              <a:off x="2241143" y="2016121"/>
              <a:ext cx="139700" cy="355600"/>
              <a:chOff x="444" y="2592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4" name="AutoShape 182"/>
              <p:cNvSpPr>
                <a:spLocks noChangeArrowheads="1"/>
              </p:cNvSpPr>
              <p:nvPr/>
            </p:nvSpPr>
            <p:spPr bwMode="auto">
              <a:xfrm flipV="1">
                <a:off x="479" y="2592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5" name="AutoShape 183"/>
              <p:cNvSpPr>
                <a:spLocks noChangeArrowheads="1"/>
              </p:cNvSpPr>
              <p:nvPr/>
            </p:nvSpPr>
            <p:spPr bwMode="auto">
              <a:xfrm flipV="1">
                <a:off x="444" y="2790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26" name="Group 184"/>
            <p:cNvGrpSpPr>
              <a:grpSpLocks/>
            </p:cNvGrpSpPr>
            <p:nvPr/>
          </p:nvGrpSpPr>
          <p:grpSpPr bwMode="auto">
            <a:xfrm flipV="1">
              <a:off x="2796768" y="2887664"/>
              <a:ext cx="139700" cy="355600"/>
              <a:chOff x="966" y="3528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7" name="AutoShape 185"/>
              <p:cNvSpPr>
                <a:spLocks noChangeArrowheads="1"/>
              </p:cNvSpPr>
              <p:nvPr/>
            </p:nvSpPr>
            <p:spPr bwMode="auto">
              <a:xfrm flipV="1">
                <a:off x="1001" y="3528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28" name="AutoShape 186"/>
              <p:cNvSpPr>
                <a:spLocks noChangeArrowheads="1"/>
              </p:cNvSpPr>
              <p:nvPr/>
            </p:nvSpPr>
            <p:spPr bwMode="auto">
              <a:xfrm flipV="1">
                <a:off x="966" y="3726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29" name="Group 187"/>
            <p:cNvGrpSpPr>
              <a:grpSpLocks/>
            </p:cNvGrpSpPr>
            <p:nvPr/>
          </p:nvGrpSpPr>
          <p:grpSpPr bwMode="auto">
            <a:xfrm>
              <a:off x="2790418" y="2293933"/>
              <a:ext cx="139700" cy="355600"/>
              <a:chOff x="960" y="2838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0" name="AutoShape 188"/>
              <p:cNvSpPr>
                <a:spLocks noChangeArrowheads="1"/>
              </p:cNvSpPr>
              <p:nvPr/>
            </p:nvSpPr>
            <p:spPr bwMode="auto">
              <a:xfrm flipV="1">
                <a:off x="995" y="2838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31" name="AutoShape 189"/>
              <p:cNvSpPr>
                <a:spLocks noChangeArrowheads="1"/>
              </p:cNvSpPr>
              <p:nvPr/>
            </p:nvSpPr>
            <p:spPr bwMode="auto">
              <a:xfrm flipV="1">
                <a:off x="960" y="3036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32" name="Group 172"/>
            <p:cNvGrpSpPr>
              <a:grpSpLocks/>
            </p:cNvGrpSpPr>
            <p:nvPr/>
          </p:nvGrpSpPr>
          <p:grpSpPr bwMode="auto">
            <a:xfrm flipV="1">
              <a:off x="2432440" y="2316160"/>
              <a:ext cx="139700" cy="355600"/>
              <a:chOff x="1206" y="3315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3" name="AutoShape 173"/>
              <p:cNvSpPr>
                <a:spLocks noChangeArrowheads="1"/>
              </p:cNvSpPr>
              <p:nvPr/>
            </p:nvSpPr>
            <p:spPr bwMode="auto">
              <a:xfrm>
                <a:off x="1241" y="3386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34" name="AutoShape 174"/>
              <p:cNvSpPr>
                <a:spLocks noChangeArrowheads="1"/>
              </p:cNvSpPr>
              <p:nvPr/>
            </p:nvSpPr>
            <p:spPr bwMode="auto">
              <a:xfrm>
                <a:off x="1206" y="3315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35" name="Group 172"/>
            <p:cNvGrpSpPr>
              <a:grpSpLocks/>
            </p:cNvGrpSpPr>
            <p:nvPr/>
          </p:nvGrpSpPr>
          <p:grpSpPr bwMode="auto">
            <a:xfrm flipV="1">
              <a:off x="3000768" y="3246444"/>
              <a:ext cx="139700" cy="355600"/>
              <a:chOff x="1206" y="3315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6" name="AutoShape 173"/>
              <p:cNvSpPr>
                <a:spLocks noChangeArrowheads="1"/>
              </p:cNvSpPr>
              <p:nvPr/>
            </p:nvSpPr>
            <p:spPr bwMode="auto">
              <a:xfrm>
                <a:off x="1241" y="3386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37" name="AutoShape 174"/>
              <p:cNvSpPr>
                <a:spLocks noChangeArrowheads="1"/>
              </p:cNvSpPr>
              <p:nvPr/>
            </p:nvSpPr>
            <p:spPr bwMode="auto">
              <a:xfrm>
                <a:off x="1206" y="3315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38" name="Group 172"/>
            <p:cNvGrpSpPr>
              <a:grpSpLocks/>
            </p:cNvGrpSpPr>
            <p:nvPr/>
          </p:nvGrpSpPr>
          <p:grpSpPr bwMode="auto">
            <a:xfrm flipV="1">
              <a:off x="2572140" y="2744788"/>
              <a:ext cx="139700" cy="355600"/>
              <a:chOff x="1206" y="3315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9" name="AutoShape 173"/>
              <p:cNvSpPr>
                <a:spLocks noChangeArrowheads="1"/>
              </p:cNvSpPr>
              <p:nvPr/>
            </p:nvSpPr>
            <p:spPr bwMode="auto">
              <a:xfrm>
                <a:off x="1241" y="3386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40" name="AutoShape 174"/>
              <p:cNvSpPr>
                <a:spLocks noChangeArrowheads="1"/>
              </p:cNvSpPr>
              <p:nvPr/>
            </p:nvSpPr>
            <p:spPr bwMode="auto">
              <a:xfrm>
                <a:off x="1206" y="3315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41" name="Group 172"/>
            <p:cNvGrpSpPr>
              <a:grpSpLocks/>
            </p:cNvGrpSpPr>
            <p:nvPr/>
          </p:nvGrpSpPr>
          <p:grpSpPr bwMode="auto">
            <a:xfrm flipV="1">
              <a:off x="2357826" y="3244854"/>
              <a:ext cx="139700" cy="355600"/>
              <a:chOff x="1206" y="3315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2" name="AutoShape 173"/>
              <p:cNvSpPr>
                <a:spLocks noChangeArrowheads="1"/>
              </p:cNvSpPr>
              <p:nvPr/>
            </p:nvSpPr>
            <p:spPr bwMode="auto">
              <a:xfrm>
                <a:off x="1241" y="3386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43" name="AutoShape 174"/>
              <p:cNvSpPr>
                <a:spLocks noChangeArrowheads="1"/>
              </p:cNvSpPr>
              <p:nvPr/>
            </p:nvSpPr>
            <p:spPr bwMode="auto">
              <a:xfrm>
                <a:off x="1206" y="3315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44" name="Group 172"/>
            <p:cNvGrpSpPr>
              <a:grpSpLocks/>
            </p:cNvGrpSpPr>
            <p:nvPr/>
          </p:nvGrpSpPr>
          <p:grpSpPr bwMode="auto">
            <a:xfrm flipV="1">
              <a:off x="1758541" y="2816226"/>
              <a:ext cx="139700" cy="355600"/>
              <a:chOff x="1206" y="3315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5" name="AutoShape 173"/>
              <p:cNvSpPr>
                <a:spLocks noChangeArrowheads="1"/>
              </p:cNvSpPr>
              <p:nvPr/>
            </p:nvSpPr>
            <p:spPr bwMode="auto">
              <a:xfrm>
                <a:off x="1241" y="3386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46" name="AutoShape 174"/>
              <p:cNvSpPr>
                <a:spLocks noChangeArrowheads="1"/>
              </p:cNvSpPr>
              <p:nvPr/>
            </p:nvSpPr>
            <p:spPr bwMode="auto">
              <a:xfrm>
                <a:off x="1206" y="3315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47" name="Group 172"/>
            <p:cNvGrpSpPr>
              <a:grpSpLocks/>
            </p:cNvGrpSpPr>
            <p:nvPr/>
          </p:nvGrpSpPr>
          <p:grpSpPr bwMode="auto">
            <a:xfrm flipV="1">
              <a:off x="2643578" y="3316292"/>
              <a:ext cx="139700" cy="355600"/>
              <a:chOff x="1206" y="3315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48" name="AutoShape 173"/>
              <p:cNvSpPr>
                <a:spLocks noChangeArrowheads="1"/>
              </p:cNvSpPr>
              <p:nvPr/>
            </p:nvSpPr>
            <p:spPr bwMode="auto">
              <a:xfrm>
                <a:off x="1241" y="3386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49" name="AutoShape 174"/>
              <p:cNvSpPr>
                <a:spLocks noChangeArrowheads="1"/>
              </p:cNvSpPr>
              <p:nvPr/>
            </p:nvSpPr>
            <p:spPr bwMode="auto">
              <a:xfrm>
                <a:off x="1206" y="3315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50" name="Group 172"/>
            <p:cNvGrpSpPr>
              <a:grpSpLocks/>
            </p:cNvGrpSpPr>
            <p:nvPr/>
          </p:nvGrpSpPr>
          <p:grpSpPr bwMode="auto">
            <a:xfrm flipV="1">
              <a:off x="2003812" y="3317882"/>
              <a:ext cx="139700" cy="355600"/>
              <a:chOff x="1206" y="3315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1" name="AutoShape 173"/>
              <p:cNvSpPr>
                <a:spLocks noChangeArrowheads="1"/>
              </p:cNvSpPr>
              <p:nvPr/>
            </p:nvSpPr>
            <p:spPr bwMode="auto">
              <a:xfrm>
                <a:off x="1241" y="3386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52" name="AutoShape 174"/>
              <p:cNvSpPr>
                <a:spLocks noChangeArrowheads="1"/>
              </p:cNvSpPr>
              <p:nvPr/>
            </p:nvSpPr>
            <p:spPr bwMode="auto">
              <a:xfrm>
                <a:off x="1206" y="3315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53" name="Group 172"/>
            <p:cNvGrpSpPr>
              <a:grpSpLocks/>
            </p:cNvGrpSpPr>
            <p:nvPr/>
          </p:nvGrpSpPr>
          <p:grpSpPr bwMode="auto">
            <a:xfrm flipV="1">
              <a:off x="2615797" y="2101846"/>
              <a:ext cx="139700" cy="355600"/>
              <a:chOff x="1206" y="3315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4" name="AutoShape 173"/>
              <p:cNvSpPr>
                <a:spLocks noChangeArrowheads="1"/>
              </p:cNvSpPr>
              <p:nvPr/>
            </p:nvSpPr>
            <p:spPr bwMode="auto">
              <a:xfrm>
                <a:off x="1241" y="3386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55" name="AutoShape 174"/>
              <p:cNvSpPr>
                <a:spLocks noChangeArrowheads="1"/>
              </p:cNvSpPr>
              <p:nvPr/>
            </p:nvSpPr>
            <p:spPr bwMode="auto">
              <a:xfrm>
                <a:off x="1206" y="3315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grpSp>
          <p:nvGrpSpPr>
            <p:cNvPr id="56" name="Group 172"/>
            <p:cNvGrpSpPr>
              <a:grpSpLocks/>
            </p:cNvGrpSpPr>
            <p:nvPr/>
          </p:nvGrpSpPr>
          <p:grpSpPr bwMode="auto">
            <a:xfrm flipV="1">
              <a:off x="1718060" y="2173284"/>
              <a:ext cx="139700" cy="355600"/>
              <a:chOff x="1206" y="3315"/>
              <a:chExt cx="132" cy="348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57" name="AutoShape 173"/>
              <p:cNvSpPr>
                <a:spLocks noChangeArrowheads="1"/>
              </p:cNvSpPr>
              <p:nvPr/>
            </p:nvSpPr>
            <p:spPr bwMode="auto">
              <a:xfrm>
                <a:off x="1241" y="3386"/>
                <a:ext cx="66" cy="277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  <p:sp>
            <p:nvSpPr>
              <p:cNvPr id="58" name="AutoShape 174"/>
              <p:cNvSpPr>
                <a:spLocks noChangeArrowheads="1"/>
              </p:cNvSpPr>
              <p:nvPr/>
            </p:nvSpPr>
            <p:spPr bwMode="auto">
              <a:xfrm>
                <a:off x="1206" y="3315"/>
                <a:ext cx="132" cy="150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es-ES">
                  <a:latin typeface="Arial" charset="0"/>
                </a:endParaRPr>
              </a:p>
            </p:txBody>
          </p:sp>
        </p:grpSp>
        <p:sp>
          <p:nvSpPr>
            <p:cNvPr id="59" name="58 Elipse"/>
            <p:cNvSpPr/>
            <p:nvPr/>
          </p:nvSpPr>
          <p:spPr bwMode="auto">
            <a:xfrm>
              <a:off x="1449770" y="1781324"/>
              <a:ext cx="2071702" cy="2228710"/>
            </a:xfrm>
            <a:prstGeom prst="ellipse">
              <a:avLst/>
            </a:prstGeom>
            <a:gradFill flip="none" rotWithShape="1">
              <a:gsLst>
                <a:gs pos="14000">
                  <a:srgbClr val="FFC000">
                    <a:alpha val="30000"/>
                  </a:srgbClr>
                </a:gs>
                <a:gs pos="50000">
                  <a:srgbClr val="FFC000">
                    <a:alpha val="59000"/>
                  </a:srgbClr>
                </a:gs>
                <a:gs pos="100000">
                  <a:srgbClr val="FFC000">
                    <a:alpha val="43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/>
          </p:spPr>
          <p:txBody>
            <a:bodyPr/>
            <a:lstStyle/>
            <a:p>
              <a:pPr eaLnBrk="0" hangingPunct="0">
                <a:defRPr/>
              </a:pPr>
              <a:endParaRPr lang="es-ES">
                <a:latin typeface="Arial" charset="0"/>
              </a:endParaRPr>
            </a:p>
          </p:txBody>
        </p:sp>
      </p:grpSp>
      <p:sp>
        <p:nvSpPr>
          <p:cNvPr id="61" name="60 CuadroTexto"/>
          <p:cNvSpPr txBox="1"/>
          <p:nvPr/>
        </p:nvSpPr>
        <p:spPr>
          <a:xfrm>
            <a:off x="2767608" y="4168318"/>
            <a:ext cx="44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latin typeface="Symbol" pitchFamily="18" charset="2"/>
              </a:rPr>
              <a:t>t</a:t>
            </a:r>
            <a:r>
              <a:rPr lang="es-ES" baseline="30000" dirty="0" smtClean="0"/>
              <a:t>-1</a:t>
            </a:r>
            <a:endParaRPr lang="es-ES" baseline="30000" dirty="0"/>
          </a:p>
        </p:txBody>
      </p:sp>
      <p:graphicFrame>
        <p:nvGraphicFramePr>
          <p:cNvPr id="92162" name="Object 2"/>
          <p:cNvGraphicFramePr>
            <a:graphicFrameLocks noChangeAspect="1"/>
          </p:cNvGraphicFramePr>
          <p:nvPr/>
        </p:nvGraphicFramePr>
        <p:xfrm>
          <a:off x="4716016" y="992294"/>
          <a:ext cx="3976936" cy="5533050"/>
        </p:xfrm>
        <a:graphic>
          <a:graphicData uri="http://schemas.openxmlformats.org/presentationml/2006/ole">
            <p:oleObj spid="_x0000_s92162" name="Graph" r:id="rId3" imgW="2924640" imgH="4068000" progId="Origin50.Graph">
              <p:embed/>
            </p:oleObj>
          </a:graphicData>
        </a:graphic>
      </p:graphicFrame>
      <p:cxnSp>
        <p:nvCxnSpPr>
          <p:cNvPr id="64" name="63 Conector recto de flecha"/>
          <p:cNvCxnSpPr/>
          <p:nvPr/>
        </p:nvCxnSpPr>
        <p:spPr bwMode="auto">
          <a:xfrm>
            <a:off x="5965676" y="3894956"/>
            <a:ext cx="1800200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65" name="41 Grupo"/>
          <p:cNvGrpSpPr/>
          <p:nvPr/>
        </p:nvGrpSpPr>
        <p:grpSpPr>
          <a:xfrm flipH="1">
            <a:off x="5728320" y="3517900"/>
            <a:ext cx="199030" cy="652436"/>
            <a:chOff x="2890838" y="1928791"/>
            <a:chExt cx="401621" cy="2222274"/>
          </a:xfrm>
        </p:grpSpPr>
        <p:sp>
          <p:nvSpPr>
            <p:cNvPr id="66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adFill rotWithShape="0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67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68" name="41 Grupo"/>
          <p:cNvGrpSpPr/>
          <p:nvPr/>
        </p:nvGrpSpPr>
        <p:grpSpPr>
          <a:xfrm flipH="1" flipV="1">
            <a:off x="7803830" y="3602608"/>
            <a:ext cx="199030" cy="652436"/>
            <a:chOff x="2890838" y="1928791"/>
            <a:chExt cx="401621" cy="2222274"/>
          </a:xfrm>
        </p:grpSpPr>
        <p:sp>
          <p:nvSpPr>
            <p:cNvPr id="69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adFill rotWithShape="0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70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sp>
        <p:nvSpPr>
          <p:cNvPr id="71" name="Text Box 6"/>
          <p:cNvSpPr txBox="1">
            <a:spLocks noChangeArrowheads="1"/>
          </p:cNvSpPr>
          <p:nvPr/>
        </p:nvSpPr>
        <p:spPr bwMode="auto">
          <a:xfrm>
            <a:off x="1475656" y="404664"/>
            <a:ext cx="7308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QT spin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reversal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vs spin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lattice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relaxation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endParaRPr lang="es-ES" sz="2400" b="1" baseline="-250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5364088" y="4581128"/>
            <a:ext cx="32038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QT </a:t>
            </a:r>
            <a:r>
              <a:rPr lang="es-ES" dirty="0" err="1" smtClean="0"/>
              <a:t>flips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spins</a:t>
            </a:r>
            <a:r>
              <a:rPr lang="es-ES" dirty="0" smtClean="0"/>
              <a:t> </a:t>
            </a:r>
            <a:r>
              <a:rPr lang="es-ES" dirty="0" err="1" smtClean="0"/>
              <a:t>but</a:t>
            </a:r>
            <a:r>
              <a:rPr lang="es-ES" dirty="0" smtClean="0"/>
              <a:t> conserves </a:t>
            </a:r>
            <a:r>
              <a:rPr lang="es-ES" dirty="0" err="1" smtClean="0"/>
              <a:t>energy</a:t>
            </a:r>
            <a:r>
              <a:rPr lang="es-ES" dirty="0" smtClean="0"/>
              <a:t> of </a:t>
            </a:r>
            <a:r>
              <a:rPr lang="es-ES" dirty="0" err="1" smtClean="0"/>
              <a:t>the</a:t>
            </a:r>
            <a:r>
              <a:rPr lang="es-ES" dirty="0" smtClean="0"/>
              <a:t> spin </a:t>
            </a:r>
            <a:r>
              <a:rPr lang="es-ES" dirty="0" err="1" smtClean="0"/>
              <a:t>ensemble</a:t>
            </a:r>
            <a:endParaRPr lang="es-ES" dirty="0" smtClean="0"/>
          </a:p>
          <a:p>
            <a:pPr algn="just"/>
            <a:endParaRPr lang="es-ES" dirty="0" smtClean="0"/>
          </a:p>
          <a:p>
            <a:pPr algn="just"/>
            <a:r>
              <a:rPr lang="es-ES" dirty="0" err="1" smtClean="0"/>
              <a:t>How</a:t>
            </a:r>
            <a:r>
              <a:rPr lang="es-ES" dirty="0" smtClean="0"/>
              <a:t> </a:t>
            </a:r>
            <a:r>
              <a:rPr lang="es-ES" dirty="0" err="1" smtClean="0"/>
              <a:t>is</a:t>
            </a:r>
            <a:r>
              <a:rPr lang="es-ES" dirty="0" smtClean="0"/>
              <a:t> </a:t>
            </a:r>
            <a:r>
              <a:rPr lang="es-ES" dirty="0" err="1" smtClean="0"/>
              <a:t>energy</a:t>
            </a:r>
            <a:r>
              <a:rPr lang="es-ES" dirty="0" smtClean="0"/>
              <a:t> </a:t>
            </a:r>
            <a:r>
              <a:rPr lang="es-ES" dirty="0" err="1" smtClean="0"/>
              <a:t>exchanged</a:t>
            </a:r>
            <a:r>
              <a:rPr lang="es-ES" dirty="0" smtClean="0"/>
              <a:t> </a:t>
            </a:r>
            <a:r>
              <a:rPr lang="es-ES" dirty="0" err="1" smtClean="0"/>
              <a:t>with</a:t>
            </a:r>
            <a:r>
              <a:rPr lang="es-ES" dirty="0" smtClean="0"/>
              <a:t> </a:t>
            </a:r>
            <a:r>
              <a:rPr lang="es-ES" dirty="0" err="1" smtClean="0"/>
              <a:t>the</a:t>
            </a:r>
            <a:r>
              <a:rPr lang="es-ES" dirty="0" smtClean="0"/>
              <a:t> </a:t>
            </a:r>
            <a:r>
              <a:rPr lang="es-ES" dirty="0" err="1" smtClean="0"/>
              <a:t>thermal</a:t>
            </a:r>
            <a:r>
              <a:rPr lang="es-ES" dirty="0" smtClean="0"/>
              <a:t> </a:t>
            </a:r>
            <a:r>
              <a:rPr lang="es-ES" dirty="0" err="1" smtClean="0"/>
              <a:t>bath</a:t>
            </a:r>
            <a:r>
              <a:rPr lang="es-ES" dirty="0" smtClean="0"/>
              <a:t> </a:t>
            </a:r>
            <a:r>
              <a:rPr lang="es-ES" dirty="0" err="1" smtClean="0"/>
              <a:t>then</a:t>
            </a:r>
            <a:r>
              <a:rPr lang="es-ES" dirty="0" smtClean="0"/>
              <a:t>?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259061" y="2286000"/>
            <a:ext cx="1079500" cy="936625"/>
          </a:xfrm>
          <a:prstGeom prst="rect">
            <a:avLst/>
          </a:prstGeom>
          <a:solidFill>
            <a:srgbClr val="FF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 dirty="0" err="1"/>
              <a:t>Zeeman</a:t>
            </a:r>
            <a:r>
              <a:rPr lang="es-ES" dirty="0"/>
              <a:t> </a:t>
            </a:r>
          </a:p>
          <a:p>
            <a:pPr algn="ctr" eaLnBrk="0" hangingPunct="0"/>
            <a:r>
              <a:rPr lang="es-ES" dirty="0" err="1" smtClean="0"/>
              <a:t>bath</a:t>
            </a:r>
            <a:endParaRPr lang="es-ES" dirty="0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3830811" y="2286000"/>
            <a:ext cx="1079500" cy="936625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/>
              <a:t>Dipolar </a:t>
            </a:r>
          </a:p>
          <a:p>
            <a:pPr algn="ctr" eaLnBrk="0" hangingPunct="0"/>
            <a:r>
              <a:rPr lang="es-ES"/>
              <a:t>bath</a:t>
            </a:r>
          </a:p>
        </p:txBody>
      </p:sp>
      <p:sp>
        <p:nvSpPr>
          <p:cNvPr id="4" name="Rectangle 21"/>
          <p:cNvSpPr>
            <a:spLocks noChangeArrowheads="1"/>
          </p:cNvSpPr>
          <p:nvPr/>
        </p:nvSpPr>
        <p:spPr bwMode="auto">
          <a:xfrm>
            <a:off x="1259061" y="4500563"/>
            <a:ext cx="3714750" cy="93662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s-ES"/>
              <a:t>Phonon </a:t>
            </a:r>
          </a:p>
          <a:p>
            <a:pPr algn="ctr" eaLnBrk="0" hangingPunct="0"/>
            <a:r>
              <a:rPr lang="es-ES"/>
              <a:t>bath</a:t>
            </a:r>
          </a:p>
        </p:txBody>
      </p:sp>
      <p:sp>
        <p:nvSpPr>
          <p:cNvPr id="5" name="4 Flecha abajo"/>
          <p:cNvSpPr/>
          <p:nvPr/>
        </p:nvSpPr>
        <p:spPr bwMode="auto">
          <a:xfrm>
            <a:off x="1636886" y="3286125"/>
            <a:ext cx="227013" cy="1143000"/>
          </a:xfrm>
          <a:prstGeom prst="downArrow">
            <a:avLst/>
          </a:prstGeom>
          <a:solidFill>
            <a:schemeClr val="tx2">
              <a:lumMod val="95000"/>
              <a:lumOff val="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sp>
        <p:nvSpPr>
          <p:cNvPr id="6" name="5 Flecha abajo"/>
          <p:cNvSpPr/>
          <p:nvPr/>
        </p:nvSpPr>
        <p:spPr bwMode="auto">
          <a:xfrm>
            <a:off x="4283249" y="3282950"/>
            <a:ext cx="228600" cy="11430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sp>
        <p:nvSpPr>
          <p:cNvPr id="7" name="6 Flecha abajo"/>
          <p:cNvSpPr/>
          <p:nvPr/>
        </p:nvSpPr>
        <p:spPr bwMode="auto">
          <a:xfrm rot="16200000">
            <a:off x="2971974" y="2174875"/>
            <a:ext cx="228600" cy="1143000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9525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s-ES">
              <a:latin typeface="Arial" charset="0"/>
            </a:endParaRPr>
          </a:p>
        </p:txBody>
      </p:sp>
      <p:sp>
        <p:nvSpPr>
          <p:cNvPr id="8" name="200 CuadroTexto"/>
          <p:cNvSpPr txBox="1">
            <a:spLocks noChangeArrowheads="1"/>
          </p:cNvSpPr>
          <p:nvPr/>
        </p:nvSpPr>
        <p:spPr bwMode="auto">
          <a:xfrm>
            <a:off x="1794029" y="3625850"/>
            <a:ext cx="7617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400" dirty="0" smtClean="0">
                <a:latin typeface="Symbol" pitchFamily="18" charset="2"/>
              </a:rPr>
              <a:t>t</a:t>
            </a:r>
            <a:r>
              <a:rPr lang="es-ES" sz="2400" baseline="30000" dirty="0" smtClean="0">
                <a:latin typeface="Symbol" pitchFamily="18" charset="2"/>
              </a:rPr>
              <a:t>-1</a:t>
            </a:r>
            <a:r>
              <a:rPr lang="es-ES" sz="2400" baseline="-25000" dirty="0" smtClean="0"/>
              <a:t>dir</a:t>
            </a:r>
            <a:endParaRPr lang="es-ES" sz="2400" baseline="-25000" dirty="0"/>
          </a:p>
        </p:txBody>
      </p:sp>
      <p:sp>
        <p:nvSpPr>
          <p:cNvPr id="9" name="201 CuadroTexto"/>
          <p:cNvSpPr txBox="1">
            <a:spLocks noChangeArrowheads="1"/>
          </p:cNvSpPr>
          <p:nvPr/>
        </p:nvSpPr>
        <p:spPr bwMode="auto">
          <a:xfrm>
            <a:off x="2646536" y="2071688"/>
            <a:ext cx="6559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400" dirty="0" err="1" smtClean="0">
                <a:latin typeface="Symbol" pitchFamily="18" charset="2"/>
              </a:rPr>
              <a:t>G</a:t>
            </a:r>
            <a:r>
              <a:rPr lang="es-ES" sz="2400" baseline="-25000" dirty="0" err="1" smtClean="0">
                <a:cs typeface="Arial" pitchFamily="34" charset="0"/>
              </a:rPr>
              <a:t>tun</a:t>
            </a:r>
            <a:endParaRPr lang="es-ES" sz="2400" baseline="-25000" dirty="0">
              <a:cs typeface="Arial" pitchFamily="34" charset="0"/>
            </a:endParaRPr>
          </a:p>
        </p:txBody>
      </p:sp>
      <p:sp>
        <p:nvSpPr>
          <p:cNvPr id="10" name="202 CuadroTexto"/>
          <p:cNvSpPr txBox="1">
            <a:spLocks noChangeArrowheads="1"/>
          </p:cNvSpPr>
          <p:nvPr/>
        </p:nvSpPr>
        <p:spPr bwMode="auto">
          <a:xfrm>
            <a:off x="4499992" y="3643313"/>
            <a:ext cx="10801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dirty="0" smtClean="0">
                <a:latin typeface="Symbol" pitchFamily="18" charset="2"/>
              </a:rPr>
              <a:t>t</a:t>
            </a:r>
            <a:r>
              <a:rPr lang="es-ES" sz="2400" baseline="30000" dirty="0" smtClean="0">
                <a:latin typeface="Symbol" pitchFamily="18" charset="2"/>
              </a:rPr>
              <a:t>-1</a:t>
            </a:r>
            <a:r>
              <a:rPr lang="es-ES" sz="2400" baseline="-25000" dirty="0" smtClean="0"/>
              <a:t>SR</a:t>
            </a:r>
            <a:endParaRPr lang="es-ES" sz="2400" baseline="-25000" dirty="0"/>
          </a:p>
        </p:txBody>
      </p:sp>
      <p:sp>
        <p:nvSpPr>
          <p:cNvPr id="73" name="72 CuadroTexto"/>
          <p:cNvSpPr txBox="1"/>
          <p:nvPr/>
        </p:nvSpPr>
        <p:spPr>
          <a:xfrm>
            <a:off x="1043608" y="476672"/>
            <a:ext cx="81964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 err="1" smtClean="0">
                <a:solidFill>
                  <a:srgbClr val="660066"/>
                </a:solidFill>
                <a:latin typeface="+mj-lt"/>
              </a:rPr>
              <a:t>Collective</a:t>
            </a:r>
            <a:r>
              <a:rPr lang="es-ES" sz="2400" b="1" dirty="0" smtClean="0">
                <a:solidFill>
                  <a:srgbClr val="660066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+mj-lt"/>
              </a:rPr>
              <a:t>emission</a:t>
            </a:r>
            <a:r>
              <a:rPr lang="es-ES" sz="2400" b="1" dirty="0" smtClean="0">
                <a:solidFill>
                  <a:srgbClr val="660066"/>
                </a:solidFill>
                <a:latin typeface="+mj-lt"/>
              </a:rPr>
              <a:t> of </a:t>
            </a:r>
            <a:r>
              <a:rPr lang="es-ES" sz="2400" b="1" dirty="0" err="1" smtClean="0">
                <a:solidFill>
                  <a:srgbClr val="660066"/>
                </a:solidFill>
                <a:latin typeface="+mj-lt"/>
              </a:rPr>
              <a:t>phonons</a:t>
            </a:r>
            <a:r>
              <a:rPr lang="es-ES" sz="2400" b="1" dirty="0" smtClean="0">
                <a:solidFill>
                  <a:srgbClr val="660066"/>
                </a:solidFill>
                <a:latin typeface="+mj-lt"/>
              </a:rPr>
              <a:t>: </a:t>
            </a:r>
            <a:r>
              <a:rPr lang="es-ES" sz="2400" b="1" dirty="0" err="1" smtClean="0">
                <a:solidFill>
                  <a:srgbClr val="660066"/>
                </a:solidFill>
                <a:latin typeface="+mj-lt"/>
              </a:rPr>
              <a:t>phonon</a:t>
            </a:r>
            <a:r>
              <a:rPr lang="es-ES" sz="2400" b="1" dirty="0" smtClean="0">
                <a:solidFill>
                  <a:srgbClr val="660066"/>
                </a:solidFill>
                <a:latin typeface="+mj-lt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+mj-lt"/>
              </a:rPr>
              <a:t>superradiance</a:t>
            </a:r>
            <a:endParaRPr lang="es-ES" sz="2400" b="1" dirty="0">
              <a:solidFill>
                <a:srgbClr val="660066"/>
              </a:solidFill>
              <a:latin typeface="+mj-lt"/>
            </a:endParaRPr>
          </a:p>
        </p:txBody>
      </p:sp>
      <p:sp>
        <p:nvSpPr>
          <p:cNvPr id="74" name="73 Rectángulo"/>
          <p:cNvSpPr/>
          <p:nvPr/>
        </p:nvSpPr>
        <p:spPr>
          <a:xfrm rot="16200000">
            <a:off x="-2043443" y="3923763"/>
            <a:ext cx="50405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400" dirty="0" smtClean="0"/>
              <a:t>H. N. V. </a:t>
            </a:r>
            <a:r>
              <a:rPr lang="es-ES" sz="1400" dirty="0" err="1" smtClean="0"/>
              <a:t>Temperley</a:t>
            </a:r>
            <a:r>
              <a:rPr lang="es-ES" sz="1400" dirty="0" smtClean="0"/>
              <a:t>, </a:t>
            </a:r>
            <a:r>
              <a:rPr lang="es-ES" sz="1400" dirty="0" err="1" smtClean="0"/>
              <a:t>Proc</a:t>
            </a:r>
            <a:r>
              <a:rPr lang="es-ES" sz="1400" dirty="0" smtClean="0"/>
              <a:t>. </a:t>
            </a:r>
            <a:r>
              <a:rPr lang="es-ES" sz="1400" dirty="0" err="1" smtClean="0"/>
              <a:t>Camb</a:t>
            </a:r>
            <a:r>
              <a:rPr lang="es-ES" sz="1400" dirty="0" smtClean="0"/>
              <a:t>. Phil. Soc. </a:t>
            </a:r>
            <a:r>
              <a:rPr lang="es-ES" sz="1400" b="1" dirty="0" smtClean="0"/>
              <a:t>35</a:t>
            </a:r>
            <a:r>
              <a:rPr lang="es-ES" sz="1400" dirty="0" smtClean="0"/>
              <a:t>, 256 (1939).</a:t>
            </a:r>
          </a:p>
          <a:p>
            <a:r>
              <a:rPr lang="en-US" sz="1400" dirty="0" smtClean="0"/>
              <a:t>E. M. </a:t>
            </a:r>
            <a:r>
              <a:rPr lang="en-US" sz="1400" dirty="0" err="1" smtClean="0"/>
              <a:t>Chudnovsky</a:t>
            </a:r>
            <a:r>
              <a:rPr lang="en-US" sz="1400" dirty="0" smtClean="0"/>
              <a:t> and D. A. </a:t>
            </a:r>
            <a:r>
              <a:rPr lang="en-US" sz="1400" dirty="0" err="1" smtClean="0"/>
              <a:t>Garanin</a:t>
            </a:r>
            <a:r>
              <a:rPr lang="en-US" sz="1400" dirty="0" smtClean="0"/>
              <a:t>, Phys. Rev. </a:t>
            </a:r>
            <a:r>
              <a:rPr lang="en-US" sz="1400" dirty="0" err="1" smtClean="0"/>
              <a:t>Lett</a:t>
            </a:r>
            <a:r>
              <a:rPr lang="en-US" sz="1400" dirty="0" smtClean="0"/>
              <a:t>.</a:t>
            </a:r>
          </a:p>
          <a:p>
            <a:r>
              <a:rPr lang="es-ES" sz="1400" b="1" dirty="0" smtClean="0"/>
              <a:t>93</a:t>
            </a:r>
            <a:r>
              <a:rPr lang="es-ES" sz="1400" dirty="0" smtClean="0"/>
              <a:t>, 257205 (2004).</a:t>
            </a:r>
            <a:endParaRPr lang="es-ES" sz="1400" dirty="0"/>
          </a:p>
        </p:txBody>
      </p:sp>
      <p:sp>
        <p:nvSpPr>
          <p:cNvPr id="105" name="104 Flecha arriba"/>
          <p:cNvSpPr/>
          <p:nvPr/>
        </p:nvSpPr>
        <p:spPr bwMode="auto">
          <a:xfrm>
            <a:off x="5868144" y="2572517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6" name="105 Flecha arriba"/>
          <p:cNvSpPr/>
          <p:nvPr/>
        </p:nvSpPr>
        <p:spPr bwMode="auto">
          <a:xfrm flipV="1">
            <a:off x="6156176" y="2572517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7" name="106 Flecha arriba"/>
          <p:cNvSpPr/>
          <p:nvPr/>
        </p:nvSpPr>
        <p:spPr bwMode="auto">
          <a:xfrm flipV="1">
            <a:off x="6444208" y="2572517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8" name="107 Flecha arriba"/>
          <p:cNvSpPr/>
          <p:nvPr/>
        </p:nvSpPr>
        <p:spPr bwMode="auto">
          <a:xfrm>
            <a:off x="6732240" y="2572517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9" name="108 Flecha arriba"/>
          <p:cNvSpPr/>
          <p:nvPr/>
        </p:nvSpPr>
        <p:spPr bwMode="auto">
          <a:xfrm flipV="1">
            <a:off x="7033151" y="2572517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0" name="109 Flecha arriba"/>
          <p:cNvSpPr/>
          <p:nvPr/>
        </p:nvSpPr>
        <p:spPr bwMode="auto">
          <a:xfrm flipV="1">
            <a:off x="7367433" y="2572517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1" name="110 Flecha arriba"/>
          <p:cNvSpPr/>
          <p:nvPr/>
        </p:nvSpPr>
        <p:spPr bwMode="auto">
          <a:xfrm>
            <a:off x="7668344" y="2572517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2" name="111 Flecha arriba"/>
          <p:cNvSpPr/>
          <p:nvPr/>
        </p:nvSpPr>
        <p:spPr bwMode="auto">
          <a:xfrm flipV="1">
            <a:off x="7956376" y="2572517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3" name="112 Flecha arriba"/>
          <p:cNvSpPr/>
          <p:nvPr/>
        </p:nvSpPr>
        <p:spPr bwMode="auto">
          <a:xfrm flipV="1">
            <a:off x="8244408" y="2572517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4" name="113 Flecha arriba"/>
          <p:cNvSpPr/>
          <p:nvPr/>
        </p:nvSpPr>
        <p:spPr bwMode="auto">
          <a:xfrm>
            <a:off x="8532440" y="2572517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6" name="135 Flecha arriba"/>
          <p:cNvSpPr/>
          <p:nvPr/>
        </p:nvSpPr>
        <p:spPr bwMode="auto">
          <a:xfrm flipV="1">
            <a:off x="6156176" y="3614000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136 Flecha arriba"/>
          <p:cNvSpPr/>
          <p:nvPr/>
        </p:nvSpPr>
        <p:spPr bwMode="auto">
          <a:xfrm>
            <a:off x="6444208" y="3614000"/>
            <a:ext cx="216024" cy="43204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137 Flecha arriba"/>
          <p:cNvSpPr/>
          <p:nvPr/>
        </p:nvSpPr>
        <p:spPr bwMode="auto">
          <a:xfrm>
            <a:off x="6732240" y="3614000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138 Flecha arriba"/>
          <p:cNvSpPr/>
          <p:nvPr/>
        </p:nvSpPr>
        <p:spPr bwMode="auto">
          <a:xfrm>
            <a:off x="7020272" y="3614000"/>
            <a:ext cx="216024" cy="43204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0" name="139 Flecha arriba"/>
          <p:cNvSpPr/>
          <p:nvPr/>
        </p:nvSpPr>
        <p:spPr bwMode="auto">
          <a:xfrm flipV="1">
            <a:off x="7367433" y="3614000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1" name="140 Flecha arriba"/>
          <p:cNvSpPr/>
          <p:nvPr/>
        </p:nvSpPr>
        <p:spPr bwMode="auto">
          <a:xfrm flipV="1">
            <a:off x="7668344" y="3614000"/>
            <a:ext cx="216024" cy="43204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2" name="141 Flecha arriba"/>
          <p:cNvSpPr/>
          <p:nvPr/>
        </p:nvSpPr>
        <p:spPr bwMode="auto">
          <a:xfrm flipV="1">
            <a:off x="7956376" y="3614000"/>
            <a:ext cx="216024" cy="43204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" name="142 Flecha arriba"/>
          <p:cNvSpPr/>
          <p:nvPr/>
        </p:nvSpPr>
        <p:spPr bwMode="auto">
          <a:xfrm>
            <a:off x="8244408" y="3614000"/>
            <a:ext cx="216024" cy="43204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143 Flecha arriba"/>
          <p:cNvSpPr/>
          <p:nvPr/>
        </p:nvSpPr>
        <p:spPr bwMode="auto">
          <a:xfrm>
            <a:off x="8532440" y="3614000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5" name="144 Flecha arriba"/>
          <p:cNvSpPr/>
          <p:nvPr/>
        </p:nvSpPr>
        <p:spPr bwMode="auto">
          <a:xfrm>
            <a:off x="5868144" y="3593508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156" name="155 Grupo"/>
          <p:cNvGrpSpPr/>
          <p:nvPr/>
        </p:nvGrpSpPr>
        <p:grpSpPr>
          <a:xfrm>
            <a:off x="6444208" y="3449492"/>
            <a:ext cx="1800200" cy="720080"/>
            <a:chOff x="6444208" y="4725144"/>
            <a:chExt cx="1800200" cy="720080"/>
          </a:xfrm>
        </p:grpSpPr>
        <p:cxnSp>
          <p:nvCxnSpPr>
            <p:cNvPr id="147" name="146 Conector recto"/>
            <p:cNvCxnSpPr/>
            <p:nvPr/>
          </p:nvCxnSpPr>
          <p:spPr bwMode="auto">
            <a:xfrm rot="5400000" flipH="1" flipV="1">
              <a:off x="6084168" y="5085184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9" name="148 Conector recto"/>
            <p:cNvCxnSpPr/>
            <p:nvPr/>
          </p:nvCxnSpPr>
          <p:spPr bwMode="auto">
            <a:xfrm>
              <a:off x="6444208" y="4725144"/>
              <a:ext cx="864096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1" name="150 Conector recto"/>
            <p:cNvCxnSpPr/>
            <p:nvPr/>
          </p:nvCxnSpPr>
          <p:spPr bwMode="auto">
            <a:xfrm rot="5400000">
              <a:off x="6948264" y="5085184"/>
              <a:ext cx="72008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3" name="152 Conector recto"/>
            <p:cNvCxnSpPr/>
            <p:nvPr/>
          </p:nvCxnSpPr>
          <p:spPr bwMode="auto">
            <a:xfrm>
              <a:off x="7308304" y="5445224"/>
              <a:ext cx="93610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55" name="154 Conector recto"/>
            <p:cNvCxnSpPr/>
            <p:nvPr/>
          </p:nvCxnSpPr>
          <p:spPr bwMode="auto">
            <a:xfrm rot="5400000" flipH="1" flipV="1">
              <a:off x="7920372" y="5121188"/>
              <a:ext cx="648072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C00000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57" name="156 Flecha arriba"/>
          <p:cNvSpPr/>
          <p:nvPr/>
        </p:nvSpPr>
        <p:spPr bwMode="auto">
          <a:xfrm flipV="1">
            <a:off x="6156176" y="4725144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8" name="157 Flecha arriba"/>
          <p:cNvSpPr/>
          <p:nvPr/>
        </p:nvSpPr>
        <p:spPr bwMode="auto">
          <a:xfrm flipV="1">
            <a:off x="6444208" y="4725144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9" name="158 Flecha arriba"/>
          <p:cNvSpPr/>
          <p:nvPr/>
        </p:nvSpPr>
        <p:spPr bwMode="auto">
          <a:xfrm flipV="1">
            <a:off x="6732240" y="4725144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159 Flecha arriba"/>
          <p:cNvSpPr/>
          <p:nvPr/>
        </p:nvSpPr>
        <p:spPr bwMode="auto">
          <a:xfrm flipV="1">
            <a:off x="7020272" y="4725144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160 Flecha arriba"/>
          <p:cNvSpPr/>
          <p:nvPr/>
        </p:nvSpPr>
        <p:spPr bwMode="auto">
          <a:xfrm>
            <a:off x="7367433" y="4725144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161 Flecha arriba"/>
          <p:cNvSpPr/>
          <p:nvPr/>
        </p:nvSpPr>
        <p:spPr bwMode="auto">
          <a:xfrm>
            <a:off x="7668344" y="4725144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162 Flecha arriba"/>
          <p:cNvSpPr/>
          <p:nvPr/>
        </p:nvSpPr>
        <p:spPr bwMode="auto">
          <a:xfrm>
            <a:off x="7956376" y="4725144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163 Flecha arriba"/>
          <p:cNvSpPr/>
          <p:nvPr/>
        </p:nvSpPr>
        <p:spPr bwMode="auto">
          <a:xfrm>
            <a:off x="8244408" y="4725144"/>
            <a:ext cx="216024" cy="432048"/>
          </a:xfrm>
          <a:prstGeom prst="up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5" name="164 Flecha arriba"/>
          <p:cNvSpPr/>
          <p:nvPr/>
        </p:nvSpPr>
        <p:spPr bwMode="auto">
          <a:xfrm>
            <a:off x="8532440" y="4725144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6" name="165 Flecha arriba"/>
          <p:cNvSpPr/>
          <p:nvPr/>
        </p:nvSpPr>
        <p:spPr bwMode="auto">
          <a:xfrm>
            <a:off x="5868144" y="4704652"/>
            <a:ext cx="216024" cy="432048"/>
          </a:xfrm>
          <a:prstGeom prst="upArrow">
            <a:avLst/>
          </a:prstGeom>
          <a:solidFill>
            <a:schemeClr val="accent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175" name="174 Objeto"/>
          <p:cNvGraphicFramePr>
            <a:graphicFrameLocks noChangeAspect="1"/>
          </p:cNvGraphicFramePr>
          <p:nvPr/>
        </p:nvGraphicFramePr>
        <p:xfrm>
          <a:off x="7198196" y="3089452"/>
          <a:ext cx="182116" cy="383282"/>
        </p:xfrm>
        <a:graphic>
          <a:graphicData uri="http://schemas.openxmlformats.org/presentationml/2006/ole">
            <p:oleObj spid="_x0000_s93186" name="Ecuación" r:id="rId3" imgW="75960" imgH="190440" progId="Equation.3">
              <p:embed/>
            </p:oleObj>
          </a:graphicData>
        </a:graphic>
      </p:graphicFrame>
      <p:graphicFrame>
        <p:nvGraphicFramePr>
          <p:cNvPr id="93187" name="Object 3"/>
          <p:cNvGraphicFramePr>
            <a:graphicFrameLocks noChangeAspect="1"/>
          </p:cNvGraphicFramePr>
          <p:nvPr/>
        </p:nvGraphicFramePr>
        <p:xfrm>
          <a:off x="7202925" y="4230324"/>
          <a:ext cx="182563" cy="384175"/>
        </p:xfrm>
        <a:graphic>
          <a:graphicData uri="http://schemas.openxmlformats.org/presentationml/2006/ole">
            <p:oleObj spid="_x0000_s93187" name="Ecuación" r:id="rId4" imgW="75960" imgH="190440" progId="Equation.3">
              <p:embed/>
            </p:oleObj>
          </a:graphicData>
        </a:graphic>
      </p:graphicFrame>
      <p:graphicFrame>
        <p:nvGraphicFramePr>
          <p:cNvPr id="177" name="176 Objeto"/>
          <p:cNvGraphicFramePr>
            <a:graphicFrameLocks noChangeAspect="1"/>
          </p:cNvGraphicFramePr>
          <p:nvPr/>
        </p:nvGraphicFramePr>
        <p:xfrm>
          <a:off x="3462809" y="5589240"/>
          <a:ext cx="3773487" cy="1119188"/>
        </p:xfrm>
        <a:graphic>
          <a:graphicData uri="http://schemas.openxmlformats.org/presentationml/2006/ole">
            <p:oleObj spid="_x0000_s93188" name="Ecuación" r:id="rId5" imgW="171432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296144" y="404664"/>
            <a:ext cx="73083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Conclusions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endParaRPr lang="es-ES" sz="2400" b="1" baseline="-25000" dirty="0">
              <a:solidFill>
                <a:srgbClr val="660066"/>
              </a:solidFill>
              <a:latin typeface="Trebuchet MS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1248" y="1412776"/>
            <a:ext cx="774035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Mononuclear</a:t>
            </a:r>
            <a:r>
              <a:rPr lang="es-ES" dirty="0" smtClean="0">
                <a:solidFill>
                  <a:schemeClr val="accent2"/>
                </a:solidFill>
              </a:rPr>
              <a:t> SMM: </a:t>
            </a:r>
            <a:r>
              <a:rPr lang="es-ES" dirty="0" err="1" smtClean="0">
                <a:solidFill>
                  <a:schemeClr val="accent2"/>
                </a:solidFill>
              </a:rPr>
              <a:t>tailoring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the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energy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level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structure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with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err="1" smtClean="0">
                <a:solidFill>
                  <a:schemeClr val="accent2"/>
                </a:solidFill>
              </a:rPr>
              <a:t>chemistry</a:t>
            </a:r>
            <a:r>
              <a:rPr lang="es-ES" dirty="0" smtClean="0">
                <a:solidFill>
                  <a:schemeClr val="accent2"/>
                </a:solidFill>
              </a:rPr>
              <a:t> 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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magnetic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coolers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,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qubits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, … </a:t>
            </a:r>
            <a:endParaRPr lang="es-ES" dirty="0" smtClean="0">
              <a:solidFill>
                <a:schemeClr val="accent2"/>
              </a:solidFill>
              <a:sym typeface="Symbol"/>
            </a:endParaRPr>
          </a:p>
          <a:p>
            <a:endParaRPr lang="es-ES" dirty="0" smtClean="0">
              <a:solidFill>
                <a:schemeClr val="accent2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Nearly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quantitative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agreement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between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measured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tunneling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rates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and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theory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</a:p>
          <a:p>
            <a:pPr>
              <a:buFont typeface="Arial" pitchFamily="34" charset="0"/>
              <a:buChar char="•"/>
            </a:pPr>
            <a:endParaRPr lang="es-ES" dirty="0" smtClean="0">
              <a:solidFill>
                <a:schemeClr val="accent2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  <a:sym typeface="Symbol"/>
              </a:rPr>
              <a:t> Quantum spin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tunneling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provides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a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very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efficient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mechanism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of spin-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lattice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relaxation</a:t>
            </a:r>
            <a:endParaRPr lang="es-ES" dirty="0" smtClean="0">
              <a:solidFill>
                <a:schemeClr val="accent2"/>
              </a:solidFill>
              <a:sym typeface="Symbol"/>
            </a:endParaRPr>
          </a:p>
          <a:p>
            <a:endParaRPr lang="es-ES" dirty="0" smtClean="0">
              <a:solidFill>
                <a:schemeClr val="accent2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Puzzle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: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energy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flow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between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spins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and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the</a:t>
            </a:r>
            <a:r>
              <a:rPr lang="es-ES" dirty="0" smtClean="0">
                <a:solidFill>
                  <a:schemeClr val="accent2"/>
                </a:solidFill>
                <a:sym typeface="Symbol"/>
              </a:rPr>
              <a:t> </a:t>
            </a:r>
            <a:r>
              <a:rPr lang="es-ES" dirty="0" err="1" smtClean="0">
                <a:solidFill>
                  <a:schemeClr val="accent2"/>
                </a:solidFill>
                <a:sym typeface="Symbol"/>
              </a:rPr>
              <a:t>lattice</a:t>
            </a:r>
            <a:endParaRPr lang="es-ES" dirty="0" smtClean="0">
              <a:solidFill>
                <a:schemeClr val="accent2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s-ES" dirty="0" smtClean="0">
              <a:solidFill>
                <a:schemeClr val="accent2"/>
              </a:solidFill>
              <a:sym typeface="Symbol"/>
            </a:endParaRPr>
          </a:p>
          <a:p>
            <a:endParaRPr lang="es-ES" dirty="0" smtClean="0">
              <a:solidFill>
                <a:schemeClr val="accent2"/>
              </a:solidFill>
              <a:sym typeface="Symbol"/>
            </a:endParaRPr>
          </a:p>
          <a:p>
            <a:pPr>
              <a:buFont typeface="Arial" pitchFamily="34" charset="0"/>
              <a:buChar char="•"/>
            </a:pPr>
            <a:endParaRPr lang="es-ES" dirty="0">
              <a:solidFill>
                <a:schemeClr val="accent2"/>
              </a:solidFill>
            </a:endParaRPr>
          </a:p>
        </p:txBody>
      </p:sp>
      <p:grpSp>
        <p:nvGrpSpPr>
          <p:cNvPr id="11" name="10 Grupo"/>
          <p:cNvGrpSpPr/>
          <p:nvPr/>
        </p:nvGrpSpPr>
        <p:grpSpPr>
          <a:xfrm>
            <a:off x="2867219" y="4339346"/>
            <a:ext cx="2952328" cy="2696579"/>
            <a:chOff x="2867219" y="4339346"/>
            <a:chExt cx="2952328" cy="2696579"/>
          </a:xfrm>
        </p:grpSpPr>
        <p:graphicFrame>
          <p:nvGraphicFramePr>
            <p:cNvPr id="97281" name="Object 1"/>
            <p:cNvGraphicFramePr>
              <a:graphicFrameLocks noChangeAspect="1"/>
            </p:cNvGraphicFramePr>
            <p:nvPr/>
          </p:nvGraphicFramePr>
          <p:xfrm>
            <a:off x="2867219" y="4339346"/>
            <a:ext cx="2952328" cy="2696579"/>
          </p:xfrm>
          <a:graphic>
            <a:graphicData uri="http://schemas.openxmlformats.org/presentationml/2006/ole">
              <p:oleObj spid="_x0000_s97281" name="Graph" r:id="rId3" imgW="2098080" imgH="1918080" progId="Origin50.Graph">
                <p:embed/>
              </p:oleObj>
            </a:graphicData>
          </a:graphic>
        </p:graphicFrame>
        <p:sp>
          <p:nvSpPr>
            <p:cNvPr id="10" name="9 CuadroTexto"/>
            <p:cNvSpPr txBox="1"/>
            <p:nvPr/>
          </p:nvSpPr>
          <p:spPr>
            <a:xfrm>
              <a:off x="4355976" y="4869160"/>
              <a:ext cx="655949" cy="110799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6600" dirty="0" smtClean="0">
                  <a:solidFill>
                    <a:srgbClr val="FF0000"/>
                  </a:solidFill>
                </a:rPr>
                <a:t>?</a:t>
              </a:r>
              <a:endParaRPr lang="es-ES" sz="6600" dirty="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48"/>
          <p:cNvGrpSpPr>
            <a:grpSpLocks/>
          </p:cNvGrpSpPr>
          <p:nvPr/>
        </p:nvGrpSpPr>
        <p:grpSpPr bwMode="auto">
          <a:xfrm>
            <a:off x="4859792" y="2793628"/>
            <a:ext cx="3889382" cy="1574800"/>
            <a:chOff x="2274" y="2168"/>
            <a:chExt cx="2450" cy="992"/>
          </a:xfrm>
        </p:grpSpPr>
        <p:pic>
          <p:nvPicPr>
            <p:cNvPr id="25" name="Picture 123" descr="ina"/>
            <p:cNvPicPr>
              <a:picLocks noChangeAspect="1" noChangeArrowheads="1"/>
            </p:cNvPicPr>
            <p:nvPr/>
          </p:nvPicPr>
          <p:blipFill>
            <a:blip r:embed="rId2" cstate="print"/>
            <a:srcRect r="32000"/>
            <a:stretch>
              <a:fillRect/>
            </a:stretch>
          </p:blipFill>
          <p:spPr bwMode="auto">
            <a:xfrm>
              <a:off x="2274" y="2292"/>
              <a:ext cx="1542" cy="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6" name="Group 133"/>
            <p:cNvGrpSpPr>
              <a:grpSpLocks/>
            </p:cNvGrpSpPr>
            <p:nvPr/>
          </p:nvGrpSpPr>
          <p:grpSpPr bwMode="auto">
            <a:xfrm>
              <a:off x="3878" y="2168"/>
              <a:ext cx="846" cy="992"/>
              <a:chOff x="4060" y="2168"/>
              <a:chExt cx="846" cy="992"/>
            </a:xfrm>
          </p:grpSpPr>
          <p:pic>
            <p:nvPicPr>
              <p:cNvPr id="30" name="Picture 107" descr="8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05" y="2168"/>
                <a:ext cx="593" cy="7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Text Box 124"/>
              <p:cNvSpPr txBox="1">
                <a:spLocks noChangeArrowheads="1"/>
              </p:cNvSpPr>
              <p:nvPr/>
            </p:nvSpPr>
            <p:spPr bwMode="auto">
              <a:xfrm>
                <a:off x="4060" y="3007"/>
                <a:ext cx="84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de-DE" sz="1400" b="0" u="none" dirty="0">
                    <a:solidFill>
                      <a:schemeClr val="accent2"/>
                    </a:solidFill>
                  </a:rPr>
                  <a:t>Javier Sesé</a:t>
                </a:r>
              </a:p>
            </p:txBody>
          </p:sp>
        </p:grpSp>
      </p:grpSp>
      <p:grpSp>
        <p:nvGrpSpPr>
          <p:cNvPr id="52" name="51 Grupo"/>
          <p:cNvGrpSpPr/>
          <p:nvPr/>
        </p:nvGrpSpPr>
        <p:grpSpPr>
          <a:xfrm>
            <a:off x="1115616" y="168448"/>
            <a:ext cx="3663950" cy="4340672"/>
            <a:chOff x="449263" y="739304"/>
            <a:chExt cx="3663950" cy="4340672"/>
          </a:xfrm>
        </p:grpSpPr>
        <p:grpSp>
          <p:nvGrpSpPr>
            <p:cNvPr id="2" name="Group 149"/>
            <p:cNvGrpSpPr>
              <a:grpSpLocks/>
            </p:cNvGrpSpPr>
            <p:nvPr/>
          </p:nvGrpSpPr>
          <p:grpSpPr bwMode="auto">
            <a:xfrm>
              <a:off x="449263" y="1700188"/>
              <a:ext cx="3663950" cy="3379788"/>
              <a:chOff x="300" y="1071"/>
              <a:chExt cx="2308" cy="2129"/>
            </a:xfrm>
          </p:grpSpPr>
          <p:sp>
            <p:nvSpPr>
              <p:cNvPr id="4" name="Text Box 14"/>
              <p:cNvSpPr txBox="1">
                <a:spLocks noChangeArrowheads="1"/>
              </p:cNvSpPr>
              <p:nvPr/>
            </p:nvSpPr>
            <p:spPr bwMode="auto">
              <a:xfrm>
                <a:off x="315" y="1881"/>
                <a:ext cx="77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de-DE" sz="1400" b="0" u="none" dirty="0" smtClean="0">
                    <a:solidFill>
                      <a:srgbClr val="FF0000"/>
                    </a:solidFill>
                  </a:rPr>
                  <a:t>Mª José Martínez</a:t>
                </a:r>
                <a:endParaRPr lang="de-DE" sz="1400" b="0" u="none" dirty="0">
                  <a:solidFill>
                    <a:srgbClr val="FF0000"/>
                  </a:solidFill>
                </a:endParaRPr>
              </a:p>
            </p:txBody>
          </p:sp>
          <p:grpSp>
            <p:nvGrpSpPr>
              <p:cNvPr id="5" name="Group 131"/>
              <p:cNvGrpSpPr>
                <a:grpSpLocks/>
              </p:cNvGrpSpPr>
              <p:nvPr/>
            </p:nvGrpSpPr>
            <p:grpSpPr bwMode="auto">
              <a:xfrm>
                <a:off x="1086" y="2107"/>
                <a:ext cx="680" cy="1093"/>
                <a:chOff x="1086" y="2243"/>
                <a:chExt cx="680" cy="1093"/>
              </a:xfrm>
            </p:grpSpPr>
            <p:pic>
              <p:nvPicPr>
                <p:cNvPr id="18" name="Picture 112" descr="davidzueco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1111" y="2243"/>
                  <a:ext cx="627" cy="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9" name="Text Box 118"/>
                <p:cNvSpPr txBox="1">
                  <a:spLocks noChangeArrowheads="1"/>
                </p:cNvSpPr>
                <p:nvPr/>
              </p:nvSpPr>
              <p:spPr bwMode="auto">
                <a:xfrm>
                  <a:off x="1086" y="3088"/>
                  <a:ext cx="680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  <a:spcBef>
                      <a:spcPct val="50000"/>
                    </a:spcBef>
                  </a:pPr>
                  <a:r>
                    <a:rPr lang="de-DE" sz="1400" b="0" u="none" dirty="0">
                      <a:solidFill>
                        <a:schemeClr val="accent2"/>
                      </a:solidFill>
                    </a:rPr>
                    <a:t>David Zueco</a:t>
                  </a:r>
                </a:p>
              </p:txBody>
            </p:sp>
          </p:grpSp>
          <p:grpSp>
            <p:nvGrpSpPr>
              <p:cNvPr id="6" name="Group 130"/>
              <p:cNvGrpSpPr>
                <a:grpSpLocks/>
              </p:cNvGrpSpPr>
              <p:nvPr/>
            </p:nvGrpSpPr>
            <p:grpSpPr bwMode="auto">
              <a:xfrm>
                <a:off x="1812" y="2107"/>
                <a:ext cx="751" cy="1088"/>
                <a:chOff x="1812" y="2198"/>
                <a:chExt cx="751" cy="1088"/>
              </a:xfrm>
            </p:grpSpPr>
            <p:pic>
              <p:nvPicPr>
                <p:cNvPr id="16" name="Picture 104" descr="Nicop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1882" y="2198"/>
                  <a:ext cx="609" cy="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7" name="Text Box 119"/>
                <p:cNvSpPr txBox="1">
                  <a:spLocks noChangeArrowheads="1"/>
                </p:cNvSpPr>
                <p:nvPr/>
              </p:nvSpPr>
              <p:spPr bwMode="auto">
                <a:xfrm>
                  <a:off x="1812" y="3038"/>
                  <a:ext cx="751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  <a:spcBef>
                      <a:spcPct val="50000"/>
                    </a:spcBef>
                  </a:pPr>
                  <a:r>
                    <a:rPr lang="de-DE" sz="1400" b="0" u="none">
                      <a:solidFill>
                        <a:schemeClr val="accent2"/>
                      </a:solidFill>
                    </a:rPr>
                    <a:t>Agustín Camon</a:t>
                  </a:r>
                </a:p>
              </p:txBody>
            </p:sp>
          </p:grpSp>
          <p:grpSp>
            <p:nvGrpSpPr>
              <p:cNvPr id="7" name="Group 145"/>
              <p:cNvGrpSpPr>
                <a:grpSpLocks/>
              </p:cNvGrpSpPr>
              <p:nvPr/>
            </p:nvGrpSpPr>
            <p:grpSpPr bwMode="auto">
              <a:xfrm>
                <a:off x="1791" y="1071"/>
                <a:ext cx="817" cy="1036"/>
                <a:chOff x="1791" y="1071"/>
                <a:chExt cx="817" cy="1036"/>
              </a:xfrm>
            </p:grpSpPr>
            <p:pic>
              <p:nvPicPr>
                <p:cNvPr id="14" name="Picture 105" descr="marco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1837" y="1071"/>
                  <a:ext cx="708" cy="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5" name="Text Box 120"/>
                <p:cNvSpPr txBox="1">
                  <a:spLocks noChangeArrowheads="1"/>
                </p:cNvSpPr>
                <p:nvPr/>
              </p:nvSpPr>
              <p:spPr bwMode="auto">
                <a:xfrm>
                  <a:off x="1791" y="1857"/>
                  <a:ext cx="81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  <a:spcBef>
                      <a:spcPct val="50000"/>
                    </a:spcBef>
                  </a:pPr>
                  <a:r>
                    <a:rPr lang="de-DE" sz="1400" b="0" u="none" dirty="0">
                      <a:solidFill>
                        <a:schemeClr val="accent2"/>
                      </a:solidFill>
                    </a:rPr>
                    <a:t>Marco Evangelisti</a:t>
                  </a:r>
                </a:p>
              </p:txBody>
            </p:sp>
          </p:grpSp>
          <p:sp>
            <p:nvSpPr>
              <p:cNvPr id="13" name="Text Box 121"/>
              <p:cNvSpPr txBox="1">
                <a:spLocks noChangeArrowheads="1"/>
              </p:cNvSpPr>
              <p:nvPr/>
            </p:nvSpPr>
            <p:spPr bwMode="auto">
              <a:xfrm>
                <a:off x="300" y="2948"/>
                <a:ext cx="791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de-DE" sz="1400" b="0" u="none" dirty="0" smtClean="0">
                    <a:solidFill>
                      <a:schemeClr val="accent2"/>
                    </a:solidFill>
                  </a:rPr>
                  <a:t>Oscar Montero</a:t>
                </a:r>
                <a:endParaRPr lang="de-DE" sz="1400" b="0" u="none" dirty="0">
                  <a:solidFill>
                    <a:schemeClr val="accent2"/>
                  </a:solidFill>
                </a:endParaRPr>
              </a:p>
            </p:txBody>
          </p:sp>
          <p:grpSp>
            <p:nvGrpSpPr>
              <p:cNvPr id="9" name="Group 128"/>
              <p:cNvGrpSpPr>
                <a:grpSpLocks/>
              </p:cNvGrpSpPr>
              <p:nvPr/>
            </p:nvGrpSpPr>
            <p:grpSpPr bwMode="auto">
              <a:xfrm>
                <a:off x="1046" y="1071"/>
                <a:ext cx="816" cy="1043"/>
                <a:chOff x="1046" y="1071"/>
                <a:chExt cx="816" cy="1043"/>
              </a:xfrm>
            </p:grpSpPr>
            <p:pic>
              <p:nvPicPr>
                <p:cNvPr id="10" name="Picture 108" descr="foto_enrique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111" y="1071"/>
                  <a:ext cx="665" cy="7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1" name="Text Box 122"/>
                <p:cNvSpPr txBox="1">
                  <a:spLocks noChangeArrowheads="1"/>
                </p:cNvSpPr>
                <p:nvPr/>
              </p:nvSpPr>
              <p:spPr bwMode="auto">
                <a:xfrm>
                  <a:off x="1046" y="1866"/>
                  <a:ext cx="816" cy="2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lnSpc>
                      <a:spcPct val="70000"/>
                    </a:lnSpc>
                    <a:spcBef>
                      <a:spcPct val="50000"/>
                    </a:spcBef>
                  </a:pPr>
                  <a:r>
                    <a:rPr lang="de-DE" sz="1400" b="0" u="none" dirty="0">
                      <a:solidFill>
                        <a:schemeClr val="accent2"/>
                      </a:solidFill>
                    </a:rPr>
                    <a:t>Enrique Burzurí </a:t>
                  </a:r>
                </a:p>
              </p:txBody>
            </p:sp>
          </p:grpSp>
        </p:grpSp>
        <p:pic>
          <p:nvPicPr>
            <p:cNvPr id="49" name="48 Imagen" descr="foto_pepa.jp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77652" y="1671092"/>
              <a:ext cx="981927" cy="1296144"/>
            </a:xfrm>
            <a:prstGeom prst="rect">
              <a:avLst/>
            </a:prstGeom>
          </p:spPr>
        </p:pic>
        <p:pic>
          <p:nvPicPr>
            <p:cNvPr id="94210" name="Picture 2" descr="http://molchip.unizar.es/images/foto_oscar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7415" y="3360911"/>
              <a:ext cx="1000125" cy="1190625"/>
            </a:xfrm>
            <a:prstGeom prst="rect">
              <a:avLst/>
            </a:prstGeom>
            <a:noFill/>
          </p:spPr>
        </p:pic>
        <p:pic>
          <p:nvPicPr>
            <p:cNvPr id="51" name="50 Imagen" descr="logo_icma_web25year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9552" y="739304"/>
              <a:ext cx="2664296" cy="967928"/>
            </a:xfrm>
            <a:prstGeom prst="rect">
              <a:avLst/>
            </a:prstGeom>
          </p:spPr>
        </p:pic>
      </p:grpSp>
      <p:grpSp>
        <p:nvGrpSpPr>
          <p:cNvPr id="55" name="54 Grupo"/>
          <p:cNvGrpSpPr/>
          <p:nvPr/>
        </p:nvGrpSpPr>
        <p:grpSpPr>
          <a:xfrm>
            <a:off x="5219799" y="1061244"/>
            <a:ext cx="3978399" cy="1711182"/>
            <a:chOff x="7134423" y="2014488"/>
            <a:chExt cx="3978399" cy="1711182"/>
          </a:xfrm>
        </p:grpSpPr>
        <p:pic>
          <p:nvPicPr>
            <p:cNvPr id="44" name="Picture 12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134423" y="2026667"/>
              <a:ext cx="1368425" cy="1304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114" descr="thomas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9836794" y="2024013"/>
              <a:ext cx="1017588" cy="125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113" descr="dietmar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765232" y="2014488"/>
              <a:ext cx="1001712" cy="1258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Text Box 31"/>
            <p:cNvSpPr txBox="1">
              <a:spLocks noChangeArrowheads="1"/>
            </p:cNvSpPr>
            <p:nvPr/>
          </p:nvSpPr>
          <p:spPr bwMode="auto">
            <a:xfrm>
              <a:off x="9726934" y="3331716"/>
              <a:ext cx="1385888" cy="393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de-DE" sz="1400" b="0" u="none">
                  <a:solidFill>
                    <a:schemeClr val="accent2"/>
                  </a:solidFill>
                </a:rPr>
                <a:t>Thomas Schurig</a:t>
              </a:r>
            </a:p>
          </p:txBody>
        </p:sp>
        <p:sp>
          <p:nvSpPr>
            <p:cNvPr id="54" name="Text Box 141"/>
            <p:cNvSpPr txBox="1">
              <a:spLocks noChangeArrowheads="1"/>
            </p:cNvSpPr>
            <p:nvPr/>
          </p:nvSpPr>
          <p:spPr bwMode="auto">
            <a:xfrm>
              <a:off x="8718872" y="3330129"/>
              <a:ext cx="1223962" cy="393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de-DE" sz="1400" b="0" u="none" dirty="0">
                  <a:solidFill>
                    <a:schemeClr val="accent2"/>
                  </a:solidFill>
                </a:rPr>
                <a:t>Dietmar Drung</a:t>
              </a:r>
            </a:p>
          </p:txBody>
        </p:sp>
      </p:grpSp>
      <p:grpSp>
        <p:nvGrpSpPr>
          <p:cNvPr id="61" name="60 Grupo"/>
          <p:cNvGrpSpPr/>
          <p:nvPr/>
        </p:nvGrpSpPr>
        <p:grpSpPr>
          <a:xfrm>
            <a:off x="5076825" y="4582941"/>
            <a:ext cx="4103687" cy="2230435"/>
            <a:chOff x="4860032" y="3573016"/>
            <a:chExt cx="4103687" cy="2230435"/>
          </a:xfrm>
        </p:grpSpPr>
        <p:grpSp>
          <p:nvGrpSpPr>
            <p:cNvPr id="56" name="Group 236"/>
            <p:cNvGrpSpPr>
              <a:grpSpLocks/>
            </p:cNvGrpSpPr>
            <p:nvPr/>
          </p:nvGrpSpPr>
          <p:grpSpPr bwMode="auto">
            <a:xfrm>
              <a:off x="4860032" y="3573016"/>
              <a:ext cx="4103687" cy="2230435"/>
              <a:chOff x="6826" y="981"/>
              <a:chExt cx="2585" cy="1405"/>
            </a:xfrm>
          </p:grpSpPr>
          <p:sp>
            <p:nvSpPr>
              <p:cNvPr id="57" name="Text Box 170"/>
              <p:cNvSpPr txBox="1">
                <a:spLocks noChangeArrowheads="1"/>
              </p:cNvSpPr>
              <p:nvPr/>
            </p:nvSpPr>
            <p:spPr bwMode="auto">
              <a:xfrm>
                <a:off x="6826" y="1389"/>
                <a:ext cx="1270" cy="9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endParaRPr lang="de-DE" sz="1400" u="none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de-DE" sz="1400" u="none" dirty="0" smtClean="0">
                    <a:solidFill>
                      <a:schemeClr val="accent2"/>
                    </a:solidFill>
                  </a:rPr>
                  <a:t>Salvador </a:t>
                </a:r>
                <a:r>
                  <a:rPr lang="de-DE" sz="1400" u="none" dirty="0">
                    <a:solidFill>
                      <a:schemeClr val="accent2"/>
                    </a:solidFill>
                  </a:rPr>
                  <a:t>Cardona-Serra</a:t>
                </a: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de-DE" sz="1400" u="none" dirty="0">
                    <a:solidFill>
                      <a:schemeClr val="accent2"/>
                    </a:solidFill>
                  </a:rPr>
                  <a:t>Carlos </a:t>
                </a:r>
                <a:r>
                  <a:rPr lang="de-DE" sz="1400" u="none" dirty="0" smtClean="0">
                    <a:solidFill>
                      <a:schemeClr val="accent2"/>
                    </a:solidFill>
                  </a:rPr>
                  <a:t>Martí-Gastaldo</a:t>
                </a: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de-DE" sz="1400" dirty="0" smtClean="0">
                    <a:solidFill>
                      <a:schemeClr val="accent2"/>
                    </a:solidFill>
                  </a:rPr>
                  <a:t>Juan </a:t>
                </a:r>
                <a:r>
                  <a:rPr lang="de-DE" sz="1400" dirty="0" smtClean="0">
                    <a:solidFill>
                      <a:schemeClr val="accent2"/>
                    </a:solidFill>
                  </a:rPr>
                  <a:t>Modesto Clemente</a:t>
                </a: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endParaRPr lang="de-DE" sz="1400" u="none" dirty="0">
                  <a:solidFill>
                    <a:schemeClr val="accent2"/>
                  </a:solidFill>
                </a:endParaRPr>
              </a:p>
            </p:txBody>
          </p:sp>
          <p:pic>
            <p:nvPicPr>
              <p:cNvPr id="58" name="Picture 209" descr="logo-cab-icmol"/>
              <p:cNvPicPr>
                <a:picLocks noChangeAspect="1" noChangeArrowheads="1"/>
              </p:cNvPicPr>
              <p:nvPr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6917" y="981"/>
                <a:ext cx="2326" cy="354"/>
              </a:xfrm>
              <a:prstGeom prst="rect">
                <a:avLst/>
              </a:prstGeom>
              <a:solidFill>
                <a:srgbClr val="003366"/>
              </a:solidFill>
            </p:spPr>
          </p:pic>
          <p:sp>
            <p:nvSpPr>
              <p:cNvPr id="59" name="Text Box 233"/>
              <p:cNvSpPr txBox="1">
                <a:spLocks noChangeArrowheads="1"/>
              </p:cNvSpPr>
              <p:nvPr/>
            </p:nvSpPr>
            <p:spPr bwMode="auto">
              <a:xfrm>
                <a:off x="8141" y="1353"/>
                <a:ext cx="1270" cy="96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endParaRPr lang="de-DE" sz="1400" u="none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endParaRPr lang="de-DE" sz="1400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endParaRPr lang="de-DE" sz="1400" u="none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endParaRPr lang="de-DE" sz="1400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endParaRPr lang="de-DE" sz="1400" dirty="0" smtClean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70000"/>
                  </a:lnSpc>
                  <a:spcBef>
                    <a:spcPct val="50000"/>
                  </a:spcBef>
                </a:pPr>
                <a:r>
                  <a:rPr lang="de-DE" sz="1400" u="none" dirty="0" smtClean="0">
                    <a:solidFill>
                      <a:schemeClr val="accent2"/>
                    </a:solidFill>
                  </a:rPr>
                  <a:t>Eugenio </a:t>
                </a:r>
                <a:r>
                  <a:rPr lang="de-DE" sz="1400" u="none" dirty="0">
                    <a:solidFill>
                      <a:schemeClr val="accent2"/>
                    </a:solidFill>
                  </a:rPr>
                  <a:t>Coronado</a:t>
                </a:r>
              </a:p>
            </p:txBody>
          </p:sp>
        </p:grpSp>
        <p:pic>
          <p:nvPicPr>
            <p:cNvPr id="94212" name="Picture 4" descr="http://www.interempresas.net/fotos/267515.jpe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078166" y="4293096"/>
              <a:ext cx="1238250" cy="1047751"/>
            </a:xfrm>
            <a:prstGeom prst="rect">
              <a:avLst/>
            </a:prstGeom>
            <a:noFill/>
          </p:spPr>
        </p:pic>
      </p:grpSp>
      <p:pic>
        <p:nvPicPr>
          <p:cNvPr id="94214" name="Picture 6" descr="Mitarbeiterbild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3491880" y="5241900"/>
            <a:ext cx="1115567" cy="1347788"/>
          </a:xfrm>
          <a:prstGeom prst="rect">
            <a:avLst/>
          </a:prstGeom>
          <a:noFill/>
        </p:spPr>
      </p:pic>
      <p:pic>
        <p:nvPicPr>
          <p:cNvPr id="63" name="62 Imagen" descr="logomitte.gif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1187624" y="4437112"/>
            <a:ext cx="850007" cy="850007"/>
          </a:xfrm>
          <a:prstGeom prst="rect">
            <a:avLst/>
          </a:prstGeom>
        </p:spPr>
      </p:pic>
      <p:pic>
        <p:nvPicPr>
          <p:cNvPr id="64" name="63 Imagen" descr="universitaet.gif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1919412" y="4678536"/>
            <a:ext cx="2781300" cy="400050"/>
          </a:xfrm>
          <a:prstGeom prst="rect">
            <a:avLst/>
          </a:prstGeom>
        </p:spPr>
      </p:pic>
      <p:sp>
        <p:nvSpPr>
          <p:cNvPr id="65" name="64 CuadroTexto"/>
          <p:cNvSpPr txBox="1"/>
          <p:nvPr/>
        </p:nvSpPr>
        <p:spPr>
          <a:xfrm>
            <a:off x="1568872" y="5569285"/>
            <a:ext cx="16882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err="1" smtClean="0">
                <a:solidFill>
                  <a:schemeClr val="accent2"/>
                </a:solidFill>
              </a:rPr>
              <a:t>Joris</a:t>
            </a:r>
            <a:r>
              <a:rPr lang="es-ES" sz="1400" dirty="0" smtClean="0">
                <a:solidFill>
                  <a:schemeClr val="accent2"/>
                </a:solidFill>
              </a:rPr>
              <a:t> van </a:t>
            </a:r>
            <a:r>
              <a:rPr lang="es-ES" sz="1400" dirty="0" err="1" smtClean="0">
                <a:solidFill>
                  <a:schemeClr val="accent2"/>
                </a:solidFill>
              </a:rPr>
              <a:t>Slageren</a:t>
            </a:r>
            <a:endParaRPr lang="es-ES" sz="1400" dirty="0" smtClean="0">
              <a:solidFill>
                <a:schemeClr val="accent2"/>
              </a:solidFill>
            </a:endParaRPr>
          </a:p>
          <a:p>
            <a:endParaRPr lang="es-ES" sz="1400" dirty="0" smtClean="0">
              <a:solidFill>
                <a:schemeClr val="accent2"/>
              </a:solidFill>
            </a:endParaRPr>
          </a:p>
          <a:p>
            <a:r>
              <a:rPr lang="es-ES" sz="1400" dirty="0" err="1" smtClean="0">
                <a:solidFill>
                  <a:schemeClr val="accent2"/>
                </a:solidFill>
              </a:rPr>
              <a:t>Christoph</a:t>
            </a:r>
            <a:r>
              <a:rPr lang="es-ES" sz="1400" dirty="0" smtClean="0">
                <a:solidFill>
                  <a:schemeClr val="accent2"/>
                </a:solidFill>
              </a:rPr>
              <a:t> </a:t>
            </a:r>
            <a:r>
              <a:rPr lang="es-ES" sz="1400" dirty="0" err="1" smtClean="0">
                <a:solidFill>
                  <a:schemeClr val="accent2"/>
                </a:solidFill>
              </a:rPr>
              <a:t>Schlegel</a:t>
            </a:r>
            <a:endParaRPr lang="es-ES" sz="1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072580" y="1887265"/>
            <a:ext cx="12445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6156" name="AutoShape 14"/>
          <p:cNvCxnSpPr>
            <a:cxnSpLocks noChangeShapeType="1"/>
          </p:cNvCxnSpPr>
          <p:nvPr/>
        </p:nvCxnSpPr>
        <p:spPr bwMode="auto">
          <a:xfrm rot="5400000" flipV="1">
            <a:off x="2401863" y="2646164"/>
            <a:ext cx="411162" cy="288925"/>
          </a:xfrm>
          <a:prstGeom prst="curvedConnector5">
            <a:avLst>
              <a:gd name="adj1" fmla="val 48648"/>
              <a:gd name="adj2" fmla="val 39009"/>
              <a:gd name="adj3" fmla="val 5135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6146" name="Object 16"/>
          <p:cNvGraphicFramePr>
            <a:graphicFrameLocks noChangeAspect="1"/>
          </p:cNvGraphicFramePr>
          <p:nvPr/>
        </p:nvGraphicFramePr>
        <p:xfrm>
          <a:off x="3671069" y="2794596"/>
          <a:ext cx="368300" cy="431800"/>
        </p:xfrm>
        <a:graphic>
          <a:graphicData uri="http://schemas.openxmlformats.org/presentationml/2006/ole">
            <p:oleObj spid="_x0000_s6146" name="Ecuación" r:id="rId3" imgW="215640" imgH="253800" progId="Equation.3">
              <p:embed/>
            </p:oleObj>
          </a:graphicData>
        </a:graphic>
      </p:graphicFrame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1547838" y="4365104"/>
            <a:ext cx="2463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s-ES" dirty="0" err="1" smtClean="0"/>
              <a:t>Phonon</a:t>
            </a:r>
            <a:r>
              <a:rPr lang="es-ES" dirty="0" smtClean="0"/>
              <a:t> </a:t>
            </a:r>
            <a:r>
              <a:rPr lang="es-ES" dirty="0" err="1" smtClean="0"/>
              <a:t>emission</a:t>
            </a:r>
            <a:r>
              <a:rPr lang="es-ES" dirty="0" smtClean="0"/>
              <a:t> and </a:t>
            </a:r>
            <a:r>
              <a:rPr lang="es-ES" dirty="0" err="1" smtClean="0"/>
              <a:t>absorption</a:t>
            </a:r>
            <a:endParaRPr lang="es-ES" dirty="0"/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1963589" y="3500438"/>
            <a:ext cx="1455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dirty="0" err="1" smtClean="0"/>
              <a:t>Equilibrium</a:t>
            </a:r>
            <a:endParaRPr lang="es-ES" dirty="0"/>
          </a:p>
        </p:txBody>
      </p:sp>
      <p:sp>
        <p:nvSpPr>
          <p:cNvPr id="6161" name="AutoShape 27"/>
          <p:cNvSpPr>
            <a:spLocks noChangeArrowheads="1"/>
          </p:cNvSpPr>
          <p:nvPr/>
        </p:nvSpPr>
        <p:spPr bwMode="auto">
          <a:xfrm>
            <a:off x="2431902" y="4000500"/>
            <a:ext cx="431800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"/>
          </a:p>
        </p:txBody>
      </p:sp>
      <p:sp>
        <p:nvSpPr>
          <p:cNvPr id="6162" name="Line 30"/>
          <p:cNvSpPr>
            <a:spLocks noChangeShapeType="1"/>
          </p:cNvSpPr>
          <p:nvPr/>
        </p:nvSpPr>
        <p:spPr bwMode="auto">
          <a:xfrm flipV="1">
            <a:off x="2896369" y="1916708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63" name="Line 31"/>
          <p:cNvSpPr>
            <a:spLocks noChangeShapeType="1"/>
          </p:cNvSpPr>
          <p:nvPr/>
        </p:nvSpPr>
        <p:spPr bwMode="auto">
          <a:xfrm flipV="1">
            <a:off x="3112269" y="1916708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6147" name="Object 32"/>
          <p:cNvGraphicFramePr>
            <a:graphicFrameLocks noChangeAspect="1"/>
          </p:cNvGraphicFramePr>
          <p:nvPr/>
        </p:nvGraphicFramePr>
        <p:xfrm>
          <a:off x="3677419" y="2377083"/>
          <a:ext cx="390525" cy="431800"/>
        </p:xfrm>
        <a:graphic>
          <a:graphicData uri="http://schemas.openxmlformats.org/presentationml/2006/ole">
            <p:oleObj spid="_x0000_s6147" name="Ecuación" r:id="rId4" imgW="228600" imgH="253800" progId="Equation.3">
              <p:embed/>
            </p:oleObj>
          </a:graphicData>
        </a:graphic>
      </p:graphicFrame>
      <p:graphicFrame>
        <p:nvGraphicFramePr>
          <p:cNvPr id="6148" name="Object 33"/>
          <p:cNvGraphicFramePr>
            <a:graphicFrameLocks noChangeAspect="1"/>
          </p:cNvGraphicFramePr>
          <p:nvPr/>
        </p:nvGraphicFramePr>
        <p:xfrm>
          <a:off x="3682181" y="1700808"/>
          <a:ext cx="368300" cy="431800"/>
        </p:xfrm>
        <a:graphic>
          <a:graphicData uri="http://schemas.openxmlformats.org/presentationml/2006/ole">
            <p:oleObj spid="_x0000_s6148" name="Ecuación" r:id="rId5" imgW="215640" imgH="253800" progId="Equation.3">
              <p:embed/>
            </p:oleObj>
          </a:graphicData>
        </a:graphic>
      </p:graphicFrame>
      <p:sp>
        <p:nvSpPr>
          <p:cNvPr id="6164" name="Line 35"/>
          <p:cNvSpPr>
            <a:spLocks noChangeShapeType="1"/>
          </p:cNvSpPr>
          <p:nvPr/>
        </p:nvSpPr>
        <p:spPr bwMode="auto">
          <a:xfrm>
            <a:off x="2391544" y="190400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65" name="Text Box 36"/>
          <p:cNvSpPr txBox="1">
            <a:spLocks noChangeArrowheads="1"/>
          </p:cNvSpPr>
          <p:nvPr/>
        </p:nvSpPr>
        <p:spPr bwMode="auto">
          <a:xfrm>
            <a:off x="1214886" y="2061171"/>
            <a:ext cx="692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dirty="0" err="1" smtClean="0">
                <a:latin typeface="Symbol" pitchFamily="18" charset="2"/>
              </a:rPr>
              <a:t>D</a:t>
            </a:r>
            <a:r>
              <a:rPr lang="es-ES" i="1" dirty="0" err="1" smtClean="0">
                <a:cs typeface="Arial" pitchFamily="34" charset="0"/>
              </a:rPr>
              <a:t>E</a:t>
            </a:r>
            <a:r>
              <a:rPr lang="es-ES" baseline="-25000" dirty="0" err="1" smtClean="0"/>
              <a:t>cb</a:t>
            </a:r>
            <a:endParaRPr lang="es-ES" baseline="-25000" dirty="0"/>
          </a:p>
        </p:txBody>
      </p:sp>
      <p:sp>
        <p:nvSpPr>
          <p:cNvPr id="6166" name="Text Box 37"/>
          <p:cNvSpPr txBox="1">
            <a:spLocks noChangeArrowheads="1"/>
          </p:cNvSpPr>
          <p:nvPr/>
        </p:nvSpPr>
        <p:spPr bwMode="auto">
          <a:xfrm>
            <a:off x="1187624" y="2635846"/>
            <a:ext cx="702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dirty="0" err="1" smtClean="0">
                <a:latin typeface="Symbol" pitchFamily="18" charset="2"/>
              </a:rPr>
              <a:t>D</a:t>
            </a:r>
            <a:r>
              <a:rPr lang="es-ES" i="1" dirty="0" err="1" smtClean="0">
                <a:cs typeface="Arial" pitchFamily="34" charset="0"/>
              </a:rPr>
              <a:t>E</a:t>
            </a:r>
            <a:r>
              <a:rPr lang="es-ES" baseline="-25000" dirty="0" err="1" smtClean="0">
                <a:cs typeface="Arial" pitchFamily="34" charset="0"/>
              </a:rPr>
              <a:t>ba</a:t>
            </a:r>
            <a:endParaRPr lang="es-ES" baseline="-25000" dirty="0">
              <a:cs typeface="Arial" pitchFamily="34" charset="0"/>
            </a:endParaRPr>
          </a:p>
        </p:txBody>
      </p:sp>
      <p:sp>
        <p:nvSpPr>
          <p:cNvPr id="6167" name="Line 39"/>
          <p:cNvSpPr>
            <a:spLocks noChangeShapeType="1"/>
          </p:cNvSpPr>
          <p:nvPr/>
        </p:nvSpPr>
        <p:spPr bwMode="auto">
          <a:xfrm>
            <a:off x="2385194" y="261203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70" name="Rectangle 8"/>
          <p:cNvSpPr>
            <a:spLocks noChangeArrowheads="1"/>
          </p:cNvSpPr>
          <p:nvPr/>
        </p:nvSpPr>
        <p:spPr bwMode="auto">
          <a:xfrm rot="16200000">
            <a:off x="-1736561" y="3977451"/>
            <a:ext cx="45184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GB" sz="1400" dirty="0" err="1" smtClean="0">
                <a:ea typeface="Times New Roman" pitchFamily="18" charset="0"/>
                <a:cs typeface="Arial" pitchFamily="34" charset="0"/>
              </a:rPr>
              <a:t>Kronig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, R. de L., </a:t>
            </a:r>
            <a:r>
              <a:rPr lang="en-GB" sz="1400" i="1" dirty="0" err="1">
                <a:ea typeface="Times New Roman" pitchFamily="18" charset="0"/>
                <a:cs typeface="Arial" pitchFamily="34" charset="0"/>
              </a:rPr>
              <a:t>Physica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GB" sz="1400" b="1" dirty="0">
                <a:ea typeface="Times New Roman" pitchFamily="18" charset="0"/>
                <a:cs typeface="Arial" pitchFamily="34" charset="0"/>
              </a:rPr>
              <a:t>6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, 33 (1939).</a:t>
            </a:r>
            <a:endParaRPr lang="es-ES" sz="1400" dirty="0"/>
          </a:p>
          <a:p>
            <a:pPr algn="just" eaLnBrk="0" hangingPunct="0"/>
            <a:r>
              <a:rPr lang="en-GB" sz="1400" dirty="0">
                <a:cs typeface="Times New Roman" pitchFamily="18" charset="0"/>
              </a:rPr>
              <a:t>Van </a:t>
            </a:r>
            <a:r>
              <a:rPr lang="en-GB" sz="1400" dirty="0" err="1">
                <a:cs typeface="Times New Roman" pitchFamily="18" charset="0"/>
              </a:rPr>
              <a:t>Vleck</a:t>
            </a:r>
            <a:r>
              <a:rPr lang="en-GB" sz="1400" dirty="0">
                <a:cs typeface="Times New Roman" pitchFamily="18" charset="0"/>
              </a:rPr>
              <a:t>, J. H., </a:t>
            </a:r>
            <a:r>
              <a:rPr lang="en-GB" sz="1400" i="1" dirty="0">
                <a:cs typeface="Times New Roman" pitchFamily="18" charset="0"/>
              </a:rPr>
              <a:t>Phys. Rev. </a:t>
            </a:r>
            <a:r>
              <a:rPr lang="en-GB" sz="1400" b="1" dirty="0">
                <a:cs typeface="Times New Roman" pitchFamily="18" charset="0"/>
              </a:rPr>
              <a:t>57</a:t>
            </a:r>
            <a:r>
              <a:rPr lang="en-GB" sz="1400" dirty="0">
                <a:cs typeface="Times New Roman" pitchFamily="18" charset="0"/>
              </a:rPr>
              <a:t>, 426 (1940</a:t>
            </a:r>
            <a:r>
              <a:rPr lang="en-GB" sz="1400" dirty="0" smtClean="0">
                <a:cs typeface="Times New Roman" pitchFamily="18" charset="0"/>
              </a:rPr>
              <a:t>).</a:t>
            </a:r>
          </a:p>
          <a:p>
            <a:pPr algn="just" eaLnBrk="0" hangingPunct="0"/>
            <a:r>
              <a:rPr lang="en-US" sz="1400" dirty="0" smtClean="0"/>
              <a:t>R. </a:t>
            </a:r>
            <a:r>
              <a:rPr lang="en-US" sz="1400" dirty="0" err="1" smtClean="0"/>
              <a:t>Orbach</a:t>
            </a:r>
            <a:r>
              <a:rPr lang="en-US" sz="1400" dirty="0" smtClean="0"/>
              <a:t>, Proc. Roy. Soc. (London)</a:t>
            </a:r>
            <a:r>
              <a:rPr lang="en-US" sz="1400" b="1" dirty="0" smtClean="0"/>
              <a:t> A264</a:t>
            </a:r>
            <a:r>
              <a:rPr lang="en-US" sz="1400" dirty="0" smtClean="0"/>
              <a:t>, 456 (1961)</a:t>
            </a:r>
            <a:endParaRPr lang="en-GB" sz="1400" dirty="0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2089472" y="2565053"/>
            <a:ext cx="12445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2076772" y="3009801"/>
            <a:ext cx="12445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6171" name="Object 27"/>
          <p:cNvGraphicFramePr>
            <a:graphicFrameLocks noChangeAspect="1"/>
          </p:cNvGraphicFramePr>
          <p:nvPr/>
        </p:nvGraphicFramePr>
        <p:xfrm>
          <a:off x="1335832" y="5750148"/>
          <a:ext cx="7625463" cy="1008112"/>
        </p:xfrm>
        <a:graphic>
          <a:graphicData uri="http://schemas.openxmlformats.org/presentationml/2006/ole">
            <p:oleObj spid="_x0000_s6171" name="Ecuación" r:id="rId6" imgW="3746160" imgH="495000" progId="Equation.3">
              <p:embed/>
            </p:oleObj>
          </a:graphicData>
        </a:graphic>
      </p:graphicFrame>
      <p:grpSp>
        <p:nvGrpSpPr>
          <p:cNvPr id="49" name="48 Grupo"/>
          <p:cNvGrpSpPr/>
          <p:nvPr/>
        </p:nvGrpSpPr>
        <p:grpSpPr>
          <a:xfrm>
            <a:off x="4108140" y="1855428"/>
            <a:ext cx="360040" cy="1332148"/>
            <a:chOff x="4108140" y="1855428"/>
            <a:chExt cx="360040" cy="1332148"/>
          </a:xfrm>
        </p:grpSpPr>
        <p:grpSp>
          <p:nvGrpSpPr>
            <p:cNvPr id="42" name="41 Grupo"/>
            <p:cNvGrpSpPr/>
            <p:nvPr/>
          </p:nvGrpSpPr>
          <p:grpSpPr>
            <a:xfrm>
              <a:off x="4211960" y="2827536"/>
              <a:ext cx="144016" cy="360040"/>
              <a:chOff x="2890838" y="1928791"/>
              <a:chExt cx="401621" cy="2222274"/>
            </a:xfrm>
          </p:grpSpPr>
          <p:sp>
            <p:nvSpPr>
              <p:cNvPr id="40" name="AutoShape 14"/>
              <p:cNvSpPr>
                <a:spLocks noChangeArrowheads="1"/>
              </p:cNvSpPr>
              <p:nvPr/>
            </p:nvSpPr>
            <p:spPr bwMode="auto">
              <a:xfrm>
                <a:off x="2997328" y="2382186"/>
                <a:ext cx="200811" cy="1768879"/>
              </a:xfrm>
              <a:prstGeom prst="can">
                <a:avLst>
                  <a:gd name="adj" fmla="val 104924"/>
                </a:avLst>
              </a:prstGeom>
              <a:gradFill rotWithShape="0">
                <a:gsLst>
                  <a:gs pos="0">
                    <a:srgbClr val="5C1200"/>
                  </a:gs>
                  <a:gs pos="50000">
                    <a:srgbClr val="FF3300"/>
                  </a:gs>
                  <a:gs pos="100000">
                    <a:srgbClr val="5C12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  <p:sp>
            <p:nvSpPr>
              <p:cNvPr id="41" name="AutoShape 15"/>
              <p:cNvSpPr>
                <a:spLocks noChangeArrowheads="1"/>
              </p:cNvSpPr>
              <p:nvPr/>
            </p:nvSpPr>
            <p:spPr bwMode="auto">
              <a:xfrm>
                <a:off x="2890838" y="1928791"/>
                <a:ext cx="401621" cy="957877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</p:grpSp>
        <p:grpSp>
          <p:nvGrpSpPr>
            <p:cNvPr id="43" name="42 Grupo"/>
            <p:cNvGrpSpPr/>
            <p:nvPr/>
          </p:nvGrpSpPr>
          <p:grpSpPr>
            <a:xfrm flipV="1">
              <a:off x="4207768" y="2437780"/>
              <a:ext cx="144016" cy="360040"/>
              <a:chOff x="2890838" y="1928791"/>
              <a:chExt cx="401621" cy="2222274"/>
            </a:xfrm>
          </p:grpSpPr>
          <p:sp>
            <p:nvSpPr>
              <p:cNvPr id="44" name="AutoShape 14"/>
              <p:cNvSpPr>
                <a:spLocks noChangeArrowheads="1"/>
              </p:cNvSpPr>
              <p:nvPr/>
            </p:nvSpPr>
            <p:spPr bwMode="auto">
              <a:xfrm>
                <a:off x="2997328" y="2382186"/>
                <a:ext cx="200811" cy="1768879"/>
              </a:xfrm>
              <a:prstGeom prst="can">
                <a:avLst>
                  <a:gd name="adj" fmla="val 104924"/>
                </a:avLst>
              </a:prstGeom>
              <a:gradFill rotWithShape="0">
                <a:gsLst>
                  <a:gs pos="0">
                    <a:srgbClr val="5C1200"/>
                  </a:gs>
                  <a:gs pos="50000">
                    <a:srgbClr val="FF3300"/>
                  </a:gs>
                  <a:gs pos="100000">
                    <a:srgbClr val="5C12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  <p:sp>
            <p:nvSpPr>
              <p:cNvPr id="45" name="AutoShape 15"/>
              <p:cNvSpPr>
                <a:spLocks noChangeArrowheads="1"/>
              </p:cNvSpPr>
              <p:nvPr/>
            </p:nvSpPr>
            <p:spPr bwMode="auto">
              <a:xfrm>
                <a:off x="2890838" y="1928791"/>
                <a:ext cx="401621" cy="957877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</p:grpSp>
        <p:sp>
          <p:nvSpPr>
            <p:cNvPr id="47" name="AutoShape 14"/>
            <p:cNvSpPr>
              <a:spLocks noChangeArrowheads="1"/>
            </p:cNvSpPr>
            <p:nvPr/>
          </p:nvSpPr>
          <p:spPr bwMode="auto">
            <a:xfrm rot="16200000" flipV="1">
              <a:off x="4215428" y="1781962"/>
              <a:ext cx="72008" cy="286584"/>
            </a:xfrm>
            <a:prstGeom prst="can">
              <a:avLst>
                <a:gd name="adj" fmla="val 104924"/>
              </a:avLst>
            </a:prstGeom>
            <a:gradFill flip="none" rotWithShape="1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48" name="AutoShape 15"/>
            <p:cNvSpPr>
              <a:spLocks noChangeArrowheads="1"/>
            </p:cNvSpPr>
            <p:nvPr/>
          </p:nvSpPr>
          <p:spPr bwMode="auto">
            <a:xfrm rot="16200000" flipV="1">
              <a:off x="4318577" y="1849841"/>
              <a:ext cx="144016" cy="15519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53" name="52 Grupo"/>
          <p:cNvGrpSpPr/>
          <p:nvPr/>
        </p:nvGrpSpPr>
        <p:grpSpPr>
          <a:xfrm>
            <a:off x="5258173" y="1484785"/>
            <a:ext cx="3490291" cy="4291671"/>
            <a:chOff x="5258173" y="1484785"/>
            <a:chExt cx="3490291" cy="4291671"/>
          </a:xfrm>
        </p:grpSpPr>
        <p:grpSp>
          <p:nvGrpSpPr>
            <p:cNvPr id="50" name="49 Grupo"/>
            <p:cNvGrpSpPr/>
            <p:nvPr/>
          </p:nvGrpSpPr>
          <p:grpSpPr>
            <a:xfrm>
              <a:off x="5580112" y="1484785"/>
              <a:ext cx="3168352" cy="4184848"/>
              <a:chOff x="5580112" y="1484785"/>
              <a:chExt cx="3168352" cy="4184848"/>
            </a:xfrm>
          </p:grpSpPr>
          <p:pic>
            <p:nvPicPr>
              <p:cNvPr id="30" name="Picture 4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 l="5536"/>
              <a:stretch>
                <a:fillRect/>
              </a:stretch>
            </p:blipFill>
            <p:spPr bwMode="auto">
              <a:xfrm>
                <a:off x="5580112" y="1484785"/>
                <a:ext cx="3168352" cy="41848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" name="30 CuadroTexto"/>
              <p:cNvSpPr txBox="1"/>
              <p:nvPr/>
            </p:nvSpPr>
            <p:spPr>
              <a:xfrm>
                <a:off x="6588224" y="3501008"/>
                <a:ext cx="1024639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err="1" smtClean="0"/>
                  <a:t>Orbach</a:t>
                </a:r>
                <a:endParaRPr lang="es-ES" dirty="0"/>
              </a:p>
            </p:txBody>
          </p:sp>
          <p:sp>
            <p:nvSpPr>
              <p:cNvPr id="32" name="31 CuadroTexto"/>
              <p:cNvSpPr txBox="1"/>
              <p:nvPr/>
            </p:nvSpPr>
            <p:spPr>
              <a:xfrm>
                <a:off x="7380312" y="3983856"/>
                <a:ext cx="854721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err="1" smtClean="0"/>
                  <a:t>Direct</a:t>
                </a:r>
                <a:endParaRPr lang="es-ES" dirty="0"/>
              </a:p>
            </p:txBody>
          </p:sp>
          <p:cxnSp>
            <p:nvCxnSpPr>
              <p:cNvPr id="35" name="34 Conector recto"/>
              <p:cNvCxnSpPr>
                <a:stCxn id="31" idx="1"/>
              </p:cNvCxnSpPr>
              <p:nvPr/>
            </p:nvCxnSpPr>
            <p:spPr bwMode="auto">
              <a:xfrm rot="10800000" flipV="1">
                <a:off x="6228184" y="3701062"/>
                <a:ext cx="360040" cy="15969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35 Conector recto"/>
              <p:cNvCxnSpPr>
                <a:stCxn id="32" idx="2"/>
              </p:cNvCxnSpPr>
              <p:nvPr/>
            </p:nvCxnSpPr>
            <p:spPr bwMode="auto">
              <a:xfrm rot="16200000" flipH="1">
                <a:off x="7686035" y="4505603"/>
                <a:ext cx="319972" cy="76697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1" name="50 CuadroTexto"/>
            <p:cNvSpPr txBox="1"/>
            <p:nvPr/>
          </p:nvSpPr>
          <p:spPr>
            <a:xfrm rot="16200000">
              <a:off x="4945908" y="3232892"/>
              <a:ext cx="1024639" cy="4001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" dirty="0" smtClean="0"/>
                <a:t>1/</a:t>
              </a:r>
              <a:r>
                <a:rPr lang="es-ES" dirty="0" smtClean="0">
                  <a:latin typeface="Symbol" pitchFamily="18" charset="2"/>
                </a:rPr>
                <a:t>t </a:t>
              </a:r>
              <a:r>
                <a:rPr lang="es-ES" dirty="0" smtClean="0"/>
                <a:t>(s</a:t>
              </a:r>
              <a:r>
                <a:rPr lang="es-ES" baseline="30000" dirty="0" smtClean="0"/>
                <a:t>-1</a:t>
              </a:r>
              <a:r>
                <a:rPr lang="es-ES" dirty="0" smtClean="0"/>
                <a:t>)</a:t>
              </a:r>
              <a:endParaRPr lang="es-ES" dirty="0"/>
            </a:p>
          </p:txBody>
        </p:sp>
        <p:sp>
          <p:nvSpPr>
            <p:cNvPr id="52" name="51 CuadroTexto"/>
            <p:cNvSpPr txBox="1"/>
            <p:nvPr/>
          </p:nvSpPr>
          <p:spPr>
            <a:xfrm>
              <a:off x="6660232" y="5407124"/>
              <a:ext cx="1019831" cy="369332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s-ES" sz="1800" dirty="0" smtClean="0"/>
                <a:t>1/</a:t>
              </a:r>
              <a:r>
                <a:rPr lang="es-ES" sz="1800" i="1" dirty="0" smtClean="0">
                  <a:cs typeface="Arial" pitchFamily="34" charset="0"/>
                </a:rPr>
                <a:t>T</a:t>
              </a:r>
              <a:r>
                <a:rPr lang="es-ES" sz="1800" dirty="0" smtClean="0">
                  <a:latin typeface="Symbol" pitchFamily="18" charset="2"/>
                </a:rPr>
                <a:t> </a:t>
              </a:r>
              <a:r>
                <a:rPr lang="es-ES" sz="1800" dirty="0" smtClean="0"/>
                <a:t>(K</a:t>
              </a:r>
              <a:r>
                <a:rPr lang="es-ES" sz="1800" baseline="30000" dirty="0" smtClean="0"/>
                <a:t>-1</a:t>
              </a:r>
              <a:r>
                <a:rPr lang="es-ES" sz="1800" dirty="0" smtClean="0"/>
                <a:t>)</a:t>
              </a:r>
              <a:endParaRPr lang="es-ES" sz="1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2072580" y="1887265"/>
            <a:ext cx="12445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cxnSp>
        <p:nvCxnSpPr>
          <p:cNvPr id="6156" name="AutoShape 14"/>
          <p:cNvCxnSpPr>
            <a:cxnSpLocks noChangeShapeType="1"/>
          </p:cNvCxnSpPr>
          <p:nvPr/>
        </p:nvCxnSpPr>
        <p:spPr bwMode="auto">
          <a:xfrm rot="5400000" flipV="1">
            <a:off x="2401863" y="2646164"/>
            <a:ext cx="411162" cy="288925"/>
          </a:xfrm>
          <a:prstGeom prst="curvedConnector5">
            <a:avLst>
              <a:gd name="adj1" fmla="val 48648"/>
              <a:gd name="adj2" fmla="val 39009"/>
              <a:gd name="adj3" fmla="val 51352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graphicFrame>
        <p:nvGraphicFramePr>
          <p:cNvPr id="6146" name="Object 16"/>
          <p:cNvGraphicFramePr>
            <a:graphicFrameLocks noChangeAspect="1"/>
          </p:cNvGraphicFramePr>
          <p:nvPr/>
        </p:nvGraphicFramePr>
        <p:xfrm>
          <a:off x="3671069" y="2794596"/>
          <a:ext cx="368300" cy="431800"/>
        </p:xfrm>
        <a:graphic>
          <a:graphicData uri="http://schemas.openxmlformats.org/presentationml/2006/ole">
            <p:oleObj spid="_x0000_s48130" name="Ecuación" r:id="rId3" imgW="215640" imgH="253800" progId="Equation.3">
              <p:embed/>
            </p:oleObj>
          </a:graphicData>
        </a:graphic>
      </p:graphicFrame>
      <p:sp>
        <p:nvSpPr>
          <p:cNvPr id="6159" name="Text Box 25"/>
          <p:cNvSpPr txBox="1">
            <a:spLocks noChangeArrowheads="1"/>
          </p:cNvSpPr>
          <p:nvPr/>
        </p:nvSpPr>
        <p:spPr bwMode="auto">
          <a:xfrm>
            <a:off x="1547838" y="4365104"/>
            <a:ext cx="246342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s-ES" dirty="0" err="1" smtClean="0"/>
              <a:t>Phonon</a:t>
            </a:r>
            <a:r>
              <a:rPr lang="es-ES" dirty="0" smtClean="0"/>
              <a:t> </a:t>
            </a:r>
            <a:r>
              <a:rPr lang="es-ES" dirty="0" err="1" smtClean="0"/>
              <a:t>emission</a:t>
            </a:r>
            <a:r>
              <a:rPr lang="es-ES" dirty="0" smtClean="0"/>
              <a:t> and </a:t>
            </a:r>
            <a:r>
              <a:rPr lang="es-ES" dirty="0" err="1" smtClean="0"/>
              <a:t>absorption</a:t>
            </a:r>
            <a:endParaRPr lang="es-ES" dirty="0"/>
          </a:p>
        </p:txBody>
      </p:sp>
      <p:sp>
        <p:nvSpPr>
          <p:cNvPr id="6160" name="Text Box 26"/>
          <p:cNvSpPr txBox="1">
            <a:spLocks noChangeArrowheads="1"/>
          </p:cNvSpPr>
          <p:nvPr/>
        </p:nvSpPr>
        <p:spPr bwMode="auto">
          <a:xfrm>
            <a:off x="1963589" y="3500438"/>
            <a:ext cx="145584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dirty="0" err="1" smtClean="0"/>
              <a:t>Equilibrium</a:t>
            </a:r>
            <a:endParaRPr lang="es-ES" dirty="0"/>
          </a:p>
        </p:txBody>
      </p:sp>
      <p:sp>
        <p:nvSpPr>
          <p:cNvPr id="6161" name="AutoShape 27"/>
          <p:cNvSpPr>
            <a:spLocks noChangeArrowheads="1"/>
          </p:cNvSpPr>
          <p:nvPr/>
        </p:nvSpPr>
        <p:spPr bwMode="auto">
          <a:xfrm>
            <a:off x="2431902" y="4000500"/>
            <a:ext cx="431800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ES"/>
          </a:p>
        </p:txBody>
      </p:sp>
      <p:sp>
        <p:nvSpPr>
          <p:cNvPr id="6162" name="Line 30"/>
          <p:cNvSpPr>
            <a:spLocks noChangeShapeType="1"/>
          </p:cNvSpPr>
          <p:nvPr/>
        </p:nvSpPr>
        <p:spPr bwMode="auto">
          <a:xfrm flipV="1">
            <a:off x="2896369" y="1916708"/>
            <a:ext cx="0" cy="6477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63" name="Line 31"/>
          <p:cNvSpPr>
            <a:spLocks noChangeShapeType="1"/>
          </p:cNvSpPr>
          <p:nvPr/>
        </p:nvSpPr>
        <p:spPr bwMode="auto">
          <a:xfrm flipV="1">
            <a:off x="3112269" y="1916708"/>
            <a:ext cx="0" cy="1079500"/>
          </a:xfrm>
          <a:prstGeom prst="line">
            <a:avLst/>
          </a:prstGeom>
          <a:noFill/>
          <a:ln w="19050">
            <a:solidFill>
              <a:schemeClr val="tx1"/>
            </a:solidFill>
            <a:prstDash val="sysDot"/>
            <a:round/>
            <a:headEnd type="triangle" w="med" len="med"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6147" name="Object 32"/>
          <p:cNvGraphicFramePr>
            <a:graphicFrameLocks noChangeAspect="1"/>
          </p:cNvGraphicFramePr>
          <p:nvPr/>
        </p:nvGraphicFramePr>
        <p:xfrm>
          <a:off x="3677419" y="2377083"/>
          <a:ext cx="390525" cy="431800"/>
        </p:xfrm>
        <a:graphic>
          <a:graphicData uri="http://schemas.openxmlformats.org/presentationml/2006/ole">
            <p:oleObj spid="_x0000_s48131" name="Ecuación" r:id="rId4" imgW="228600" imgH="253800" progId="Equation.3">
              <p:embed/>
            </p:oleObj>
          </a:graphicData>
        </a:graphic>
      </p:graphicFrame>
      <p:graphicFrame>
        <p:nvGraphicFramePr>
          <p:cNvPr id="6148" name="Object 33"/>
          <p:cNvGraphicFramePr>
            <a:graphicFrameLocks noChangeAspect="1"/>
          </p:cNvGraphicFramePr>
          <p:nvPr/>
        </p:nvGraphicFramePr>
        <p:xfrm>
          <a:off x="3682181" y="1700808"/>
          <a:ext cx="368300" cy="431800"/>
        </p:xfrm>
        <a:graphic>
          <a:graphicData uri="http://schemas.openxmlformats.org/presentationml/2006/ole">
            <p:oleObj spid="_x0000_s48132" name="Ecuación" r:id="rId5" imgW="215640" imgH="253800" progId="Equation.3">
              <p:embed/>
            </p:oleObj>
          </a:graphicData>
        </a:graphic>
      </p:graphicFrame>
      <p:sp>
        <p:nvSpPr>
          <p:cNvPr id="6164" name="Line 35"/>
          <p:cNvSpPr>
            <a:spLocks noChangeShapeType="1"/>
          </p:cNvSpPr>
          <p:nvPr/>
        </p:nvSpPr>
        <p:spPr bwMode="auto">
          <a:xfrm>
            <a:off x="2391544" y="1904008"/>
            <a:ext cx="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6165" name="Text Box 36"/>
          <p:cNvSpPr txBox="1">
            <a:spLocks noChangeArrowheads="1"/>
          </p:cNvSpPr>
          <p:nvPr/>
        </p:nvSpPr>
        <p:spPr bwMode="auto">
          <a:xfrm>
            <a:off x="1214886" y="2061171"/>
            <a:ext cx="6928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dirty="0" err="1" smtClean="0">
                <a:latin typeface="Symbol" pitchFamily="18" charset="2"/>
              </a:rPr>
              <a:t>D</a:t>
            </a:r>
            <a:r>
              <a:rPr lang="es-ES" i="1" dirty="0" err="1" smtClean="0">
                <a:cs typeface="Arial" pitchFamily="34" charset="0"/>
              </a:rPr>
              <a:t>E</a:t>
            </a:r>
            <a:r>
              <a:rPr lang="es-ES" baseline="-25000" dirty="0" err="1" smtClean="0"/>
              <a:t>cb</a:t>
            </a:r>
            <a:endParaRPr lang="es-ES" baseline="-25000" dirty="0"/>
          </a:p>
        </p:txBody>
      </p:sp>
      <p:sp>
        <p:nvSpPr>
          <p:cNvPr id="6166" name="Text Box 37"/>
          <p:cNvSpPr txBox="1">
            <a:spLocks noChangeArrowheads="1"/>
          </p:cNvSpPr>
          <p:nvPr/>
        </p:nvSpPr>
        <p:spPr bwMode="auto">
          <a:xfrm>
            <a:off x="1187624" y="2635846"/>
            <a:ext cx="70243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dirty="0" err="1" smtClean="0">
                <a:latin typeface="Symbol" pitchFamily="18" charset="2"/>
              </a:rPr>
              <a:t>D</a:t>
            </a:r>
            <a:r>
              <a:rPr lang="es-ES" i="1" dirty="0" err="1" smtClean="0">
                <a:cs typeface="Arial" pitchFamily="34" charset="0"/>
              </a:rPr>
              <a:t>E</a:t>
            </a:r>
            <a:r>
              <a:rPr lang="es-ES" baseline="-25000" dirty="0" err="1" smtClean="0">
                <a:cs typeface="Arial" pitchFamily="34" charset="0"/>
              </a:rPr>
              <a:t>ba</a:t>
            </a:r>
            <a:endParaRPr lang="es-ES" baseline="-25000" dirty="0">
              <a:cs typeface="Arial" pitchFamily="34" charset="0"/>
            </a:endParaRPr>
          </a:p>
        </p:txBody>
      </p:sp>
      <p:sp>
        <p:nvSpPr>
          <p:cNvPr id="6167" name="Line 39"/>
          <p:cNvSpPr>
            <a:spLocks noChangeShapeType="1"/>
          </p:cNvSpPr>
          <p:nvPr/>
        </p:nvSpPr>
        <p:spPr bwMode="auto">
          <a:xfrm>
            <a:off x="2385194" y="2612033"/>
            <a:ext cx="0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</p:spPr>
        <p:txBody>
          <a:bodyPr/>
          <a:lstStyle/>
          <a:p>
            <a:endParaRPr lang="es-ES"/>
          </a:p>
        </p:txBody>
      </p:sp>
      <p:sp>
        <p:nvSpPr>
          <p:cNvPr id="27" name="Line 10"/>
          <p:cNvSpPr>
            <a:spLocks noChangeShapeType="1"/>
          </p:cNvSpPr>
          <p:nvPr/>
        </p:nvSpPr>
        <p:spPr bwMode="auto">
          <a:xfrm>
            <a:off x="2089472" y="2565053"/>
            <a:ext cx="12445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" name="Line 10"/>
          <p:cNvSpPr>
            <a:spLocks noChangeShapeType="1"/>
          </p:cNvSpPr>
          <p:nvPr/>
        </p:nvSpPr>
        <p:spPr bwMode="auto">
          <a:xfrm>
            <a:off x="2076772" y="3009801"/>
            <a:ext cx="12445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graphicFrame>
        <p:nvGraphicFramePr>
          <p:cNvPr id="6171" name="Object 27"/>
          <p:cNvGraphicFramePr>
            <a:graphicFrameLocks noChangeAspect="1"/>
          </p:cNvGraphicFramePr>
          <p:nvPr/>
        </p:nvGraphicFramePr>
        <p:xfrm>
          <a:off x="1259632" y="5661248"/>
          <a:ext cx="7625463" cy="1008112"/>
        </p:xfrm>
        <a:graphic>
          <a:graphicData uri="http://schemas.openxmlformats.org/presentationml/2006/ole">
            <p:oleObj spid="_x0000_s48133" name="Ecuación" r:id="rId6" imgW="3746160" imgH="495000" progId="Equation.3">
              <p:embed/>
            </p:oleObj>
          </a:graphicData>
        </a:graphic>
      </p:graphicFrame>
      <p:grpSp>
        <p:nvGrpSpPr>
          <p:cNvPr id="48" name="47 Grupo"/>
          <p:cNvGrpSpPr/>
          <p:nvPr/>
        </p:nvGrpSpPr>
        <p:grpSpPr>
          <a:xfrm>
            <a:off x="3384606" y="1506606"/>
            <a:ext cx="5759394" cy="4010626"/>
            <a:chOff x="3384606" y="1506606"/>
            <a:chExt cx="5759394" cy="4010626"/>
          </a:xfrm>
        </p:grpSpPr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 r="8701"/>
            <a:stretch>
              <a:fillRect/>
            </a:stretch>
          </p:blipFill>
          <p:spPr bwMode="auto">
            <a:xfrm>
              <a:off x="5451108" y="1506606"/>
              <a:ext cx="3513380" cy="40106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9" name="7 Grupo"/>
            <p:cNvGrpSpPr>
              <a:grpSpLocks/>
            </p:cNvGrpSpPr>
            <p:nvPr/>
          </p:nvGrpSpPr>
          <p:grpSpPr bwMode="auto">
            <a:xfrm>
              <a:off x="3384606" y="3501008"/>
              <a:ext cx="5759394" cy="848796"/>
              <a:chOff x="3233892" y="4558711"/>
              <a:chExt cx="6477000" cy="937138"/>
            </a:xfrm>
          </p:grpSpPr>
          <p:grpSp>
            <p:nvGrpSpPr>
              <p:cNvPr id="33" name="32 Grupo"/>
              <p:cNvGrpSpPr>
                <a:grpSpLocks/>
              </p:cNvGrpSpPr>
              <p:nvPr/>
            </p:nvGrpSpPr>
            <p:grpSpPr bwMode="auto">
              <a:xfrm>
                <a:off x="3233892" y="4558711"/>
                <a:ext cx="6477000" cy="537365"/>
                <a:chOff x="3233892" y="4558711"/>
                <a:chExt cx="6477000" cy="537365"/>
              </a:xfrm>
            </p:grpSpPr>
            <p:pic>
              <p:nvPicPr>
                <p:cNvPr id="37" name="Picture 3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3233892" y="4600776"/>
                  <a:ext cx="6477000" cy="4953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8" name="3 Rectángulo"/>
                <p:cNvSpPr>
                  <a:spLocks noChangeArrowheads="1"/>
                </p:cNvSpPr>
                <p:nvPr/>
              </p:nvSpPr>
              <p:spPr bwMode="auto">
                <a:xfrm>
                  <a:off x="4083352" y="4558711"/>
                  <a:ext cx="4143404" cy="214314"/>
                </a:xfrm>
                <a:prstGeom prst="rect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endParaRPr lang="es-ES"/>
                </a:p>
              </p:txBody>
            </p:sp>
          </p:grpSp>
          <p:sp>
            <p:nvSpPr>
              <p:cNvPr id="34" name="6 Rectángulo"/>
              <p:cNvSpPr>
                <a:spLocks noChangeArrowheads="1"/>
              </p:cNvSpPr>
              <p:nvPr/>
            </p:nvSpPr>
            <p:spPr bwMode="auto">
              <a:xfrm>
                <a:off x="3759432" y="5157295"/>
                <a:ext cx="1741952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s-ES" sz="1600" dirty="0">
                    <a:solidFill>
                      <a:schemeClr val="accent2"/>
                    </a:solidFill>
                  </a:rPr>
                  <a:t>Van </a:t>
                </a:r>
                <a:r>
                  <a:rPr lang="es-ES" sz="1600" dirty="0" err="1">
                    <a:solidFill>
                      <a:schemeClr val="accent2"/>
                    </a:solidFill>
                  </a:rPr>
                  <a:t>Vleck</a:t>
                </a:r>
                <a:r>
                  <a:rPr lang="es-ES" sz="1600" dirty="0">
                    <a:solidFill>
                      <a:schemeClr val="accent2"/>
                    </a:solidFill>
                  </a:rPr>
                  <a:t> (1940)</a:t>
                </a:r>
                <a:endParaRPr lang="es-ES" sz="1600" dirty="0"/>
              </a:p>
            </p:txBody>
          </p:sp>
        </p:grpSp>
      </p:grpSp>
      <p:grpSp>
        <p:nvGrpSpPr>
          <p:cNvPr id="39" name="38 Grupo"/>
          <p:cNvGrpSpPr/>
          <p:nvPr/>
        </p:nvGrpSpPr>
        <p:grpSpPr>
          <a:xfrm>
            <a:off x="4108140" y="1855428"/>
            <a:ext cx="360040" cy="1332148"/>
            <a:chOff x="4108140" y="1855428"/>
            <a:chExt cx="360040" cy="1332148"/>
          </a:xfrm>
        </p:grpSpPr>
        <p:grpSp>
          <p:nvGrpSpPr>
            <p:cNvPr id="40" name="41 Grupo"/>
            <p:cNvGrpSpPr/>
            <p:nvPr/>
          </p:nvGrpSpPr>
          <p:grpSpPr>
            <a:xfrm>
              <a:off x="4211960" y="2827537"/>
              <a:ext cx="144016" cy="360041"/>
              <a:chOff x="2890838" y="1928791"/>
              <a:chExt cx="401621" cy="2222274"/>
            </a:xfrm>
          </p:grpSpPr>
          <p:sp>
            <p:nvSpPr>
              <p:cNvPr id="46" name="AutoShape 14"/>
              <p:cNvSpPr>
                <a:spLocks noChangeArrowheads="1"/>
              </p:cNvSpPr>
              <p:nvPr/>
            </p:nvSpPr>
            <p:spPr bwMode="auto">
              <a:xfrm>
                <a:off x="2997328" y="2382186"/>
                <a:ext cx="200811" cy="1768879"/>
              </a:xfrm>
              <a:prstGeom prst="can">
                <a:avLst>
                  <a:gd name="adj" fmla="val 104924"/>
                </a:avLst>
              </a:prstGeom>
              <a:gradFill rotWithShape="0">
                <a:gsLst>
                  <a:gs pos="0">
                    <a:srgbClr val="5C1200"/>
                  </a:gs>
                  <a:gs pos="50000">
                    <a:srgbClr val="FF3300"/>
                  </a:gs>
                  <a:gs pos="100000">
                    <a:srgbClr val="5C12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  <p:sp>
            <p:nvSpPr>
              <p:cNvPr id="47" name="AutoShape 15"/>
              <p:cNvSpPr>
                <a:spLocks noChangeArrowheads="1"/>
              </p:cNvSpPr>
              <p:nvPr/>
            </p:nvSpPr>
            <p:spPr bwMode="auto">
              <a:xfrm>
                <a:off x="2890838" y="1928791"/>
                <a:ext cx="401621" cy="957877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</p:grpSp>
        <p:grpSp>
          <p:nvGrpSpPr>
            <p:cNvPr id="41" name="42 Grupo"/>
            <p:cNvGrpSpPr/>
            <p:nvPr/>
          </p:nvGrpSpPr>
          <p:grpSpPr>
            <a:xfrm flipV="1">
              <a:off x="4207768" y="2437778"/>
              <a:ext cx="144016" cy="360041"/>
              <a:chOff x="2890838" y="1928791"/>
              <a:chExt cx="401621" cy="2222274"/>
            </a:xfrm>
          </p:grpSpPr>
          <p:sp>
            <p:nvSpPr>
              <p:cNvPr id="44" name="AutoShape 14"/>
              <p:cNvSpPr>
                <a:spLocks noChangeArrowheads="1"/>
              </p:cNvSpPr>
              <p:nvPr/>
            </p:nvSpPr>
            <p:spPr bwMode="auto">
              <a:xfrm>
                <a:off x="2997328" y="2382186"/>
                <a:ext cx="200811" cy="1768879"/>
              </a:xfrm>
              <a:prstGeom prst="can">
                <a:avLst>
                  <a:gd name="adj" fmla="val 104924"/>
                </a:avLst>
              </a:prstGeom>
              <a:gradFill rotWithShape="0">
                <a:gsLst>
                  <a:gs pos="0">
                    <a:srgbClr val="5C1200"/>
                  </a:gs>
                  <a:gs pos="50000">
                    <a:srgbClr val="FF3300"/>
                  </a:gs>
                  <a:gs pos="100000">
                    <a:srgbClr val="5C12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  <p:sp>
            <p:nvSpPr>
              <p:cNvPr id="45" name="AutoShape 15"/>
              <p:cNvSpPr>
                <a:spLocks noChangeArrowheads="1"/>
              </p:cNvSpPr>
              <p:nvPr/>
            </p:nvSpPr>
            <p:spPr bwMode="auto">
              <a:xfrm>
                <a:off x="2890838" y="1928791"/>
                <a:ext cx="401621" cy="957877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</p:grpSp>
        <p:sp>
          <p:nvSpPr>
            <p:cNvPr id="42" name="AutoShape 14"/>
            <p:cNvSpPr>
              <a:spLocks noChangeArrowheads="1"/>
            </p:cNvSpPr>
            <p:nvPr/>
          </p:nvSpPr>
          <p:spPr bwMode="auto">
            <a:xfrm rot="16200000" flipV="1">
              <a:off x="4215428" y="1781962"/>
              <a:ext cx="72008" cy="286584"/>
            </a:xfrm>
            <a:prstGeom prst="can">
              <a:avLst>
                <a:gd name="adj" fmla="val 104924"/>
              </a:avLst>
            </a:prstGeom>
            <a:gradFill flip="none" rotWithShape="1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1080000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43" name="AutoShape 15"/>
            <p:cNvSpPr>
              <a:spLocks noChangeArrowheads="1"/>
            </p:cNvSpPr>
            <p:nvPr/>
          </p:nvSpPr>
          <p:spPr bwMode="auto">
            <a:xfrm rot="16200000" flipV="1">
              <a:off x="4318577" y="1849841"/>
              <a:ext cx="144016" cy="155190"/>
            </a:xfrm>
            <a:prstGeom prst="triangle">
              <a:avLst>
                <a:gd name="adj" fmla="val 50000"/>
              </a:avLst>
            </a:prstGeom>
            <a:gradFill flip="none" rotWithShape="1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10800000" scaled="1"/>
              <a:tileRect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sp>
        <p:nvSpPr>
          <p:cNvPr id="36" name="Rectangle 8"/>
          <p:cNvSpPr>
            <a:spLocks noChangeArrowheads="1"/>
          </p:cNvSpPr>
          <p:nvPr/>
        </p:nvSpPr>
        <p:spPr bwMode="auto">
          <a:xfrm rot="16200000">
            <a:off x="-1736561" y="3977451"/>
            <a:ext cx="451841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 eaLnBrk="0" hangingPunct="0"/>
            <a:r>
              <a:rPr lang="en-GB" sz="1400" dirty="0" err="1" smtClean="0">
                <a:ea typeface="Times New Roman" pitchFamily="18" charset="0"/>
                <a:cs typeface="Arial" pitchFamily="34" charset="0"/>
              </a:rPr>
              <a:t>Kronig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, R. de L., </a:t>
            </a:r>
            <a:r>
              <a:rPr lang="en-GB" sz="1400" i="1" dirty="0" err="1">
                <a:ea typeface="Times New Roman" pitchFamily="18" charset="0"/>
                <a:cs typeface="Arial" pitchFamily="34" charset="0"/>
              </a:rPr>
              <a:t>Physica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 </a:t>
            </a:r>
            <a:r>
              <a:rPr lang="en-GB" sz="1400" b="1" dirty="0">
                <a:ea typeface="Times New Roman" pitchFamily="18" charset="0"/>
                <a:cs typeface="Arial" pitchFamily="34" charset="0"/>
              </a:rPr>
              <a:t>6</a:t>
            </a:r>
            <a:r>
              <a:rPr lang="en-GB" sz="1400" dirty="0">
                <a:ea typeface="Times New Roman" pitchFamily="18" charset="0"/>
                <a:cs typeface="Arial" pitchFamily="34" charset="0"/>
              </a:rPr>
              <a:t>, 33 (1939).</a:t>
            </a:r>
            <a:endParaRPr lang="es-ES" sz="1400" dirty="0"/>
          </a:p>
          <a:p>
            <a:pPr algn="just" eaLnBrk="0" hangingPunct="0"/>
            <a:r>
              <a:rPr lang="en-GB" sz="1400" dirty="0">
                <a:cs typeface="Times New Roman" pitchFamily="18" charset="0"/>
              </a:rPr>
              <a:t>Van </a:t>
            </a:r>
            <a:r>
              <a:rPr lang="en-GB" sz="1400" dirty="0" err="1">
                <a:cs typeface="Times New Roman" pitchFamily="18" charset="0"/>
              </a:rPr>
              <a:t>Vleck</a:t>
            </a:r>
            <a:r>
              <a:rPr lang="en-GB" sz="1400" dirty="0">
                <a:cs typeface="Times New Roman" pitchFamily="18" charset="0"/>
              </a:rPr>
              <a:t>, J. H., </a:t>
            </a:r>
            <a:r>
              <a:rPr lang="en-GB" sz="1400" i="1" dirty="0">
                <a:cs typeface="Times New Roman" pitchFamily="18" charset="0"/>
              </a:rPr>
              <a:t>Phys. Rev. </a:t>
            </a:r>
            <a:r>
              <a:rPr lang="en-GB" sz="1400" b="1" dirty="0">
                <a:cs typeface="Times New Roman" pitchFamily="18" charset="0"/>
              </a:rPr>
              <a:t>57</a:t>
            </a:r>
            <a:r>
              <a:rPr lang="en-GB" sz="1400" dirty="0">
                <a:cs typeface="Times New Roman" pitchFamily="18" charset="0"/>
              </a:rPr>
              <a:t>, 426 (1940</a:t>
            </a:r>
            <a:r>
              <a:rPr lang="en-GB" sz="1400" dirty="0" smtClean="0">
                <a:cs typeface="Times New Roman" pitchFamily="18" charset="0"/>
              </a:rPr>
              <a:t>).</a:t>
            </a:r>
          </a:p>
          <a:p>
            <a:pPr algn="just" eaLnBrk="0" hangingPunct="0"/>
            <a:r>
              <a:rPr lang="en-US" sz="1400" dirty="0" smtClean="0"/>
              <a:t>R. </a:t>
            </a:r>
            <a:r>
              <a:rPr lang="en-US" sz="1400" dirty="0" err="1" smtClean="0"/>
              <a:t>Orbach</a:t>
            </a:r>
            <a:r>
              <a:rPr lang="en-US" sz="1400" dirty="0" smtClean="0"/>
              <a:t>, Proc. Roy. Soc. (London)</a:t>
            </a:r>
            <a:r>
              <a:rPr lang="en-US" sz="1400" b="1" dirty="0" smtClean="0"/>
              <a:t> A264</a:t>
            </a:r>
            <a:r>
              <a:rPr lang="en-US" sz="1400" dirty="0" smtClean="0"/>
              <a:t>, 456 (1961)</a:t>
            </a:r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40 Imagen" descr="gdw30gd4_b.jpg"/>
          <p:cNvPicPr>
            <a:picLocks noChangeAspect="1"/>
          </p:cNvPicPr>
          <p:nvPr/>
        </p:nvPicPr>
        <p:blipFill>
          <a:blip r:embed="rId2" cstate="print"/>
          <a:srcRect l="7476" t="13133" r="12988"/>
          <a:stretch>
            <a:fillRect/>
          </a:stretch>
        </p:blipFill>
        <p:spPr>
          <a:xfrm>
            <a:off x="1833142" y="4365104"/>
            <a:ext cx="3288278" cy="2454796"/>
          </a:xfrm>
          <a:prstGeom prst="rect">
            <a:avLst/>
          </a:prstGeom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2011363" y="519063"/>
            <a:ext cx="56605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Mononuclear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single-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molecule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magnets</a:t>
            </a:r>
            <a:endParaRPr lang="es-ES" sz="2400" b="1" dirty="0">
              <a:solidFill>
                <a:srgbClr val="660066"/>
              </a:solidFill>
              <a:latin typeface="Trebuchet MS" pitchFamily="34" charset="0"/>
            </a:endParaRPr>
          </a:p>
        </p:txBody>
      </p:sp>
      <p:pic>
        <p:nvPicPr>
          <p:cNvPr id="3" name="2 Imagen" descr="GdW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27448" y="1484784"/>
            <a:ext cx="1512168" cy="270357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49388" y="424870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LnW</a:t>
            </a:r>
            <a:r>
              <a:rPr lang="es-ES" baseline="-25000" dirty="0" smtClean="0"/>
              <a:t>10</a:t>
            </a:r>
            <a:endParaRPr lang="es-ES" baseline="-25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4248708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LnW</a:t>
            </a:r>
            <a:r>
              <a:rPr lang="es-ES" baseline="-25000" dirty="0" smtClean="0"/>
              <a:t>30</a:t>
            </a:r>
            <a:endParaRPr lang="es-ES" baseline="-25000" dirty="0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627784" y="2564904"/>
            <a:ext cx="18081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none" dirty="0">
                <a:solidFill>
                  <a:schemeClr val="accent1">
                    <a:lumMod val="50000"/>
                  </a:schemeClr>
                </a:solidFill>
              </a:rPr>
              <a:t>Lanthanide (</a:t>
            </a:r>
            <a:r>
              <a:rPr lang="en-US" sz="1800" u="none" dirty="0" err="1">
                <a:solidFill>
                  <a:schemeClr val="accent1">
                    <a:lumMod val="50000"/>
                  </a:schemeClr>
                </a:solidFill>
              </a:rPr>
              <a:t>Er</a:t>
            </a:r>
            <a:r>
              <a:rPr lang="en-US" sz="1800" u="none" dirty="0">
                <a:solidFill>
                  <a:schemeClr val="accent1">
                    <a:lumMod val="50000"/>
                  </a:schemeClr>
                </a:solidFill>
              </a:rPr>
              <a:t>, Ho, </a:t>
            </a:r>
            <a:r>
              <a:rPr lang="en-US" sz="1800" u="none" dirty="0" err="1">
                <a:solidFill>
                  <a:schemeClr val="accent1">
                    <a:lumMod val="50000"/>
                  </a:schemeClr>
                </a:solidFill>
              </a:rPr>
              <a:t>Gd</a:t>
            </a:r>
            <a:r>
              <a:rPr lang="en-US" sz="1800" u="none" dirty="0">
                <a:solidFill>
                  <a:schemeClr val="accent1">
                    <a:lumMod val="50000"/>
                  </a:schemeClr>
                </a:solidFill>
              </a:rPr>
              <a:t>, Tm…)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2915816" y="1419498"/>
            <a:ext cx="2016224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u="none" dirty="0" err="1">
                <a:solidFill>
                  <a:schemeClr val="accent2"/>
                </a:solidFill>
              </a:rPr>
              <a:t>Polyoxometalate</a:t>
            </a:r>
            <a:r>
              <a:rPr lang="en-US" sz="1800" u="none" dirty="0">
                <a:solidFill>
                  <a:schemeClr val="accent2"/>
                </a:solidFill>
              </a:rPr>
              <a:t> moiety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732240" y="2771343"/>
            <a:ext cx="21967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800" b="1" u="none" dirty="0" smtClean="0">
                <a:solidFill>
                  <a:srgbClr val="0033CC"/>
                </a:solidFill>
              </a:rPr>
              <a:t>Some </a:t>
            </a:r>
            <a:r>
              <a:rPr lang="en-US" sz="1800" b="1" u="none" dirty="0">
                <a:solidFill>
                  <a:srgbClr val="0033CC"/>
                </a:solidFill>
              </a:rPr>
              <a:t>outstanding characteristics…</a:t>
            </a: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6732241" y="3491423"/>
            <a:ext cx="241175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 u="none" dirty="0"/>
              <a:t>   </a:t>
            </a:r>
            <a:r>
              <a:rPr lang="en-US" sz="1800" u="none" dirty="0" smtClean="0"/>
              <a:t>Simple </a:t>
            </a:r>
            <a:r>
              <a:rPr lang="en-US" sz="1800" u="none" dirty="0"/>
              <a:t>(just 1 magnetic atom)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 u="none" dirty="0"/>
              <a:t>  </a:t>
            </a:r>
            <a:r>
              <a:rPr lang="en-US" sz="1800" u="none" dirty="0" smtClean="0"/>
              <a:t>Weak interactions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 dirty="0"/>
              <a:t> </a:t>
            </a:r>
            <a:r>
              <a:rPr lang="en-US" sz="1800" u="none" dirty="0" smtClean="0"/>
              <a:t>Magnetic </a:t>
            </a:r>
            <a:r>
              <a:rPr lang="en-US" sz="1800" u="none" dirty="0"/>
              <a:t>solubility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 u="none" dirty="0"/>
              <a:t>   Nuclear-spin free </a:t>
            </a:r>
            <a:r>
              <a:rPr lang="en-US" sz="1800" u="none" dirty="0" smtClean="0"/>
              <a:t>systems</a:t>
            </a:r>
          </a:p>
          <a:p>
            <a:pPr algn="l">
              <a:spcBef>
                <a:spcPct val="50000"/>
              </a:spcBef>
              <a:buFontTx/>
              <a:buChar char="•"/>
            </a:pPr>
            <a:r>
              <a:rPr lang="en-US" sz="1800" dirty="0"/>
              <a:t> </a:t>
            </a:r>
            <a:r>
              <a:rPr lang="en-US" sz="1800" dirty="0" smtClean="0"/>
              <a:t>Control over parameters</a:t>
            </a:r>
            <a:endParaRPr lang="en-US" sz="1800" u="none" dirty="0"/>
          </a:p>
        </p:txBody>
      </p:sp>
      <p:sp>
        <p:nvSpPr>
          <p:cNvPr id="24" name="Text Box 27"/>
          <p:cNvSpPr txBox="1">
            <a:spLocks noChangeArrowheads="1"/>
          </p:cNvSpPr>
          <p:nvPr/>
        </p:nvSpPr>
        <p:spPr bwMode="auto">
          <a:xfrm rot="16200000">
            <a:off x="-2057567" y="4049093"/>
            <a:ext cx="5004348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u="none" dirty="0"/>
              <a:t>M. A. </a:t>
            </a:r>
            <a:r>
              <a:rPr lang="en-US" sz="1400" u="none" dirty="0" err="1"/>
              <a:t>AlDamen</a:t>
            </a:r>
            <a:r>
              <a:rPr lang="en-US" sz="1400" u="none" dirty="0"/>
              <a:t> </a:t>
            </a:r>
            <a:r>
              <a:rPr lang="en-US" sz="1400" i="1" u="none" dirty="0"/>
              <a:t>et al</a:t>
            </a:r>
            <a:r>
              <a:rPr lang="en-US" sz="1400" u="none" dirty="0"/>
              <a:t>, J. Am. Chem. Soc. </a:t>
            </a:r>
            <a:r>
              <a:rPr lang="en-US" sz="1400" b="1" u="none" dirty="0" smtClean="0"/>
              <a:t>130, </a:t>
            </a:r>
            <a:r>
              <a:rPr lang="en-US" sz="1400" u="none" dirty="0" smtClean="0"/>
              <a:t>8874 (2008)</a:t>
            </a:r>
            <a:endParaRPr lang="en-US" sz="1400" u="none" dirty="0"/>
          </a:p>
        </p:txBody>
      </p:sp>
      <p:pic>
        <p:nvPicPr>
          <p:cNvPr id="50178" name="Picture 2" descr="D:\FLuis_Ducati_100728\Immoleculares\REWn_Coronado\Orlando10\parafernando\GdW30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412776"/>
            <a:ext cx="3206750" cy="3217863"/>
          </a:xfrm>
          <a:prstGeom prst="rect">
            <a:avLst/>
          </a:prstGeom>
          <a:noFill/>
        </p:spPr>
      </p:pic>
      <p:cxnSp>
        <p:nvCxnSpPr>
          <p:cNvPr id="27" name="26 Conector recto"/>
          <p:cNvCxnSpPr>
            <a:stCxn id="11" idx="1"/>
          </p:cNvCxnSpPr>
          <p:nvPr/>
        </p:nvCxnSpPr>
        <p:spPr bwMode="auto">
          <a:xfrm rot="10800000" flipV="1">
            <a:off x="2555776" y="1740172"/>
            <a:ext cx="360040" cy="39268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27 Conector recto"/>
          <p:cNvCxnSpPr/>
          <p:nvPr/>
        </p:nvCxnSpPr>
        <p:spPr bwMode="auto">
          <a:xfrm rot="16200000" flipH="1">
            <a:off x="4247964" y="1880828"/>
            <a:ext cx="432048" cy="36004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34 Conector recto"/>
          <p:cNvCxnSpPr/>
          <p:nvPr/>
        </p:nvCxnSpPr>
        <p:spPr bwMode="auto">
          <a:xfrm rot="10800000" flipV="1">
            <a:off x="2195736" y="2852936"/>
            <a:ext cx="504056" cy="3936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6" name="35 Conector recto"/>
          <p:cNvCxnSpPr/>
          <p:nvPr/>
        </p:nvCxnSpPr>
        <p:spPr bwMode="auto">
          <a:xfrm>
            <a:off x="4283968" y="2852936"/>
            <a:ext cx="1143744" cy="10299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5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3" name="42 Conector recto de flecha"/>
          <p:cNvCxnSpPr/>
          <p:nvPr/>
        </p:nvCxnSpPr>
        <p:spPr bwMode="auto">
          <a:xfrm rot="5400000" flipH="1" flipV="1">
            <a:off x="4175956" y="5337212"/>
            <a:ext cx="1296144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44" name="43 CuadroTexto"/>
          <p:cNvSpPr txBox="1"/>
          <p:nvPr/>
        </p:nvSpPr>
        <p:spPr>
          <a:xfrm>
            <a:off x="5004048" y="5445224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17.9 Å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1691680" y="404664"/>
            <a:ext cx="7308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Tailoring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the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magnetic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anisotropy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by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chemistry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: </a:t>
            </a:r>
            <a:r>
              <a:rPr lang="es-ES" sz="2400" b="1" dirty="0" err="1" smtClean="0">
                <a:solidFill>
                  <a:srgbClr val="660066"/>
                </a:solidFill>
                <a:latin typeface="Trebuchet MS" pitchFamily="34" charset="0"/>
              </a:rPr>
              <a:t>the</a:t>
            </a:r>
            <a:r>
              <a:rPr lang="es-ES" sz="2400" b="1" dirty="0" smtClean="0">
                <a:solidFill>
                  <a:srgbClr val="660066"/>
                </a:solidFill>
                <a:latin typeface="Trebuchet MS" pitchFamily="34" charset="0"/>
              </a:rPr>
              <a:t> case of Gd</a:t>
            </a:r>
            <a:endParaRPr lang="es-ES" sz="2400" b="1" dirty="0">
              <a:solidFill>
                <a:srgbClr val="660066"/>
              </a:solidFill>
              <a:latin typeface="Trebuchet MS" pitchFamily="34" charset="0"/>
            </a:endParaRPr>
          </a:p>
        </p:txBody>
      </p:sp>
      <p:pic>
        <p:nvPicPr>
          <p:cNvPr id="3" name="2 Imagen" descr="GdW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7448" y="1484784"/>
            <a:ext cx="1512168" cy="270357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649388" y="424870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GdW</a:t>
            </a:r>
            <a:r>
              <a:rPr lang="es-ES" baseline="-25000" dirty="0" smtClean="0"/>
              <a:t>10</a:t>
            </a:r>
            <a:endParaRPr lang="es-ES" baseline="-25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5004048" y="424870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GdW</a:t>
            </a:r>
            <a:r>
              <a:rPr lang="es-ES" baseline="-25000" dirty="0" smtClean="0"/>
              <a:t>30</a:t>
            </a:r>
            <a:endParaRPr lang="es-ES" baseline="-25000" dirty="0"/>
          </a:p>
        </p:txBody>
      </p:sp>
      <p:pic>
        <p:nvPicPr>
          <p:cNvPr id="50178" name="Picture 2" descr="D:\FLuis_Ducati_100728\Immoleculares\REWn_Coronado\Orlando10\parafernando\GdW30a.png"/>
          <p:cNvPicPr>
            <a:picLocks noChangeAspect="1" noChangeArrowheads="1"/>
          </p:cNvPicPr>
          <p:nvPr/>
        </p:nvPicPr>
        <p:blipFill>
          <a:blip r:embed="rId3" cstate="print"/>
          <a:srcRect l="11228" t="8951" r="10179" b="10490"/>
          <a:stretch>
            <a:fillRect/>
          </a:stretch>
        </p:blipFill>
        <p:spPr bwMode="auto">
          <a:xfrm>
            <a:off x="4283968" y="1556792"/>
            <a:ext cx="2520280" cy="2592288"/>
          </a:xfrm>
          <a:prstGeom prst="rect">
            <a:avLst/>
          </a:prstGeom>
          <a:noFill/>
        </p:spPr>
      </p:pic>
      <p:pic>
        <p:nvPicPr>
          <p:cNvPr id="19" name="18 Imagen" descr="sphe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725144"/>
            <a:ext cx="1872208" cy="1872208"/>
          </a:xfrm>
          <a:prstGeom prst="rect">
            <a:avLst/>
          </a:prstGeom>
        </p:spPr>
      </p:pic>
      <p:sp>
        <p:nvSpPr>
          <p:cNvPr id="20" name="19 CuadroTexto"/>
          <p:cNvSpPr txBox="1"/>
          <p:nvPr/>
        </p:nvSpPr>
        <p:spPr>
          <a:xfrm>
            <a:off x="4788024" y="5085184"/>
            <a:ext cx="17092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Gd: [Xe]4f</a:t>
            </a:r>
            <a:r>
              <a:rPr lang="es-ES" baseline="30000" dirty="0" smtClean="0"/>
              <a:t>7</a:t>
            </a:r>
            <a:r>
              <a:rPr lang="es-ES" dirty="0" smtClean="0"/>
              <a:t>  </a:t>
            </a:r>
          </a:p>
          <a:p>
            <a:endParaRPr lang="es-ES" dirty="0"/>
          </a:p>
          <a:p>
            <a:r>
              <a:rPr lang="es-ES" i="1" dirty="0" smtClean="0"/>
              <a:t>L </a:t>
            </a:r>
            <a:r>
              <a:rPr lang="es-ES" dirty="0" smtClean="0"/>
              <a:t>= 0, </a:t>
            </a:r>
            <a:r>
              <a:rPr lang="es-ES" i="1" dirty="0" smtClean="0"/>
              <a:t>S</a:t>
            </a:r>
            <a:r>
              <a:rPr lang="es-ES" dirty="0" smtClean="0"/>
              <a:t> = 7/2</a:t>
            </a:r>
            <a:endParaRPr lang="es-ES" dirty="0"/>
          </a:p>
        </p:txBody>
      </p:sp>
      <p:sp>
        <p:nvSpPr>
          <p:cNvPr id="21" name="20 Forma libre"/>
          <p:cNvSpPr/>
          <p:nvPr/>
        </p:nvSpPr>
        <p:spPr bwMode="auto">
          <a:xfrm>
            <a:off x="2197100" y="2844800"/>
            <a:ext cx="1647289" cy="2067325"/>
          </a:xfrm>
          <a:custGeom>
            <a:avLst/>
            <a:gdLst>
              <a:gd name="connsiteX0" fmla="*/ 1092200 w 1263650"/>
              <a:gd name="connsiteY0" fmla="*/ 2222500 h 2222500"/>
              <a:gd name="connsiteX1" fmla="*/ 1244600 w 1263650"/>
              <a:gd name="connsiteY1" fmla="*/ 1193800 h 2222500"/>
              <a:gd name="connsiteX2" fmla="*/ 977900 w 1263650"/>
              <a:gd name="connsiteY2" fmla="*/ 342900 h 2222500"/>
              <a:gd name="connsiteX3" fmla="*/ 0 w 1263650"/>
              <a:gd name="connsiteY3" fmla="*/ 0 h 2222500"/>
              <a:gd name="connsiteX4" fmla="*/ 0 w 1263650"/>
              <a:gd name="connsiteY4" fmla="*/ 0 h 2222500"/>
              <a:gd name="connsiteX0" fmla="*/ 1986714 w 2072439"/>
              <a:gd name="connsiteY0" fmla="*/ 2146160 h 2146160"/>
              <a:gd name="connsiteX1" fmla="*/ 1244600 w 2072439"/>
              <a:gd name="connsiteY1" fmla="*/ 1193800 h 2146160"/>
              <a:gd name="connsiteX2" fmla="*/ 977900 w 2072439"/>
              <a:gd name="connsiteY2" fmla="*/ 342900 h 2146160"/>
              <a:gd name="connsiteX3" fmla="*/ 0 w 2072439"/>
              <a:gd name="connsiteY3" fmla="*/ 0 h 2146160"/>
              <a:gd name="connsiteX4" fmla="*/ 0 w 2072439"/>
              <a:gd name="connsiteY4" fmla="*/ 0 h 2146160"/>
              <a:gd name="connsiteX0" fmla="*/ 1986714 w 2067644"/>
              <a:gd name="connsiteY0" fmla="*/ 2146160 h 2191710"/>
              <a:gd name="connsiteX1" fmla="*/ 1244600 w 2067644"/>
              <a:gd name="connsiteY1" fmla="*/ 1193800 h 2191710"/>
              <a:gd name="connsiteX2" fmla="*/ 977900 w 2067644"/>
              <a:gd name="connsiteY2" fmla="*/ 342900 h 2191710"/>
              <a:gd name="connsiteX3" fmla="*/ 0 w 2067644"/>
              <a:gd name="connsiteY3" fmla="*/ 0 h 2191710"/>
              <a:gd name="connsiteX4" fmla="*/ 0 w 2067644"/>
              <a:gd name="connsiteY4" fmla="*/ 0 h 219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644" h="2191710">
                <a:moveTo>
                  <a:pt x="1986714" y="2146160"/>
                </a:moveTo>
                <a:cubicBezTo>
                  <a:pt x="2067644" y="2191710"/>
                  <a:pt x="1412736" y="1494343"/>
                  <a:pt x="1244600" y="1193800"/>
                </a:cubicBezTo>
                <a:cubicBezTo>
                  <a:pt x="1076464" y="893257"/>
                  <a:pt x="1185333" y="541867"/>
                  <a:pt x="977900" y="342900"/>
                </a:cubicBezTo>
                <a:cubicBezTo>
                  <a:pt x="770467" y="14393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21 Forma libre"/>
          <p:cNvSpPr/>
          <p:nvPr/>
        </p:nvSpPr>
        <p:spPr bwMode="auto">
          <a:xfrm flipH="1">
            <a:off x="3707904" y="2852937"/>
            <a:ext cx="1800200" cy="2088231"/>
          </a:xfrm>
          <a:custGeom>
            <a:avLst/>
            <a:gdLst>
              <a:gd name="connsiteX0" fmla="*/ 1092200 w 1263650"/>
              <a:gd name="connsiteY0" fmla="*/ 2222500 h 2222500"/>
              <a:gd name="connsiteX1" fmla="*/ 1244600 w 1263650"/>
              <a:gd name="connsiteY1" fmla="*/ 1193800 h 2222500"/>
              <a:gd name="connsiteX2" fmla="*/ 977900 w 1263650"/>
              <a:gd name="connsiteY2" fmla="*/ 342900 h 2222500"/>
              <a:gd name="connsiteX3" fmla="*/ 0 w 1263650"/>
              <a:gd name="connsiteY3" fmla="*/ 0 h 2222500"/>
              <a:gd name="connsiteX4" fmla="*/ 0 w 1263650"/>
              <a:gd name="connsiteY4" fmla="*/ 0 h 2222500"/>
              <a:gd name="connsiteX0" fmla="*/ 1986714 w 2072439"/>
              <a:gd name="connsiteY0" fmla="*/ 2146160 h 2146160"/>
              <a:gd name="connsiteX1" fmla="*/ 1244600 w 2072439"/>
              <a:gd name="connsiteY1" fmla="*/ 1193800 h 2146160"/>
              <a:gd name="connsiteX2" fmla="*/ 977900 w 2072439"/>
              <a:gd name="connsiteY2" fmla="*/ 342900 h 2146160"/>
              <a:gd name="connsiteX3" fmla="*/ 0 w 2072439"/>
              <a:gd name="connsiteY3" fmla="*/ 0 h 2146160"/>
              <a:gd name="connsiteX4" fmla="*/ 0 w 2072439"/>
              <a:gd name="connsiteY4" fmla="*/ 0 h 2146160"/>
              <a:gd name="connsiteX0" fmla="*/ 1986714 w 2067644"/>
              <a:gd name="connsiteY0" fmla="*/ 2146160 h 2191710"/>
              <a:gd name="connsiteX1" fmla="*/ 1244600 w 2067644"/>
              <a:gd name="connsiteY1" fmla="*/ 1193800 h 2191710"/>
              <a:gd name="connsiteX2" fmla="*/ 977900 w 2067644"/>
              <a:gd name="connsiteY2" fmla="*/ 342900 h 2191710"/>
              <a:gd name="connsiteX3" fmla="*/ 0 w 2067644"/>
              <a:gd name="connsiteY3" fmla="*/ 0 h 2191710"/>
              <a:gd name="connsiteX4" fmla="*/ 0 w 2067644"/>
              <a:gd name="connsiteY4" fmla="*/ 0 h 2191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67644" h="2191710">
                <a:moveTo>
                  <a:pt x="1986714" y="2146160"/>
                </a:moveTo>
                <a:cubicBezTo>
                  <a:pt x="2067644" y="2191710"/>
                  <a:pt x="1412736" y="1494343"/>
                  <a:pt x="1244600" y="1193800"/>
                </a:cubicBezTo>
                <a:cubicBezTo>
                  <a:pt x="1076464" y="893257"/>
                  <a:pt x="1185333" y="541867"/>
                  <a:pt x="977900" y="342900"/>
                </a:cubicBezTo>
                <a:cubicBezTo>
                  <a:pt x="770467" y="14393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347864" y="2132856"/>
            <a:ext cx="75533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0" dirty="0" smtClean="0"/>
              <a:t>?</a:t>
            </a:r>
            <a:endParaRPr lang="es-ES" sz="8000" dirty="0"/>
          </a:p>
        </p:txBody>
      </p:sp>
      <p:sp>
        <p:nvSpPr>
          <p:cNvPr id="25" name="24 Flecha derecha"/>
          <p:cNvSpPr/>
          <p:nvPr/>
        </p:nvSpPr>
        <p:spPr bwMode="auto">
          <a:xfrm>
            <a:off x="6444208" y="5322416"/>
            <a:ext cx="360040" cy="3600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7092280" y="5013176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err="1" smtClean="0"/>
              <a:t>Model</a:t>
            </a:r>
            <a:r>
              <a:rPr lang="es-ES" dirty="0" smtClean="0"/>
              <a:t> </a:t>
            </a:r>
            <a:r>
              <a:rPr lang="es-ES" dirty="0" err="1" smtClean="0"/>
              <a:t>crystal-field</a:t>
            </a:r>
            <a:r>
              <a:rPr lang="es-ES" dirty="0" smtClean="0"/>
              <a:t> </a:t>
            </a:r>
            <a:r>
              <a:rPr lang="es-ES" dirty="0" err="1" smtClean="0"/>
              <a:t>probe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06364" y="379150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GdW</a:t>
            </a:r>
            <a:r>
              <a:rPr lang="es-ES" baseline="-25000" dirty="0" smtClean="0"/>
              <a:t>10</a:t>
            </a:r>
            <a:endParaRPr lang="es-ES" baseline="-25000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272456" y="4267944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S</a:t>
            </a:r>
            <a:r>
              <a:rPr lang="es-ES" dirty="0" smtClean="0"/>
              <a:t> = 7/2</a:t>
            </a:r>
            <a:endParaRPr lang="es-ES" dirty="0"/>
          </a:p>
          <a:p>
            <a:r>
              <a:rPr lang="es-ES" i="1" dirty="0" smtClean="0"/>
              <a:t>g</a:t>
            </a:r>
            <a:r>
              <a:rPr lang="es-ES" dirty="0" smtClean="0"/>
              <a:t> = 2</a:t>
            </a:r>
            <a:endParaRPr lang="es-ES" dirty="0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2051720" y="1433984"/>
          <a:ext cx="5547154" cy="2281808"/>
        </p:xfrm>
        <a:graphic>
          <a:graphicData uri="http://schemas.openxmlformats.org/presentationml/2006/ole">
            <p:oleObj spid="_x0000_s51205" name="Graph" r:id="rId3" imgW="4154400" imgH="2901600" progId="Origin50.Graph">
              <p:embed/>
            </p:oleObj>
          </a:graphicData>
        </a:graphic>
      </p:graphicFrame>
      <p:pic>
        <p:nvPicPr>
          <p:cNvPr id="10" name="Picture 3" descr="D:\FLuis_Ducati_100728\Immoleculares\REWn_Coronado\Orlando10\parafernando\GdW30a.png"/>
          <p:cNvPicPr>
            <a:picLocks noChangeAspect="1" noChangeArrowheads="1"/>
          </p:cNvPicPr>
          <p:nvPr/>
        </p:nvPicPr>
        <p:blipFill>
          <a:blip r:embed="rId4" cstate="print"/>
          <a:srcRect l="11228" t="11189" r="12425" b="10490"/>
          <a:stretch>
            <a:fillRect/>
          </a:stretch>
        </p:blipFill>
        <p:spPr bwMode="auto">
          <a:xfrm>
            <a:off x="7210781" y="1353468"/>
            <a:ext cx="1958618" cy="2016224"/>
          </a:xfrm>
          <a:prstGeom prst="rect">
            <a:avLst/>
          </a:prstGeom>
          <a:noFill/>
        </p:spPr>
      </p:pic>
      <p:pic>
        <p:nvPicPr>
          <p:cNvPr id="3" name="2 Imagen" descr="GdW1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87624" y="1459384"/>
            <a:ext cx="1141926" cy="204162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852183" y="3771009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GdW</a:t>
            </a:r>
            <a:r>
              <a:rPr lang="es-ES" baseline="-25000" dirty="0" smtClean="0"/>
              <a:t>30</a:t>
            </a:r>
            <a:endParaRPr lang="es-ES" baseline="-25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818275" y="4247445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S</a:t>
            </a:r>
            <a:r>
              <a:rPr lang="es-ES" dirty="0" smtClean="0"/>
              <a:t> = 7/2</a:t>
            </a:r>
            <a:endParaRPr lang="es-ES" dirty="0"/>
          </a:p>
          <a:p>
            <a:r>
              <a:rPr lang="es-ES" i="1" dirty="0" smtClean="0"/>
              <a:t>g</a:t>
            </a:r>
            <a:r>
              <a:rPr lang="es-ES" dirty="0" smtClean="0"/>
              <a:t> = 2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306364" y="3791508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GdW</a:t>
            </a:r>
            <a:r>
              <a:rPr lang="es-ES" baseline="-25000" dirty="0" smtClean="0"/>
              <a:t>10</a:t>
            </a:r>
            <a:endParaRPr lang="es-ES" baseline="-25000" dirty="0"/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1272456" y="4267944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S</a:t>
            </a:r>
            <a:r>
              <a:rPr lang="es-ES" dirty="0" smtClean="0"/>
              <a:t> = 7/2</a:t>
            </a:r>
            <a:endParaRPr lang="es-ES" dirty="0"/>
          </a:p>
          <a:p>
            <a:r>
              <a:rPr lang="es-ES" i="1" dirty="0" smtClean="0"/>
              <a:t>g</a:t>
            </a:r>
            <a:r>
              <a:rPr lang="es-ES" dirty="0" smtClean="0"/>
              <a:t> = 2</a:t>
            </a:r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" name="Picture 3" descr="D:\FLuis_Ducati_100728\Immoleculares\REWn_Coronado\Orlando10\parafernando\GdW30a.png"/>
          <p:cNvPicPr>
            <a:picLocks noChangeAspect="1" noChangeArrowheads="1"/>
          </p:cNvPicPr>
          <p:nvPr/>
        </p:nvPicPr>
        <p:blipFill>
          <a:blip r:embed="rId3" cstate="print"/>
          <a:srcRect l="11228" t="11189" r="12425" b="10490"/>
          <a:stretch>
            <a:fillRect/>
          </a:stretch>
        </p:blipFill>
        <p:spPr bwMode="auto">
          <a:xfrm>
            <a:off x="7210781" y="1353468"/>
            <a:ext cx="1958618" cy="2016224"/>
          </a:xfrm>
          <a:prstGeom prst="rect">
            <a:avLst/>
          </a:prstGeom>
          <a:noFill/>
        </p:spPr>
      </p:pic>
      <p:pic>
        <p:nvPicPr>
          <p:cNvPr id="3" name="2 Imagen" descr="GdW1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87624" y="1459384"/>
            <a:ext cx="1141926" cy="2041624"/>
          </a:xfrm>
          <a:prstGeom prst="rect">
            <a:avLst/>
          </a:prstGeom>
        </p:spPr>
      </p:pic>
      <p:sp>
        <p:nvSpPr>
          <p:cNvPr id="11" name="10 CuadroTexto"/>
          <p:cNvSpPr txBox="1"/>
          <p:nvPr/>
        </p:nvSpPr>
        <p:spPr>
          <a:xfrm>
            <a:off x="7852183" y="3771009"/>
            <a:ext cx="9573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GdW</a:t>
            </a:r>
            <a:r>
              <a:rPr lang="es-ES" baseline="-25000" dirty="0" smtClean="0"/>
              <a:t>30</a:t>
            </a:r>
            <a:endParaRPr lang="es-ES" baseline="-25000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818275" y="4247445"/>
            <a:ext cx="10021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S</a:t>
            </a:r>
            <a:r>
              <a:rPr lang="es-ES" dirty="0" smtClean="0"/>
              <a:t> = 7/2</a:t>
            </a:r>
            <a:endParaRPr lang="es-ES" dirty="0"/>
          </a:p>
          <a:p>
            <a:r>
              <a:rPr lang="es-ES" i="1" dirty="0" smtClean="0"/>
              <a:t>g</a:t>
            </a:r>
            <a:r>
              <a:rPr lang="es-ES" dirty="0" smtClean="0"/>
              <a:t> = 2</a:t>
            </a:r>
            <a:endParaRPr lang="es-ES" dirty="0"/>
          </a:p>
        </p:txBody>
      </p:sp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2707" name="Object 3"/>
          <p:cNvGraphicFramePr>
            <a:graphicFrameLocks noChangeAspect="1"/>
          </p:cNvGraphicFramePr>
          <p:nvPr/>
        </p:nvGraphicFramePr>
        <p:xfrm>
          <a:off x="2123728" y="1355204"/>
          <a:ext cx="5143500" cy="3009900"/>
        </p:xfrm>
        <a:graphic>
          <a:graphicData uri="http://schemas.openxmlformats.org/presentationml/2006/ole">
            <p:oleObj spid="_x0000_s72707" name="Graph" r:id="rId5" imgW="2901600" imgH="4154400" progId="Origin50.Graph">
              <p:embed/>
            </p:oleObj>
          </a:graphicData>
        </a:graphic>
      </p:graphicFrame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2420144" y="3965576"/>
          <a:ext cx="4773736" cy="2581542"/>
        </p:xfrm>
        <a:graphic>
          <a:graphicData uri="http://schemas.openxmlformats.org/presentationml/2006/ole">
            <p:oleObj spid="_x0000_s72709" name="Graph" r:id="rId6" imgW="4154400" imgH="2901600" progId="Origin50.Graph">
              <p:embed/>
            </p:oleObj>
          </a:graphicData>
        </a:graphic>
      </p:graphicFrame>
      <p:graphicFrame>
        <p:nvGraphicFramePr>
          <p:cNvPr id="72711" name="Object 7"/>
          <p:cNvGraphicFramePr>
            <a:graphicFrameLocks noChangeAspect="1"/>
          </p:cNvGraphicFramePr>
          <p:nvPr/>
        </p:nvGraphicFramePr>
        <p:xfrm>
          <a:off x="3623196" y="6332538"/>
          <a:ext cx="2474913" cy="500062"/>
        </p:xfrm>
        <a:graphic>
          <a:graphicData uri="http://schemas.openxmlformats.org/presentationml/2006/ole">
            <p:oleObj spid="_x0000_s72711" name="Ecuación" r:id="rId7" imgW="1193760" imgH="241200" progId="Equation.3">
              <p:embed/>
            </p:oleObj>
          </a:graphicData>
        </a:graphic>
      </p:graphicFrame>
      <p:sp>
        <p:nvSpPr>
          <p:cNvPr id="16" name="15 CuadroTexto"/>
          <p:cNvSpPr txBox="1"/>
          <p:nvPr/>
        </p:nvSpPr>
        <p:spPr>
          <a:xfrm>
            <a:off x="1056308" y="5827993"/>
            <a:ext cx="231505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B</a:t>
            </a:r>
            <a:r>
              <a:rPr lang="es-ES" baseline="-25000" dirty="0" smtClean="0"/>
              <a:t>20</a:t>
            </a:r>
            <a:r>
              <a:rPr lang="es-ES" dirty="0" smtClean="0"/>
              <a:t>/</a:t>
            </a:r>
            <a:r>
              <a:rPr lang="es-ES" dirty="0" err="1" smtClean="0"/>
              <a:t>k</a:t>
            </a:r>
            <a:r>
              <a:rPr lang="es-ES" baseline="-25000" dirty="0" err="1" smtClean="0"/>
              <a:t>B</a:t>
            </a:r>
            <a:r>
              <a:rPr lang="es-ES" dirty="0" smtClean="0"/>
              <a:t> = -0.059 K</a:t>
            </a:r>
          </a:p>
          <a:p>
            <a:endParaRPr lang="es-ES" dirty="0" smtClean="0"/>
          </a:p>
          <a:p>
            <a:r>
              <a:rPr lang="es-ES" i="1" dirty="0" smtClean="0"/>
              <a:t>B</a:t>
            </a:r>
            <a:r>
              <a:rPr lang="es-ES" baseline="-25000" dirty="0" smtClean="0"/>
              <a:t>44</a:t>
            </a:r>
            <a:r>
              <a:rPr lang="es-ES" dirty="0" smtClean="0"/>
              <a:t>/</a:t>
            </a:r>
            <a:r>
              <a:rPr lang="es-ES" dirty="0" err="1" smtClean="0"/>
              <a:t>k</a:t>
            </a:r>
            <a:r>
              <a:rPr lang="es-ES" baseline="-25000" dirty="0" err="1" smtClean="0"/>
              <a:t>B</a:t>
            </a:r>
            <a:r>
              <a:rPr lang="es-ES" dirty="0" smtClean="0"/>
              <a:t> </a:t>
            </a:r>
            <a:r>
              <a:rPr lang="es-ES" dirty="0" smtClean="0">
                <a:sym typeface="Symbol"/>
              </a:rPr>
              <a:t> 4  10</a:t>
            </a:r>
            <a:r>
              <a:rPr lang="es-ES" baseline="30000" dirty="0" smtClean="0">
                <a:sym typeface="Symbol"/>
              </a:rPr>
              <a:t>-4</a:t>
            </a:r>
            <a:r>
              <a:rPr lang="es-ES" dirty="0" smtClean="0">
                <a:sym typeface="Symbol"/>
              </a:rPr>
              <a:t> K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6989978" y="5827993"/>
            <a:ext cx="224292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smtClean="0"/>
              <a:t>B</a:t>
            </a:r>
            <a:r>
              <a:rPr lang="es-ES" baseline="-25000" dirty="0" smtClean="0"/>
              <a:t>20</a:t>
            </a:r>
            <a:r>
              <a:rPr lang="es-ES" dirty="0" smtClean="0"/>
              <a:t>/</a:t>
            </a:r>
            <a:r>
              <a:rPr lang="es-ES" dirty="0" err="1" smtClean="0"/>
              <a:t>k</a:t>
            </a:r>
            <a:r>
              <a:rPr lang="es-ES" baseline="-25000" dirty="0" err="1" smtClean="0"/>
              <a:t>B</a:t>
            </a:r>
            <a:r>
              <a:rPr lang="es-ES" dirty="0" smtClean="0"/>
              <a:t> = +0.019 K</a:t>
            </a:r>
          </a:p>
          <a:p>
            <a:endParaRPr lang="es-ES" dirty="0" smtClean="0"/>
          </a:p>
          <a:p>
            <a:r>
              <a:rPr lang="es-ES" i="1" dirty="0" smtClean="0"/>
              <a:t>B</a:t>
            </a:r>
            <a:r>
              <a:rPr lang="es-ES" baseline="-25000" dirty="0" smtClean="0"/>
              <a:t>22</a:t>
            </a:r>
            <a:r>
              <a:rPr lang="es-ES" dirty="0" smtClean="0"/>
              <a:t>/</a:t>
            </a:r>
            <a:r>
              <a:rPr lang="es-ES" dirty="0" err="1" smtClean="0"/>
              <a:t>k</a:t>
            </a:r>
            <a:r>
              <a:rPr lang="es-ES" baseline="-25000" dirty="0" err="1" smtClean="0"/>
              <a:t>B</a:t>
            </a:r>
            <a:r>
              <a:rPr lang="es-ES" dirty="0" smtClean="0"/>
              <a:t> </a:t>
            </a:r>
            <a:r>
              <a:rPr lang="es-ES" dirty="0" smtClean="0">
                <a:sym typeface="Symbol"/>
              </a:rPr>
              <a:t> +0.019 K</a:t>
            </a:r>
            <a:r>
              <a:rPr lang="es-ES" dirty="0" smtClean="0"/>
              <a:t>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5120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3" name="2 Imagen" descr="GdW1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1141926" cy="2041624"/>
          </a:xfrm>
          <a:prstGeom prst="rect">
            <a:avLst/>
          </a:prstGeom>
        </p:spPr>
      </p:pic>
      <p:sp>
        <p:nvSpPr>
          <p:cNvPr id="7270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7271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73733" name="Picture 5" descr="D:\FLuis_Ducati_100728\Immoleculares\REWn_Coronado\Orlando10\parafernando\GdW10T500m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4936450"/>
            <a:ext cx="629054" cy="1434435"/>
          </a:xfrm>
          <a:prstGeom prst="rect">
            <a:avLst/>
          </a:prstGeom>
          <a:noFill/>
        </p:spPr>
      </p:pic>
      <p:pic>
        <p:nvPicPr>
          <p:cNvPr id="73735" name="Picture 7" descr="D:\FLuis_Ducati_100728\Immoleculares\REWn_Coronado\Orlando10\parafernando\GdW10T4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1016" y="3248980"/>
            <a:ext cx="1540161" cy="1456406"/>
          </a:xfrm>
          <a:prstGeom prst="rect">
            <a:avLst/>
          </a:prstGeom>
          <a:noFill/>
        </p:spPr>
      </p:pic>
      <p:grpSp>
        <p:nvGrpSpPr>
          <p:cNvPr id="28" name="41 Grupo"/>
          <p:cNvGrpSpPr/>
          <p:nvPr/>
        </p:nvGrpSpPr>
        <p:grpSpPr>
          <a:xfrm flipH="1" flipV="1">
            <a:off x="1770070" y="5728892"/>
            <a:ext cx="199030" cy="652436"/>
            <a:chOff x="2890838" y="1928791"/>
            <a:chExt cx="401621" cy="2222274"/>
          </a:xfrm>
        </p:grpSpPr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adFill rotWithShape="0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25" name="41 Grupo"/>
          <p:cNvGrpSpPr/>
          <p:nvPr/>
        </p:nvGrpSpPr>
        <p:grpSpPr>
          <a:xfrm flipH="1">
            <a:off x="1770070" y="4958060"/>
            <a:ext cx="199030" cy="652436"/>
            <a:chOff x="2890838" y="1928791"/>
            <a:chExt cx="401621" cy="2222274"/>
          </a:xfrm>
        </p:grpSpPr>
        <p:sp>
          <p:nvSpPr>
            <p:cNvPr id="26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adFill rotWithShape="0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27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grpSp>
        <p:nvGrpSpPr>
          <p:cNvPr id="31" name="30 Grupo"/>
          <p:cNvGrpSpPr/>
          <p:nvPr/>
        </p:nvGrpSpPr>
        <p:grpSpPr>
          <a:xfrm rot="18900000">
            <a:off x="1615645" y="3498464"/>
            <a:ext cx="200750" cy="646849"/>
            <a:chOff x="2890838" y="1928791"/>
            <a:chExt cx="401621" cy="2222274"/>
          </a:xfrm>
        </p:grpSpPr>
        <p:sp>
          <p:nvSpPr>
            <p:cNvPr id="32" name="AutoShape 14"/>
            <p:cNvSpPr>
              <a:spLocks noChangeArrowheads="1"/>
            </p:cNvSpPr>
            <p:nvPr/>
          </p:nvSpPr>
          <p:spPr bwMode="auto">
            <a:xfrm>
              <a:off x="2997328" y="2382186"/>
              <a:ext cx="200811" cy="1768879"/>
            </a:xfrm>
            <a:prstGeom prst="can">
              <a:avLst>
                <a:gd name="adj" fmla="val 104924"/>
              </a:avLst>
            </a:prstGeom>
            <a:gradFill rotWithShape="0">
              <a:gsLst>
                <a:gs pos="0">
                  <a:srgbClr val="5C1200"/>
                </a:gs>
                <a:gs pos="50000">
                  <a:srgbClr val="FF3300"/>
                </a:gs>
                <a:gs pos="100000">
                  <a:srgbClr val="5C1200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  <p:sp>
          <p:nvSpPr>
            <p:cNvPr id="33" name="AutoShape 15"/>
            <p:cNvSpPr>
              <a:spLocks noChangeArrowheads="1"/>
            </p:cNvSpPr>
            <p:nvPr/>
          </p:nvSpPr>
          <p:spPr bwMode="auto">
            <a:xfrm>
              <a:off x="2890838" y="1928791"/>
              <a:ext cx="401621" cy="957877"/>
            </a:xfrm>
            <a:prstGeom prst="triangle">
              <a:avLst>
                <a:gd name="adj" fmla="val 50000"/>
              </a:avLst>
            </a:prstGeom>
            <a:gradFill rotWithShape="0">
              <a:gsLst>
                <a:gs pos="0">
                  <a:srgbClr val="761800"/>
                </a:gs>
                <a:gs pos="50000">
                  <a:srgbClr val="FF3300"/>
                </a:gs>
                <a:gs pos="100000">
                  <a:srgbClr val="7618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s-ES"/>
            </a:p>
          </p:txBody>
        </p:sp>
      </p:grpSp>
      <p:pic>
        <p:nvPicPr>
          <p:cNvPr id="36" name="Picture 3" descr="D:\FLuis_Ducati_100728\Immoleculares\REWn_Coronado\Orlando10\parafernando\GdW30a.png"/>
          <p:cNvPicPr>
            <a:picLocks noChangeAspect="1" noChangeArrowheads="1"/>
          </p:cNvPicPr>
          <p:nvPr/>
        </p:nvPicPr>
        <p:blipFill>
          <a:blip r:embed="rId5" cstate="print"/>
          <a:srcRect l="11228" t="11189" r="12425" b="10490"/>
          <a:stretch>
            <a:fillRect/>
          </a:stretch>
        </p:blipFill>
        <p:spPr bwMode="auto">
          <a:xfrm>
            <a:off x="7312138" y="1476276"/>
            <a:ext cx="1621202" cy="1668884"/>
          </a:xfrm>
          <a:prstGeom prst="rect">
            <a:avLst/>
          </a:prstGeom>
          <a:noFill/>
        </p:spPr>
      </p:pic>
      <p:pic>
        <p:nvPicPr>
          <p:cNvPr id="37" name="Picture 5" descr="D:\FLuis_Ducati_100728\Immoleculares\REWn_Coronado\Orlando10\parafernando\GdW30b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308304" y="1718126"/>
            <a:ext cx="1716566" cy="1134810"/>
          </a:xfrm>
          <a:prstGeom prst="rect">
            <a:avLst/>
          </a:prstGeom>
          <a:noFill/>
        </p:spPr>
      </p:pic>
      <p:pic>
        <p:nvPicPr>
          <p:cNvPr id="45" name="Picture 9" descr="D:\FLuis_Ducati_100728\Immoleculares\REWn_Coronado\Orlando10\parafernando\GdW30Energy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28994" y="3763640"/>
            <a:ext cx="2227643" cy="2448272"/>
          </a:xfrm>
          <a:prstGeom prst="rect">
            <a:avLst/>
          </a:prstGeom>
          <a:noFill/>
        </p:spPr>
      </p:pic>
      <p:pic>
        <p:nvPicPr>
          <p:cNvPr id="73739" name="Picture 11" descr="D:\FLuis_Ducati_100728\Immoleculares\REWn_Coronado\Orlando10\parafernando\g306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516" y="1565300"/>
            <a:ext cx="1674996" cy="1712143"/>
          </a:xfrm>
          <a:prstGeom prst="rect">
            <a:avLst/>
          </a:prstGeom>
          <a:noFill/>
        </p:spPr>
      </p:pic>
      <p:sp>
        <p:nvSpPr>
          <p:cNvPr id="48" name="47 CuadroTexto"/>
          <p:cNvSpPr txBox="1"/>
          <p:nvPr/>
        </p:nvSpPr>
        <p:spPr>
          <a:xfrm>
            <a:off x="1187624" y="6457890"/>
            <a:ext cx="21291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accent2"/>
                </a:solidFill>
              </a:rPr>
              <a:t>            </a:t>
            </a:r>
            <a:r>
              <a:rPr lang="es-ES" dirty="0" err="1" smtClean="0">
                <a:solidFill>
                  <a:schemeClr val="accent2"/>
                </a:solidFill>
              </a:rPr>
              <a:t>Easy</a:t>
            </a:r>
            <a:r>
              <a:rPr lang="es-ES" dirty="0" smtClean="0">
                <a:solidFill>
                  <a:schemeClr val="accent2"/>
                </a:solidFill>
              </a:rPr>
              <a:t> axis</a:t>
            </a:r>
            <a:endParaRPr lang="es-ES" dirty="0">
              <a:solidFill>
                <a:schemeClr val="accent2"/>
              </a:solidFill>
            </a:endParaRPr>
          </a:p>
        </p:txBody>
      </p:sp>
      <p:pic>
        <p:nvPicPr>
          <p:cNvPr id="73740" name="Picture 12" descr="D:\FLuis_Ducati_100728\Immoleculares\REWn_Coronado\Orlando10\parafernando\GdW10Energy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4077072"/>
            <a:ext cx="2304256" cy="2133211"/>
          </a:xfrm>
          <a:prstGeom prst="rect">
            <a:avLst/>
          </a:prstGeom>
          <a:noFill/>
        </p:spPr>
      </p:pic>
      <p:cxnSp>
        <p:nvCxnSpPr>
          <p:cNvPr id="57" name="56 Conector recto de flecha"/>
          <p:cNvCxnSpPr/>
          <p:nvPr/>
        </p:nvCxnSpPr>
        <p:spPr bwMode="auto">
          <a:xfrm flipV="1">
            <a:off x="3275856" y="3140968"/>
            <a:ext cx="1080120" cy="14401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9" name="58 CuadroTexto"/>
          <p:cNvSpPr txBox="1"/>
          <p:nvPr/>
        </p:nvSpPr>
        <p:spPr>
          <a:xfrm>
            <a:off x="3691012" y="3212976"/>
            <a:ext cx="3978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i="1" dirty="0" err="1" smtClean="0"/>
              <a:t>J</a:t>
            </a:r>
            <a:r>
              <a:rPr lang="es-ES" i="1" baseline="-25000" dirty="0" err="1" smtClean="0"/>
              <a:t>z</a:t>
            </a:r>
            <a:endParaRPr lang="es-ES" i="1" baseline="-25000" dirty="0"/>
          </a:p>
        </p:txBody>
      </p:sp>
      <p:grpSp>
        <p:nvGrpSpPr>
          <p:cNvPr id="90" name="89 Grupo"/>
          <p:cNvGrpSpPr/>
          <p:nvPr/>
        </p:nvGrpSpPr>
        <p:grpSpPr>
          <a:xfrm>
            <a:off x="3013224" y="5792564"/>
            <a:ext cx="3930992" cy="781358"/>
            <a:chOff x="3013224" y="5792564"/>
            <a:chExt cx="3930992" cy="781358"/>
          </a:xfrm>
        </p:grpSpPr>
        <p:grpSp>
          <p:nvGrpSpPr>
            <p:cNvPr id="88" name="87 Grupo"/>
            <p:cNvGrpSpPr/>
            <p:nvPr/>
          </p:nvGrpSpPr>
          <p:grpSpPr>
            <a:xfrm>
              <a:off x="3013224" y="5877272"/>
              <a:ext cx="1800200" cy="662742"/>
              <a:chOff x="3000525" y="5885780"/>
              <a:chExt cx="1800200" cy="662742"/>
            </a:xfrm>
          </p:grpSpPr>
          <p:grpSp>
            <p:nvGrpSpPr>
              <p:cNvPr id="64" name="Group 68"/>
              <p:cNvGrpSpPr>
                <a:grpSpLocks/>
              </p:cNvGrpSpPr>
              <p:nvPr/>
            </p:nvGrpSpPr>
            <p:grpSpPr bwMode="auto">
              <a:xfrm>
                <a:off x="3000525" y="5885780"/>
                <a:ext cx="1800200" cy="220217"/>
                <a:chOff x="3198" y="3702"/>
                <a:chExt cx="1088" cy="269"/>
              </a:xfrm>
            </p:grpSpPr>
            <p:sp>
              <p:nvSpPr>
                <p:cNvPr id="65" name="Line 59"/>
                <p:cNvSpPr>
                  <a:spLocks noChangeShapeType="1"/>
                </p:cNvSpPr>
                <p:nvPr/>
              </p:nvSpPr>
              <p:spPr bwMode="auto">
                <a:xfrm>
                  <a:off x="3198" y="3838"/>
                  <a:ext cx="226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424" y="3702"/>
                  <a:ext cx="136" cy="136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67" name="Line 61"/>
                <p:cNvSpPr>
                  <a:spLocks noChangeShapeType="1"/>
                </p:cNvSpPr>
                <p:nvPr/>
              </p:nvSpPr>
              <p:spPr bwMode="auto">
                <a:xfrm>
                  <a:off x="3424" y="3832"/>
                  <a:ext cx="136" cy="136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68" name="Group 65"/>
                <p:cNvGrpSpPr>
                  <a:grpSpLocks/>
                </p:cNvGrpSpPr>
                <p:nvPr/>
              </p:nvGrpSpPr>
              <p:grpSpPr bwMode="auto">
                <a:xfrm flipH="1">
                  <a:off x="3912" y="3702"/>
                  <a:ext cx="364" cy="266"/>
                  <a:chOff x="3334" y="3838"/>
                  <a:chExt cx="362" cy="266"/>
                </a:xfrm>
              </p:grpSpPr>
              <p:sp>
                <p:nvSpPr>
                  <p:cNvPr id="71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3974"/>
                    <a:ext cx="226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2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0" y="3838"/>
                    <a:ext cx="136" cy="1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73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560" y="3968"/>
                    <a:ext cx="136" cy="1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69" name="Line 66"/>
                <p:cNvSpPr>
                  <a:spLocks noChangeShapeType="1"/>
                </p:cNvSpPr>
                <p:nvPr/>
              </p:nvSpPr>
              <p:spPr bwMode="auto">
                <a:xfrm>
                  <a:off x="3560" y="3702"/>
                  <a:ext cx="363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0" name="Line 67"/>
                <p:cNvSpPr>
                  <a:spLocks noChangeShapeType="1"/>
                </p:cNvSpPr>
                <p:nvPr/>
              </p:nvSpPr>
              <p:spPr bwMode="auto">
                <a:xfrm>
                  <a:off x="3560" y="3971"/>
                  <a:ext cx="363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84" name="83 CuadroTexto"/>
              <p:cNvSpPr txBox="1"/>
              <p:nvPr/>
            </p:nvSpPr>
            <p:spPr>
              <a:xfrm>
                <a:off x="3085232" y="6148412"/>
                <a:ext cx="16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latin typeface="Symbol" pitchFamily="18" charset="2"/>
                  </a:rPr>
                  <a:t>D</a:t>
                </a:r>
                <a:r>
                  <a:rPr lang="es-ES" dirty="0" smtClean="0">
                    <a:cs typeface="Arial" pitchFamily="34" charset="0"/>
                  </a:rPr>
                  <a:t>/</a:t>
                </a:r>
                <a:r>
                  <a:rPr lang="es-ES" dirty="0" err="1" smtClean="0">
                    <a:cs typeface="Arial" pitchFamily="34" charset="0"/>
                  </a:rPr>
                  <a:t>k</a:t>
                </a:r>
                <a:r>
                  <a:rPr lang="es-ES" baseline="-25000" dirty="0" err="1" smtClean="0">
                    <a:cs typeface="Arial" pitchFamily="34" charset="0"/>
                  </a:rPr>
                  <a:t>B</a:t>
                </a:r>
                <a:r>
                  <a:rPr lang="es-ES" dirty="0" smtClean="0"/>
                  <a:t> = 10</a:t>
                </a:r>
                <a:r>
                  <a:rPr lang="es-ES" baseline="30000" dirty="0" smtClean="0"/>
                  <a:t>-6</a:t>
                </a:r>
                <a:r>
                  <a:rPr lang="es-ES" dirty="0" smtClean="0"/>
                  <a:t> K </a:t>
                </a:r>
                <a:endParaRPr lang="es-ES" dirty="0"/>
              </a:p>
            </p:txBody>
          </p:sp>
        </p:grpSp>
        <p:grpSp>
          <p:nvGrpSpPr>
            <p:cNvPr id="87" name="86 Grupo"/>
            <p:cNvGrpSpPr/>
            <p:nvPr/>
          </p:nvGrpSpPr>
          <p:grpSpPr>
            <a:xfrm>
              <a:off x="5249521" y="5792564"/>
              <a:ext cx="1694695" cy="781358"/>
              <a:chOff x="5249521" y="5792564"/>
              <a:chExt cx="1694695" cy="781358"/>
            </a:xfrm>
          </p:grpSpPr>
          <p:grpSp>
            <p:nvGrpSpPr>
              <p:cNvPr id="74" name="Group 68"/>
              <p:cNvGrpSpPr>
                <a:grpSpLocks/>
              </p:cNvGrpSpPr>
              <p:nvPr/>
            </p:nvGrpSpPr>
            <p:grpSpPr bwMode="auto">
              <a:xfrm>
                <a:off x="5304780" y="5792564"/>
                <a:ext cx="1584176" cy="415156"/>
                <a:chOff x="3198" y="3702"/>
                <a:chExt cx="1088" cy="269"/>
              </a:xfrm>
            </p:grpSpPr>
            <p:sp>
              <p:nvSpPr>
                <p:cNvPr id="75" name="Line 59"/>
                <p:cNvSpPr>
                  <a:spLocks noChangeShapeType="1"/>
                </p:cNvSpPr>
                <p:nvPr/>
              </p:nvSpPr>
              <p:spPr bwMode="auto">
                <a:xfrm>
                  <a:off x="3198" y="3838"/>
                  <a:ext cx="226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6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3424" y="3702"/>
                  <a:ext cx="136" cy="136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77" name="Line 61"/>
                <p:cNvSpPr>
                  <a:spLocks noChangeShapeType="1"/>
                </p:cNvSpPr>
                <p:nvPr/>
              </p:nvSpPr>
              <p:spPr bwMode="auto">
                <a:xfrm>
                  <a:off x="3424" y="3832"/>
                  <a:ext cx="136" cy="136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78" name="Group 65"/>
                <p:cNvGrpSpPr>
                  <a:grpSpLocks/>
                </p:cNvGrpSpPr>
                <p:nvPr/>
              </p:nvGrpSpPr>
              <p:grpSpPr bwMode="auto">
                <a:xfrm flipH="1">
                  <a:off x="3912" y="3702"/>
                  <a:ext cx="364" cy="266"/>
                  <a:chOff x="3334" y="3838"/>
                  <a:chExt cx="362" cy="266"/>
                </a:xfrm>
              </p:grpSpPr>
              <p:sp>
                <p:nvSpPr>
                  <p:cNvPr id="81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3334" y="3974"/>
                    <a:ext cx="226" cy="0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2" name="Line 6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560" y="3838"/>
                    <a:ext cx="136" cy="1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83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3560" y="3968"/>
                    <a:ext cx="136" cy="136"/>
                  </a:xfrm>
                  <a:prstGeom prst="line">
                    <a:avLst/>
                  </a:prstGeom>
                  <a:noFill/>
                  <a:ln w="25400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79" name="Line 66"/>
                <p:cNvSpPr>
                  <a:spLocks noChangeShapeType="1"/>
                </p:cNvSpPr>
                <p:nvPr/>
              </p:nvSpPr>
              <p:spPr bwMode="auto">
                <a:xfrm>
                  <a:off x="3560" y="3702"/>
                  <a:ext cx="363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80" name="Line 67"/>
                <p:cNvSpPr>
                  <a:spLocks noChangeShapeType="1"/>
                </p:cNvSpPr>
                <p:nvPr/>
              </p:nvSpPr>
              <p:spPr bwMode="auto">
                <a:xfrm>
                  <a:off x="3560" y="3971"/>
                  <a:ext cx="363" cy="0"/>
                </a:xfrm>
                <a:prstGeom prst="line">
                  <a:avLst/>
                </a:prstGeom>
                <a:noFill/>
                <a:ln w="25400">
                  <a:solidFill>
                    <a:srgbClr val="0000FF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sp>
            <p:nvSpPr>
              <p:cNvPr id="86" name="85 CuadroTexto"/>
              <p:cNvSpPr txBox="1"/>
              <p:nvPr/>
            </p:nvSpPr>
            <p:spPr>
              <a:xfrm>
                <a:off x="5249521" y="6173812"/>
                <a:ext cx="169469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dirty="0" smtClean="0">
                    <a:latin typeface="Symbol" pitchFamily="18" charset="2"/>
                  </a:rPr>
                  <a:t>D</a:t>
                </a:r>
                <a:r>
                  <a:rPr lang="es-ES" dirty="0" smtClean="0">
                    <a:cs typeface="Arial" pitchFamily="34" charset="0"/>
                  </a:rPr>
                  <a:t>/</a:t>
                </a:r>
                <a:r>
                  <a:rPr lang="es-ES" dirty="0" err="1" smtClean="0">
                    <a:cs typeface="Arial" pitchFamily="34" charset="0"/>
                  </a:rPr>
                  <a:t>k</a:t>
                </a:r>
                <a:r>
                  <a:rPr lang="es-ES" baseline="-25000" dirty="0" err="1" smtClean="0">
                    <a:cs typeface="Arial" pitchFamily="34" charset="0"/>
                  </a:rPr>
                  <a:t>B</a:t>
                </a:r>
                <a:r>
                  <a:rPr lang="es-ES" dirty="0" smtClean="0"/>
                  <a:t> = 10</a:t>
                </a:r>
                <a:r>
                  <a:rPr lang="es-ES" baseline="30000" dirty="0" smtClean="0"/>
                  <a:t>-4</a:t>
                </a:r>
                <a:r>
                  <a:rPr lang="es-ES" dirty="0" smtClean="0"/>
                  <a:t> K </a:t>
                </a:r>
                <a:endParaRPr lang="es-ES" dirty="0"/>
              </a:p>
            </p:txBody>
          </p:sp>
        </p:grpSp>
      </p:grpSp>
      <p:grpSp>
        <p:nvGrpSpPr>
          <p:cNvPr id="89" name="88 Grupo"/>
          <p:cNvGrpSpPr/>
          <p:nvPr/>
        </p:nvGrpSpPr>
        <p:grpSpPr>
          <a:xfrm>
            <a:off x="5198988" y="1484784"/>
            <a:ext cx="3945012" cy="5373216"/>
            <a:chOff x="5198988" y="1484784"/>
            <a:chExt cx="3945012" cy="5373216"/>
          </a:xfrm>
        </p:grpSpPr>
        <p:pic>
          <p:nvPicPr>
            <p:cNvPr id="73736" name="Picture 8" descr="D:\FLuis_Ducati_100728\Immoleculares\REWn_Coronado\Orlando10\parafernando\GdW30T4K.jp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988038" y="3329111"/>
              <a:ext cx="2155962" cy="1296144"/>
            </a:xfrm>
            <a:prstGeom prst="rect">
              <a:avLst/>
            </a:prstGeom>
            <a:noFill/>
          </p:spPr>
        </p:pic>
        <p:pic>
          <p:nvPicPr>
            <p:cNvPr id="73738" name="Picture 10" descr="D:\FLuis_Ducati_100728\Immoleculares\REWn_Coronado\Orlando10\parafernando\GdW30T500mK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020272" y="5219480"/>
              <a:ext cx="1916410" cy="868374"/>
            </a:xfrm>
            <a:prstGeom prst="rect">
              <a:avLst/>
            </a:prstGeom>
            <a:noFill/>
          </p:spPr>
        </p:pic>
        <p:grpSp>
          <p:nvGrpSpPr>
            <p:cNvPr id="42" name="41 Grupo"/>
            <p:cNvGrpSpPr/>
            <p:nvPr/>
          </p:nvGrpSpPr>
          <p:grpSpPr>
            <a:xfrm rot="18900000">
              <a:off x="7723625" y="3477255"/>
              <a:ext cx="200750" cy="646849"/>
              <a:chOff x="2890838" y="1928791"/>
              <a:chExt cx="401621" cy="2222274"/>
            </a:xfrm>
          </p:grpSpPr>
          <p:sp>
            <p:nvSpPr>
              <p:cNvPr id="43" name="AutoShape 14"/>
              <p:cNvSpPr>
                <a:spLocks noChangeArrowheads="1"/>
              </p:cNvSpPr>
              <p:nvPr/>
            </p:nvSpPr>
            <p:spPr bwMode="auto">
              <a:xfrm>
                <a:off x="2997328" y="2382186"/>
                <a:ext cx="200811" cy="1768879"/>
              </a:xfrm>
              <a:prstGeom prst="can">
                <a:avLst>
                  <a:gd name="adj" fmla="val 104924"/>
                </a:avLst>
              </a:prstGeom>
              <a:gradFill rotWithShape="0">
                <a:gsLst>
                  <a:gs pos="0">
                    <a:srgbClr val="5C1200"/>
                  </a:gs>
                  <a:gs pos="50000">
                    <a:srgbClr val="FF3300"/>
                  </a:gs>
                  <a:gs pos="100000">
                    <a:srgbClr val="5C1200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  <p:sp>
            <p:nvSpPr>
              <p:cNvPr id="44" name="AutoShape 15"/>
              <p:cNvSpPr>
                <a:spLocks noChangeArrowheads="1"/>
              </p:cNvSpPr>
              <p:nvPr/>
            </p:nvSpPr>
            <p:spPr bwMode="auto">
              <a:xfrm>
                <a:off x="2890838" y="1928791"/>
                <a:ext cx="401621" cy="957877"/>
              </a:xfrm>
              <a:prstGeom prst="triangle">
                <a:avLst>
                  <a:gd name="adj" fmla="val 50000"/>
                </a:avLst>
              </a:prstGeom>
              <a:gradFill rotWithShape="0">
                <a:gsLst>
                  <a:gs pos="0">
                    <a:srgbClr val="761800"/>
                  </a:gs>
                  <a:gs pos="50000">
                    <a:srgbClr val="FF3300"/>
                  </a:gs>
                  <a:gs pos="100000">
                    <a:srgbClr val="761800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</p:grpSp>
        <p:pic>
          <p:nvPicPr>
            <p:cNvPr id="46" name="Picture 10" descr="D:\FLuis_Ducati_100728\Immoleculares\REWn_Coronado\Orlando10\parafernando\g3047.png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198988" y="1484784"/>
              <a:ext cx="1800200" cy="2147566"/>
            </a:xfrm>
            <a:prstGeom prst="rect">
              <a:avLst/>
            </a:prstGeom>
            <a:noFill/>
          </p:spPr>
        </p:pic>
        <p:grpSp>
          <p:nvGrpSpPr>
            <p:cNvPr id="50" name="41 Grupo"/>
            <p:cNvGrpSpPr/>
            <p:nvPr/>
          </p:nvGrpSpPr>
          <p:grpSpPr>
            <a:xfrm rot="15000000">
              <a:off x="7433712" y="5369012"/>
              <a:ext cx="243206" cy="779937"/>
              <a:chOff x="2890838" y="1928791"/>
              <a:chExt cx="401621" cy="2222274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grpSpPr>
          <p:sp>
            <p:nvSpPr>
              <p:cNvPr id="51" name="AutoShape 14"/>
              <p:cNvSpPr>
                <a:spLocks noChangeArrowheads="1"/>
              </p:cNvSpPr>
              <p:nvPr/>
            </p:nvSpPr>
            <p:spPr bwMode="auto">
              <a:xfrm>
                <a:off x="2997328" y="2382186"/>
                <a:ext cx="200811" cy="1768879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  <p:sp>
            <p:nvSpPr>
              <p:cNvPr id="52" name="AutoShape 15"/>
              <p:cNvSpPr>
                <a:spLocks noChangeArrowheads="1"/>
              </p:cNvSpPr>
              <p:nvPr/>
            </p:nvSpPr>
            <p:spPr bwMode="auto">
              <a:xfrm>
                <a:off x="2890838" y="1928791"/>
                <a:ext cx="401621" cy="957877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</p:grpSp>
        <p:grpSp>
          <p:nvGrpSpPr>
            <p:cNvPr id="53" name="41 Grupo"/>
            <p:cNvGrpSpPr/>
            <p:nvPr/>
          </p:nvGrpSpPr>
          <p:grpSpPr>
            <a:xfrm rot="15000000" flipH="1" flipV="1">
              <a:off x="8326865" y="5117469"/>
              <a:ext cx="216086" cy="687644"/>
              <a:chOff x="2890838" y="1928791"/>
              <a:chExt cx="401621" cy="2222274"/>
            </a:xfr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</p:grpSpPr>
          <p:sp>
            <p:nvSpPr>
              <p:cNvPr id="54" name="AutoShape 14"/>
              <p:cNvSpPr>
                <a:spLocks noChangeArrowheads="1"/>
              </p:cNvSpPr>
              <p:nvPr/>
            </p:nvSpPr>
            <p:spPr bwMode="auto">
              <a:xfrm>
                <a:off x="2997328" y="2382186"/>
                <a:ext cx="200811" cy="1768879"/>
              </a:xfrm>
              <a:prstGeom prst="can">
                <a:avLst>
                  <a:gd name="adj" fmla="val 104924"/>
                </a:avLst>
              </a:prstGeom>
              <a:grp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  <p:sp>
            <p:nvSpPr>
              <p:cNvPr id="55" name="AutoShape 15"/>
              <p:cNvSpPr>
                <a:spLocks noChangeArrowheads="1"/>
              </p:cNvSpPr>
              <p:nvPr/>
            </p:nvSpPr>
            <p:spPr bwMode="auto">
              <a:xfrm>
                <a:off x="2890838" y="1928791"/>
                <a:ext cx="401621" cy="957877"/>
              </a:xfrm>
              <a:prstGeom prst="triangle">
                <a:avLst>
                  <a:gd name="adj" fmla="val 50000"/>
                </a:avLst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s-ES"/>
              </a:p>
            </p:txBody>
          </p:sp>
        </p:grpSp>
        <p:cxnSp>
          <p:nvCxnSpPr>
            <p:cNvPr id="60" name="59 Conector recto de flecha"/>
            <p:cNvCxnSpPr/>
            <p:nvPr/>
          </p:nvCxnSpPr>
          <p:spPr bwMode="auto">
            <a:xfrm>
              <a:off x="5724128" y="3187576"/>
              <a:ext cx="648072" cy="2414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2" name="61 CuadroTexto"/>
            <p:cNvSpPr txBox="1"/>
            <p:nvPr/>
          </p:nvSpPr>
          <p:spPr>
            <a:xfrm>
              <a:off x="5787628" y="3316922"/>
              <a:ext cx="5125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i="1" dirty="0" err="1" smtClean="0"/>
                <a:t>J</a:t>
              </a:r>
              <a:r>
                <a:rPr lang="es-ES" i="1" baseline="-25000" dirty="0" err="1" smtClean="0"/>
                <a:t>y</a:t>
              </a:r>
              <a:endParaRPr lang="es-ES" i="1" baseline="-25000" dirty="0"/>
            </a:p>
          </p:txBody>
        </p:sp>
        <p:sp>
          <p:nvSpPr>
            <p:cNvPr id="85" name="84 Rectángulo"/>
            <p:cNvSpPr/>
            <p:nvPr/>
          </p:nvSpPr>
          <p:spPr>
            <a:xfrm>
              <a:off x="7308304" y="6457890"/>
              <a:ext cx="14542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ES" dirty="0" err="1" smtClean="0">
                  <a:solidFill>
                    <a:schemeClr val="accent2"/>
                  </a:solidFill>
                </a:rPr>
                <a:t>Easy</a:t>
              </a:r>
              <a:r>
                <a:rPr lang="es-ES" dirty="0" smtClean="0">
                  <a:solidFill>
                    <a:schemeClr val="accent2"/>
                  </a:solidFill>
                </a:rPr>
                <a:t> </a:t>
              </a:r>
              <a:r>
                <a:rPr lang="es-ES" dirty="0" err="1" smtClean="0">
                  <a:solidFill>
                    <a:schemeClr val="accent2"/>
                  </a:solidFill>
                </a:rPr>
                <a:t>plane</a:t>
              </a:r>
              <a:endParaRPr lang="es-ES" dirty="0"/>
            </a:p>
          </p:txBody>
        </p:sp>
      </p:grpSp>
      <p:sp>
        <p:nvSpPr>
          <p:cNvPr id="91" name="90 CuadroTexto"/>
          <p:cNvSpPr txBox="1"/>
          <p:nvPr/>
        </p:nvSpPr>
        <p:spPr>
          <a:xfrm>
            <a:off x="1606793" y="4159040"/>
            <a:ext cx="569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FFFF00"/>
                </a:solidFill>
              </a:rPr>
              <a:t>4 K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92" name="91 CuadroTexto"/>
          <p:cNvSpPr txBox="1"/>
          <p:nvPr/>
        </p:nvSpPr>
        <p:spPr>
          <a:xfrm>
            <a:off x="1950576" y="5456670"/>
            <a:ext cx="7825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/>
              <a:t>0.5 K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quares">
  <a:themeElements>
    <a:clrScheme name="Squar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quares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quar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quar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quares 7">
        <a:dk1>
          <a:srgbClr val="000000"/>
        </a:dk1>
        <a:lt1>
          <a:srgbClr val="DADADA"/>
        </a:lt1>
        <a:dk2>
          <a:srgbClr val="000000"/>
        </a:dk2>
        <a:lt2>
          <a:srgbClr val="919191"/>
        </a:lt2>
        <a:accent1>
          <a:srgbClr val="00B78C"/>
        </a:accent1>
        <a:accent2>
          <a:srgbClr val="000000"/>
        </a:accent2>
        <a:accent3>
          <a:srgbClr val="EAEAEA"/>
        </a:accent3>
        <a:accent4>
          <a:srgbClr val="000000"/>
        </a:accent4>
        <a:accent5>
          <a:srgbClr val="AAD8C5"/>
        </a:accent5>
        <a:accent6>
          <a:srgbClr val="000000"/>
        </a:accent6>
        <a:hlink>
          <a:srgbClr val="DC0081"/>
        </a:hlink>
        <a:folHlink>
          <a:srgbClr val="6E004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Saruman:Aplicaciones:Microsoft Office 98:Templates:Marketing:Squares</Template>
  <TotalTime>19919</TotalTime>
  <Pages>1</Pages>
  <Words>943</Words>
  <Application>Microsoft Office PowerPoint</Application>
  <PresentationFormat>Presentación en pantalla (4:3)</PresentationFormat>
  <Paragraphs>237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28</vt:i4>
      </vt:variant>
    </vt:vector>
  </HeadingPairs>
  <TitlesOfParts>
    <vt:vector size="33" baseType="lpstr">
      <vt:lpstr>Squares</vt:lpstr>
      <vt:lpstr>Graph</vt:lpstr>
      <vt:lpstr>Ecuación</vt:lpstr>
      <vt:lpstr>Microsoft Editor de ecuaciones 3.0</vt:lpstr>
      <vt:lpstr>Origin Graph</vt:lpstr>
      <vt:lpstr>Spin-lattice relaxation of individual lanthanide ions via quantum tunneling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</vt:vector>
  </TitlesOfParts>
  <Company>C.S.I.C.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Caracterización Física de Materiales</dc:title>
  <dc:creator>Javier Campo</dc:creator>
  <cp:lastModifiedBy>Luis</cp:lastModifiedBy>
  <cp:revision>1076</cp:revision>
  <cp:lastPrinted>2001-01-23T18:25:26Z</cp:lastPrinted>
  <dcterms:created xsi:type="dcterms:W3CDTF">2001-01-18T13:30:26Z</dcterms:created>
  <dcterms:modified xsi:type="dcterms:W3CDTF">2010-12-20T00:50:32Z</dcterms:modified>
</cp:coreProperties>
</file>