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60" r:id="rId2"/>
    <p:sldId id="341" r:id="rId3"/>
    <p:sldId id="388" r:id="rId4"/>
    <p:sldId id="366" r:id="rId5"/>
    <p:sldId id="368" r:id="rId6"/>
    <p:sldId id="369" r:id="rId7"/>
    <p:sldId id="378" r:id="rId8"/>
    <p:sldId id="387" r:id="rId9"/>
    <p:sldId id="353" r:id="rId10"/>
    <p:sldId id="371" r:id="rId11"/>
    <p:sldId id="372" r:id="rId12"/>
    <p:sldId id="355" r:id="rId13"/>
    <p:sldId id="356" r:id="rId14"/>
    <p:sldId id="357" r:id="rId15"/>
    <p:sldId id="358" r:id="rId16"/>
    <p:sldId id="354" r:id="rId17"/>
    <p:sldId id="379" r:id="rId18"/>
    <p:sldId id="380" r:id="rId19"/>
    <p:sldId id="381" r:id="rId20"/>
    <p:sldId id="382" r:id="rId21"/>
    <p:sldId id="383" r:id="rId22"/>
    <p:sldId id="384" r:id="rId23"/>
    <p:sldId id="385" r:id="rId24"/>
    <p:sldId id="386" r:id="rId25"/>
    <p:sldId id="338" r:id="rId26"/>
    <p:sldId id="339" r:id="rId27"/>
    <p:sldId id="377" r:id="rId28"/>
    <p:sldId id="373" r:id="rId29"/>
    <p:sldId id="374" r:id="rId30"/>
    <p:sldId id="375" r:id="rId31"/>
    <p:sldId id="376"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D23F04"/>
    <a:srgbClr val="FEA4A2"/>
    <a:srgbClr val="D0D8E8"/>
    <a:srgbClr val="FF0000"/>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2370" autoAdjust="0"/>
    <p:restoredTop sz="82956" autoAdjust="0"/>
  </p:normalViewPr>
  <p:slideViewPr>
    <p:cSldViewPr>
      <p:cViewPr varScale="1">
        <p:scale>
          <a:sx n="73" d="100"/>
          <a:sy n="73" d="100"/>
        </p:scale>
        <p:origin x="-1062" y="-102"/>
      </p:cViewPr>
      <p:guideLst>
        <p:guide orient="horz" pos="2160"/>
        <p:guide pos="2880"/>
      </p:guideLst>
    </p:cSldViewPr>
  </p:slideViewPr>
  <p:outlineViewPr>
    <p:cViewPr>
      <p:scale>
        <a:sx n="33" d="100"/>
        <a:sy n="33" d="100"/>
      </p:scale>
      <p:origin x="0" y="45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16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eff%20Rinehart\Desktop\Tp3Nd\1%20to%201%20Dilution\Arrhenius%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7707400401765422"/>
          <c:y val="3.3953059586559954E-2"/>
          <c:w val="0.58577017258317898"/>
          <c:h val="0.79284202078046029"/>
        </c:manualLayout>
      </c:layout>
      <c:scatterChart>
        <c:scatterStyle val="lineMarker"/>
        <c:ser>
          <c:idx val="0"/>
          <c:order val="0"/>
          <c:tx>
            <c:v>1:1 Dilution</c:v>
          </c:tx>
          <c:spPr>
            <a:ln w="28575">
              <a:noFill/>
            </a:ln>
          </c:spPr>
          <c:trendline>
            <c:trendlineType val="linear"/>
          </c:trendline>
          <c:xVal>
            <c:numRef>
              <c:f>Sheet1!$C$3:$C$9</c:f>
              <c:numCache>
                <c:formatCode>General</c:formatCode>
                <c:ptCount val="7"/>
                <c:pt idx="0">
                  <c:v>0.55555555555555569</c:v>
                </c:pt>
                <c:pt idx="1">
                  <c:v>0.52631578947368418</c:v>
                </c:pt>
                <c:pt idx="2">
                  <c:v>0.5</c:v>
                </c:pt>
                <c:pt idx="3">
                  <c:v>0.47619047619047694</c:v>
                </c:pt>
                <c:pt idx="4">
                  <c:v>0.45454545454545453</c:v>
                </c:pt>
                <c:pt idx="5">
                  <c:v>0.43478260869565366</c:v>
                </c:pt>
                <c:pt idx="6">
                  <c:v>0.41666666666666763</c:v>
                </c:pt>
              </c:numCache>
            </c:numRef>
          </c:xVal>
          <c:yVal>
            <c:numRef>
              <c:f>Sheet1!$D$3:$D$9</c:f>
              <c:numCache>
                <c:formatCode>General</c:formatCode>
                <c:ptCount val="7"/>
                <c:pt idx="0">
                  <c:v>-7.1049874485118307</c:v>
                </c:pt>
                <c:pt idx="1">
                  <c:v>-7.2252095097675877</c:v>
                </c:pt>
                <c:pt idx="2">
                  <c:v>-7.3447110541816727</c:v>
                </c:pt>
                <c:pt idx="3">
                  <c:v>-7.4663715665844759</c:v>
                </c:pt>
                <c:pt idx="4">
                  <c:v>-7.5483100094229085</c:v>
                </c:pt>
                <c:pt idx="5">
                  <c:v>-7.6649077895179758</c:v>
                </c:pt>
                <c:pt idx="6">
                  <c:v>-7.7800291254395377</c:v>
                </c:pt>
              </c:numCache>
            </c:numRef>
          </c:yVal>
        </c:ser>
        <c:ser>
          <c:idx val="1"/>
          <c:order val="1"/>
          <c:tx>
            <c:v>No Dilution</c:v>
          </c:tx>
          <c:spPr>
            <a:ln w="28575">
              <a:noFill/>
            </a:ln>
          </c:spPr>
          <c:trendline>
            <c:trendlineType val="linear"/>
          </c:trendline>
          <c:xVal>
            <c:numRef>
              <c:f>Sheet1!$H$3:$H$9</c:f>
              <c:numCache>
                <c:formatCode>General</c:formatCode>
                <c:ptCount val="7"/>
                <c:pt idx="0">
                  <c:v>0.55555555555555569</c:v>
                </c:pt>
                <c:pt idx="1">
                  <c:v>0.52631578947368418</c:v>
                </c:pt>
                <c:pt idx="2">
                  <c:v>0.5</c:v>
                </c:pt>
                <c:pt idx="3">
                  <c:v>0.47619047619047694</c:v>
                </c:pt>
                <c:pt idx="4">
                  <c:v>0.45454545454545453</c:v>
                </c:pt>
                <c:pt idx="5">
                  <c:v>0.43478260869565366</c:v>
                </c:pt>
                <c:pt idx="6">
                  <c:v>0.41666666666666763</c:v>
                </c:pt>
              </c:numCache>
            </c:numRef>
          </c:xVal>
          <c:yVal>
            <c:numRef>
              <c:f>Sheet1!$I$3:$I$9</c:f>
              <c:numCache>
                <c:formatCode>General</c:formatCode>
                <c:ptCount val="7"/>
                <c:pt idx="0">
                  <c:v>-7.8194067887078704</c:v>
                </c:pt>
                <c:pt idx="1">
                  <c:v>-7.9213832437452485</c:v>
                </c:pt>
                <c:pt idx="2">
                  <c:v>-8.0212781803859556</c:v>
                </c:pt>
                <c:pt idx="3">
                  <c:v>-8.127180187866994</c:v>
                </c:pt>
                <c:pt idx="4">
                  <c:v>-8.206038762779313</c:v>
                </c:pt>
                <c:pt idx="5">
                  <c:v>-8.3061222213363006</c:v>
                </c:pt>
                <c:pt idx="6">
                  <c:v>-8.4002994399447548</c:v>
                </c:pt>
              </c:numCache>
            </c:numRef>
          </c:yVal>
        </c:ser>
        <c:ser>
          <c:idx val="2"/>
          <c:order val="2"/>
          <c:tx>
            <c:v>1:10 Dliution</c:v>
          </c:tx>
          <c:spPr>
            <a:ln w="28575">
              <a:noFill/>
            </a:ln>
          </c:spPr>
          <c:trendline>
            <c:trendlineType val="linear"/>
          </c:trendline>
          <c:xVal>
            <c:numRef>
              <c:f>Sheet1!$M$3:$M$9</c:f>
              <c:numCache>
                <c:formatCode>General</c:formatCode>
                <c:ptCount val="7"/>
                <c:pt idx="0">
                  <c:v>0.55555555555555569</c:v>
                </c:pt>
                <c:pt idx="1">
                  <c:v>0.52631578947368418</c:v>
                </c:pt>
                <c:pt idx="2">
                  <c:v>0.5</c:v>
                </c:pt>
                <c:pt idx="3">
                  <c:v>0.47619047619047694</c:v>
                </c:pt>
                <c:pt idx="4">
                  <c:v>0.45454545454545453</c:v>
                </c:pt>
                <c:pt idx="5">
                  <c:v>0.43478260869565366</c:v>
                </c:pt>
                <c:pt idx="6">
                  <c:v>0.41666666666666763</c:v>
                </c:pt>
              </c:numCache>
            </c:numRef>
          </c:xVal>
          <c:yVal>
            <c:numRef>
              <c:f>Sheet1!$N$3:$N$9</c:f>
              <c:numCache>
                <c:formatCode>General</c:formatCode>
                <c:ptCount val="7"/>
                <c:pt idx="0">
                  <c:v>-6.3538701657556995</c:v>
                </c:pt>
                <c:pt idx="1">
                  <c:v>-6.4688553947877354</c:v>
                </c:pt>
                <c:pt idx="2">
                  <c:v>-6.5748608637088077</c:v>
                </c:pt>
                <c:pt idx="3">
                  <c:v>-6.6926438993651916</c:v>
                </c:pt>
                <c:pt idx="4">
                  <c:v>-6.7627895087319372</c:v>
                </c:pt>
                <c:pt idx="5">
                  <c:v>-6.8997871093329604</c:v>
                </c:pt>
                <c:pt idx="6">
                  <c:v>-7.0086811975720984</c:v>
                </c:pt>
              </c:numCache>
            </c:numRef>
          </c:yVal>
        </c:ser>
        <c:ser>
          <c:idx val="3"/>
          <c:order val="3"/>
          <c:tx>
            <c:v>1:30 Dilution</c:v>
          </c:tx>
          <c:spPr>
            <a:ln w="28575">
              <a:noFill/>
            </a:ln>
          </c:spPr>
          <c:trendline>
            <c:trendlineType val="linear"/>
            <c:backward val="0.4"/>
          </c:trendline>
          <c:xVal>
            <c:numRef>
              <c:f>Sheet1!$R$3:$R$8</c:f>
              <c:numCache>
                <c:formatCode>General</c:formatCode>
                <c:ptCount val="6"/>
                <c:pt idx="0">
                  <c:v>0.55555555555555569</c:v>
                </c:pt>
                <c:pt idx="1">
                  <c:v>0.52631578947368418</c:v>
                </c:pt>
                <c:pt idx="2">
                  <c:v>0.5</c:v>
                </c:pt>
                <c:pt idx="3">
                  <c:v>0.47619047619047694</c:v>
                </c:pt>
                <c:pt idx="4">
                  <c:v>0.45454545454545453</c:v>
                </c:pt>
                <c:pt idx="5">
                  <c:v>0.43478260869565366</c:v>
                </c:pt>
              </c:numCache>
            </c:numRef>
          </c:xVal>
          <c:yVal>
            <c:numRef>
              <c:f>Sheet1!$S$3:$S$8</c:f>
              <c:numCache>
                <c:formatCode>General</c:formatCode>
                <c:ptCount val="6"/>
                <c:pt idx="0">
                  <c:v>-5.2396711711153134</c:v>
                </c:pt>
                <c:pt idx="1">
                  <c:v>-5.4207110147621034</c:v>
                </c:pt>
                <c:pt idx="2">
                  <c:v>-5.5360670702516206</c:v>
                </c:pt>
                <c:pt idx="3">
                  <c:v>-5.6922492388425283</c:v>
                </c:pt>
                <c:pt idx="4">
                  <c:v>-5.7913030721856984</c:v>
                </c:pt>
                <c:pt idx="5">
                  <c:v>-5.9522438339547143</c:v>
                </c:pt>
              </c:numCache>
            </c:numRef>
          </c:yVal>
        </c:ser>
        <c:ser>
          <c:idx val="4"/>
          <c:order val="4"/>
          <c:tx>
            <c:v>Orbach</c:v>
          </c:tx>
          <c:spPr>
            <a:ln w="25400">
              <a:solidFill>
                <a:srgbClr val="4F81BD"/>
              </a:solidFill>
              <a:prstDash val="dash"/>
            </a:ln>
          </c:spPr>
          <c:marker>
            <c:symbol val="none"/>
          </c:marker>
          <c:xVal>
            <c:numRef>
              <c:f>Sheet1!$W$3:$W$28</c:f>
              <c:numCache>
                <c:formatCode>General</c:formatCode>
                <c:ptCount val="26"/>
                <c:pt idx="0">
                  <c:v>0.55555555555555569</c:v>
                </c:pt>
                <c:pt idx="1">
                  <c:v>0.5</c:v>
                </c:pt>
                <c:pt idx="2">
                  <c:v>0.33333333333333331</c:v>
                </c:pt>
                <c:pt idx="3">
                  <c:v>0.25</c:v>
                </c:pt>
                <c:pt idx="4">
                  <c:v>0.2</c:v>
                </c:pt>
                <c:pt idx="5">
                  <c:v>0.16666666666666669</c:v>
                </c:pt>
                <c:pt idx="6">
                  <c:v>0.14285714285714346</c:v>
                </c:pt>
                <c:pt idx="7">
                  <c:v>0.125</c:v>
                </c:pt>
                <c:pt idx="8">
                  <c:v>0.11111111111111112</c:v>
                </c:pt>
                <c:pt idx="9">
                  <c:v>0.1</c:v>
                </c:pt>
                <c:pt idx="10">
                  <c:v>9.0909090909091092E-2</c:v>
                </c:pt>
                <c:pt idx="11">
                  <c:v>8.333333333333337E-2</c:v>
                </c:pt>
                <c:pt idx="12">
                  <c:v>7.6923076923076955E-2</c:v>
                </c:pt>
                <c:pt idx="13">
                  <c:v>7.1428571428571438E-2</c:v>
                </c:pt>
                <c:pt idx="14">
                  <c:v>6.6666666666666693E-2</c:v>
                </c:pt>
                <c:pt idx="15">
                  <c:v>6.2500000000000014E-2</c:v>
                </c:pt>
                <c:pt idx="16">
                  <c:v>5.8823529411764705E-2</c:v>
                </c:pt>
                <c:pt idx="17">
                  <c:v>5.5555555555555455E-2</c:v>
                </c:pt>
                <c:pt idx="18">
                  <c:v>5.2631578947368432E-2</c:v>
                </c:pt>
                <c:pt idx="19">
                  <c:v>5.0000000000000017E-2</c:v>
                </c:pt>
                <c:pt idx="20">
                  <c:v>4.761904761904763E-2</c:v>
                </c:pt>
                <c:pt idx="21">
                  <c:v>4.545454545454547E-2</c:v>
                </c:pt>
                <c:pt idx="22">
                  <c:v>4.3478260869565223E-2</c:v>
                </c:pt>
                <c:pt idx="23">
                  <c:v>4.1666666666666671E-2</c:v>
                </c:pt>
                <c:pt idx="24">
                  <c:v>4.0000000000000029E-2</c:v>
                </c:pt>
                <c:pt idx="25">
                  <c:v>3.8461538461538471E-2</c:v>
                </c:pt>
              </c:numCache>
            </c:numRef>
          </c:xVal>
          <c:yVal>
            <c:numRef>
              <c:f>Sheet1!$X$3:$X$28</c:f>
              <c:numCache>
                <c:formatCode>General</c:formatCode>
                <c:ptCount val="26"/>
                <c:pt idx="0">
                  <c:v>71.498956385276074</c:v>
                </c:pt>
                <c:pt idx="1">
                  <c:v>62.27673416305359</c:v>
                </c:pt>
                <c:pt idx="2">
                  <c:v>34.610067496386783</c:v>
                </c:pt>
                <c:pt idx="3">
                  <c:v>20.77673416305359</c:v>
                </c:pt>
                <c:pt idx="4">
                  <c:v>12.476734163053592</c:v>
                </c:pt>
                <c:pt idx="5">
                  <c:v>6.9434008297202485</c:v>
                </c:pt>
                <c:pt idx="6">
                  <c:v>2.9910198773393013</c:v>
                </c:pt>
                <c:pt idx="7">
                  <c:v>2.6734163053589603E-2</c:v>
                </c:pt>
                <c:pt idx="8">
                  <c:v>-2.278821392501976</c:v>
                </c:pt>
                <c:pt idx="9">
                  <c:v>-4.1232658369463886</c:v>
                </c:pt>
                <c:pt idx="10">
                  <c:v>-5.6323567460373054</c:v>
                </c:pt>
                <c:pt idx="11">
                  <c:v>-6.8899325036130783</c:v>
                </c:pt>
                <c:pt idx="12">
                  <c:v>-7.9540350677156262</c:v>
                </c:pt>
                <c:pt idx="13">
                  <c:v>-8.8661229798035546</c:v>
                </c:pt>
                <c:pt idx="14">
                  <c:v>-9.6565991702797547</c:v>
                </c:pt>
                <c:pt idx="15">
                  <c:v>-10.34826583694641</c:v>
                </c:pt>
                <c:pt idx="16">
                  <c:v>-10.95855995459347</c:v>
                </c:pt>
                <c:pt idx="17">
                  <c:v>-11.501043614724189</c:v>
                </c:pt>
                <c:pt idx="18">
                  <c:v>-11.986423731683256</c:v>
                </c:pt>
                <c:pt idx="19">
                  <c:v>-12.42326583694642</c:v>
                </c:pt>
                <c:pt idx="20">
                  <c:v>-12.818503932184505</c:v>
                </c:pt>
                <c:pt idx="21">
                  <c:v>-13.177811291491848</c:v>
                </c:pt>
                <c:pt idx="22">
                  <c:v>-13.505874532598584</c:v>
                </c:pt>
                <c:pt idx="23">
                  <c:v>-13.806599170279771</c:v>
                </c:pt>
                <c:pt idx="24">
                  <c:v>-14.083265836946422</c:v>
                </c:pt>
                <c:pt idx="25">
                  <c:v>-14.338650452331018</c:v>
                </c:pt>
              </c:numCache>
            </c:numRef>
          </c:yVal>
        </c:ser>
        <c:ser>
          <c:idx val="5"/>
          <c:order val="5"/>
          <c:tx>
            <c:strRef>
              <c:f>Sheet1!$Y$2</c:f>
              <c:strCache>
                <c:ptCount val="1"/>
                <c:pt idx="0">
                  <c:v>low freq limit</c:v>
                </c:pt>
              </c:strCache>
            </c:strRef>
          </c:tx>
          <c:spPr>
            <a:ln w="12700">
              <a:solidFill>
                <a:schemeClr val="tx2"/>
              </a:solidFill>
              <a:prstDash val="dash"/>
            </a:ln>
          </c:spPr>
          <c:marker>
            <c:symbol val="none"/>
          </c:marker>
          <c:xVal>
            <c:numRef>
              <c:f>Sheet1!$W$3:$W$30</c:f>
              <c:numCache>
                <c:formatCode>General</c:formatCode>
                <c:ptCount val="28"/>
                <c:pt idx="0">
                  <c:v>0.55555555555555569</c:v>
                </c:pt>
                <c:pt idx="1">
                  <c:v>0.5</c:v>
                </c:pt>
                <c:pt idx="2">
                  <c:v>0.33333333333333331</c:v>
                </c:pt>
                <c:pt idx="3">
                  <c:v>0.25</c:v>
                </c:pt>
                <c:pt idx="4">
                  <c:v>0.2</c:v>
                </c:pt>
                <c:pt idx="5">
                  <c:v>0.16666666666666669</c:v>
                </c:pt>
                <c:pt idx="6">
                  <c:v>0.14285714285714346</c:v>
                </c:pt>
                <c:pt idx="7">
                  <c:v>0.125</c:v>
                </c:pt>
                <c:pt idx="8">
                  <c:v>0.11111111111111112</c:v>
                </c:pt>
                <c:pt idx="9">
                  <c:v>0.1</c:v>
                </c:pt>
                <c:pt idx="10">
                  <c:v>9.0909090909091092E-2</c:v>
                </c:pt>
                <c:pt idx="11">
                  <c:v>8.333333333333337E-2</c:v>
                </c:pt>
                <c:pt idx="12">
                  <c:v>7.6923076923076955E-2</c:v>
                </c:pt>
                <c:pt idx="13">
                  <c:v>7.1428571428571438E-2</c:v>
                </c:pt>
                <c:pt idx="14">
                  <c:v>6.6666666666666693E-2</c:v>
                </c:pt>
                <c:pt idx="15">
                  <c:v>6.2500000000000014E-2</c:v>
                </c:pt>
                <c:pt idx="16">
                  <c:v>5.8823529411764705E-2</c:v>
                </c:pt>
                <c:pt idx="17">
                  <c:v>5.5555555555555455E-2</c:v>
                </c:pt>
                <c:pt idx="18">
                  <c:v>5.2631578947368432E-2</c:v>
                </c:pt>
                <c:pt idx="19">
                  <c:v>5.0000000000000017E-2</c:v>
                </c:pt>
                <c:pt idx="20">
                  <c:v>4.761904761904763E-2</c:v>
                </c:pt>
                <c:pt idx="21">
                  <c:v>4.545454545454547E-2</c:v>
                </c:pt>
                <c:pt idx="22">
                  <c:v>4.3478260869565223E-2</c:v>
                </c:pt>
                <c:pt idx="23">
                  <c:v>4.1666666666666671E-2</c:v>
                </c:pt>
                <c:pt idx="24">
                  <c:v>4.0000000000000029E-2</c:v>
                </c:pt>
                <c:pt idx="25">
                  <c:v>3.8461538461538471E-2</c:v>
                </c:pt>
                <c:pt idx="26">
                  <c:v>3.703703703703707E-2</c:v>
                </c:pt>
                <c:pt idx="27">
                  <c:v>3.5714285714285712E-2</c:v>
                </c:pt>
              </c:numCache>
            </c:numRef>
          </c:xVal>
          <c:yVal>
            <c:numRef>
              <c:f>Sheet1!$Y$3:$Y$30</c:f>
              <c:numCache>
                <c:formatCode>General</c:formatCode>
                <c:ptCount val="28"/>
                <c:pt idx="0">
                  <c:v>-9.1510974534996468</c:v>
                </c:pt>
                <c:pt idx="1">
                  <c:v>-9.1510974534996468</c:v>
                </c:pt>
                <c:pt idx="2">
                  <c:v>-9.1510974534996468</c:v>
                </c:pt>
                <c:pt idx="3">
                  <c:v>-9.1510974534996468</c:v>
                </c:pt>
                <c:pt idx="4">
                  <c:v>-9.1510974534996468</c:v>
                </c:pt>
                <c:pt idx="5">
                  <c:v>-9.1510974534996468</c:v>
                </c:pt>
                <c:pt idx="6">
                  <c:v>-9.1510974534996468</c:v>
                </c:pt>
                <c:pt idx="7">
                  <c:v>-9.1510974534996468</c:v>
                </c:pt>
                <c:pt idx="8">
                  <c:v>-9.1510974534996468</c:v>
                </c:pt>
                <c:pt idx="9">
                  <c:v>-9.1510974534996468</c:v>
                </c:pt>
                <c:pt idx="10">
                  <c:v>-9.1510974534996468</c:v>
                </c:pt>
                <c:pt idx="11">
                  <c:v>-9.1510974534996468</c:v>
                </c:pt>
                <c:pt idx="12">
                  <c:v>-9.1510974534996468</c:v>
                </c:pt>
                <c:pt idx="13">
                  <c:v>-9.1510974534996468</c:v>
                </c:pt>
                <c:pt idx="14">
                  <c:v>-9.1510974534996468</c:v>
                </c:pt>
                <c:pt idx="15">
                  <c:v>-9.1510974534996468</c:v>
                </c:pt>
                <c:pt idx="16">
                  <c:v>-9.1510974534996468</c:v>
                </c:pt>
                <c:pt idx="17">
                  <c:v>-9.1510974534996468</c:v>
                </c:pt>
                <c:pt idx="18">
                  <c:v>-9.1510974534996468</c:v>
                </c:pt>
                <c:pt idx="19">
                  <c:v>-9.1510974534996468</c:v>
                </c:pt>
                <c:pt idx="20">
                  <c:v>-9.1510974534996468</c:v>
                </c:pt>
                <c:pt idx="21">
                  <c:v>-9.1510974534996468</c:v>
                </c:pt>
                <c:pt idx="22">
                  <c:v>-9.1510974534996468</c:v>
                </c:pt>
                <c:pt idx="23">
                  <c:v>-9.1510974534996468</c:v>
                </c:pt>
                <c:pt idx="24">
                  <c:v>-9.1510974534996468</c:v>
                </c:pt>
                <c:pt idx="25">
                  <c:v>-9.1510974534996468</c:v>
                </c:pt>
                <c:pt idx="26">
                  <c:v>-9.1510974534996468</c:v>
                </c:pt>
                <c:pt idx="27">
                  <c:v>-9.1510974534996468</c:v>
                </c:pt>
              </c:numCache>
            </c:numRef>
          </c:yVal>
        </c:ser>
        <c:ser>
          <c:idx val="6"/>
          <c:order val="6"/>
          <c:tx>
            <c:strRef>
              <c:f>Sheet1!$Z$2</c:f>
              <c:strCache>
                <c:ptCount val="1"/>
                <c:pt idx="0">
                  <c:v>high freq limit</c:v>
                </c:pt>
              </c:strCache>
            </c:strRef>
          </c:tx>
          <c:spPr>
            <a:ln w="12700">
              <a:solidFill>
                <a:schemeClr val="tx2"/>
              </a:solidFill>
              <a:prstDash val="dash"/>
            </a:ln>
          </c:spPr>
          <c:marker>
            <c:symbol val="none"/>
          </c:marker>
          <c:xVal>
            <c:numRef>
              <c:f>Sheet1!$W$3:$W$30</c:f>
              <c:numCache>
                <c:formatCode>General</c:formatCode>
                <c:ptCount val="28"/>
                <c:pt idx="0">
                  <c:v>0.55555555555555569</c:v>
                </c:pt>
                <c:pt idx="1">
                  <c:v>0.5</c:v>
                </c:pt>
                <c:pt idx="2">
                  <c:v>0.33333333333333331</c:v>
                </c:pt>
                <c:pt idx="3">
                  <c:v>0.25</c:v>
                </c:pt>
                <c:pt idx="4">
                  <c:v>0.2</c:v>
                </c:pt>
                <c:pt idx="5">
                  <c:v>0.16666666666666669</c:v>
                </c:pt>
                <c:pt idx="6">
                  <c:v>0.14285714285714346</c:v>
                </c:pt>
                <c:pt idx="7">
                  <c:v>0.125</c:v>
                </c:pt>
                <c:pt idx="8">
                  <c:v>0.11111111111111112</c:v>
                </c:pt>
                <c:pt idx="9">
                  <c:v>0.1</c:v>
                </c:pt>
                <c:pt idx="10">
                  <c:v>9.0909090909091092E-2</c:v>
                </c:pt>
                <c:pt idx="11">
                  <c:v>8.333333333333337E-2</c:v>
                </c:pt>
                <c:pt idx="12">
                  <c:v>7.6923076923076955E-2</c:v>
                </c:pt>
                <c:pt idx="13">
                  <c:v>7.1428571428571438E-2</c:v>
                </c:pt>
                <c:pt idx="14">
                  <c:v>6.6666666666666693E-2</c:v>
                </c:pt>
                <c:pt idx="15">
                  <c:v>6.2500000000000014E-2</c:v>
                </c:pt>
                <c:pt idx="16">
                  <c:v>5.8823529411764705E-2</c:v>
                </c:pt>
                <c:pt idx="17">
                  <c:v>5.5555555555555455E-2</c:v>
                </c:pt>
                <c:pt idx="18">
                  <c:v>5.2631578947368432E-2</c:v>
                </c:pt>
                <c:pt idx="19">
                  <c:v>5.0000000000000017E-2</c:v>
                </c:pt>
                <c:pt idx="20">
                  <c:v>4.761904761904763E-2</c:v>
                </c:pt>
                <c:pt idx="21">
                  <c:v>4.545454545454547E-2</c:v>
                </c:pt>
                <c:pt idx="22">
                  <c:v>4.3478260869565223E-2</c:v>
                </c:pt>
                <c:pt idx="23">
                  <c:v>4.1666666666666671E-2</c:v>
                </c:pt>
                <c:pt idx="24">
                  <c:v>4.0000000000000029E-2</c:v>
                </c:pt>
                <c:pt idx="25">
                  <c:v>3.8461538461538471E-2</c:v>
                </c:pt>
                <c:pt idx="26">
                  <c:v>3.703703703703707E-2</c:v>
                </c:pt>
                <c:pt idx="27">
                  <c:v>3.5714285714285712E-2</c:v>
                </c:pt>
              </c:numCache>
            </c:numRef>
          </c:xVal>
          <c:yVal>
            <c:numRef>
              <c:f>Sheet1!$Z$3:$Z$30</c:f>
              <c:numCache>
                <c:formatCode>General</c:formatCode>
                <c:ptCount val="28"/>
                <c:pt idx="0">
                  <c:v>0.97553365035069084</c:v>
                </c:pt>
                <c:pt idx="1">
                  <c:v>0.97553365035069084</c:v>
                </c:pt>
                <c:pt idx="2">
                  <c:v>0.97553365035069084</c:v>
                </c:pt>
                <c:pt idx="3">
                  <c:v>0.97553365035069084</c:v>
                </c:pt>
                <c:pt idx="4">
                  <c:v>0.97553365035069084</c:v>
                </c:pt>
                <c:pt idx="5">
                  <c:v>0.97553365035069084</c:v>
                </c:pt>
                <c:pt idx="6">
                  <c:v>0.97553365035069084</c:v>
                </c:pt>
                <c:pt idx="7">
                  <c:v>0.97553365035069084</c:v>
                </c:pt>
                <c:pt idx="8">
                  <c:v>0.97553365035069084</c:v>
                </c:pt>
                <c:pt idx="9">
                  <c:v>0.97553365035069084</c:v>
                </c:pt>
                <c:pt idx="10">
                  <c:v>0.97553365035069084</c:v>
                </c:pt>
                <c:pt idx="11">
                  <c:v>0.97553365035069084</c:v>
                </c:pt>
                <c:pt idx="12">
                  <c:v>0.97553365035069084</c:v>
                </c:pt>
                <c:pt idx="13">
                  <c:v>0.97553365035069084</c:v>
                </c:pt>
                <c:pt idx="14">
                  <c:v>0.97553365035069084</c:v>
                </c:pt>
                <c:pt idx="15">
                  <c:v>0.97553365035069084</c:v>
                </c:pt>
                <c:pt idx="16">
                  <c:v>0.97553365035069084</c:v>
                </c:pt>
                <c:pt idx="17">
                  <c:v>0.97553365035069084</c:v>
                </c:pt>
                <c:pt idx="18">
                  <c:v>0.97553365035069084</c:v>
                </c:pt>
                <c:pt idx="19">
                  <c:v>0.97553365035069084</c:v>
                </c:pt>
                <c:pt idx="20">
                  <c:v>0.97553365035069084</c:v>
                </c:pt>
                <c:pt idx="21">
                  <c:v>0.97553365035069084</c:v>
                </c:pt>
                <c:pt idx="22">
                  <c:v>0.97553365035069084</c:v>
                </c:pt>
                <c:pt idx="23">
                  <c:v>0.97553365035069084</c:v>
                </c:pt>
                <c:pt idx="24">
                  <c:v>0.97553365035069084</c:v>
                </c:pt>
                <c:pt idx="25">
                  <c:v>0.97553365035069084</c:v>
                </c:pt>
                <c:pt idx="26">
                  <c:v>0.97553365035069084</c:v>
                </c:pt>
                <c:pt idx="27">
                  <c:v>0.97553365035069084</c:v>
                </c:pt>
              </c:numCache>
            </c:numRef>
          </c:yVal>
        </c:ser>
        <c:axId val="69185920"/>
        <c:axId val="69187840"/>
      </c:scatterChart>
      <c:valAx>
        <c:axId val="69185920"/>
        <c:scaling>
          <c:orientation val="minMax"/>
        </c:scaling>
        <c:axPos val="b"/>
        <c:title>
          <c:tx>
            <c:rich>
              <a:bodyPr/>
              <a:lstStyle/>
              <a:p>
                <a:pPr>
                  <a:defRPr sz="1400"/>
                </a:pPr>
                <a:r>
                  <a:rPr lang="en-US" sz="1400" dirty="0" smtClean="0"/>
                  <a:t>1/T  (K</a:t>
                </a:r>
                <a:r>
                  <a:rPr lang="en-US" sz="1400" baseline="30000" dirty="0" smtClean="0"/>
                  <a:t>-1</a:t>
                </a:r>
                <a:r>
                  <a:rPr lang="en-US" sz="1400" dirty="0" smtClean="0"/>
                  <a:t>)</a:t>
                </a:r>
                <a:endParaRPr lang="en-US" sz="1400" dirty="0"/>
              </a:p>
            </c:rich>
          </c:tx>
          <c:layout/>
        </c:title>
        <c:numFmt formatCode="General" sourceLinked="1"/>
        <c:tickLblPos val="nextTo"/>
        <c:spPr>
          <a:ln w="25400">
            <a:solidFill>
              <a:schemeClr val="tx1"/>
            </a:solidFill>
          </a:ln>
        </c:spPr>
        <c:txPr>
          <a:bodyPr/>
          <a:lstStyle/>
          <a:p>
            <a:pPr>
              <a:defRPr sz="1400" baseline="0"/>
            </a:pPr>
            <a:endParaRPr lang="en-US"/>
          </a:p>
        </c:txPr>
        <c:crossAx val="69187840"/>
        <c:crossesAt val="-20"/>
        <c:crossBetween val="midCat"/>
      </c:valAx>
      <c:valAx>
        <c:axId val="69187840"/>
        <c:scaling>
          <c:orientation val="minMax"/>
          <c:max val="4"/>
          <c:min val="-12"/>
        </c:scaling>
        <c:axPos val="l"/>
        <c:title>
          <c:tx>
            <c:rich>
              <a:bodyPr rot="-5400000" vert="horz"/>
              <a:lstStyle/>
              <a:p>
                <a:pPr>
                  <a:defRPr sz="1400"/>
                </a:pPr>
                <a:r>
                  <a:rPr lang="en-US" sz="1400"/>
                  <a:t>ln(Tau)</a:t>
                </a:r>
              </a:p>
            </c:rich>
          </c:tx>
          <c:layout/>
        </c:title>
        <c:numFmt formatCode="General" sourceLinked="1"/>
        <c:tickLblPos val="nextTo"/>
        <c:spPr>
          <a:ln w="25400">
            <a:solidFill>
              <a:schemeClr val="tx1"/>
            </a:solidFill>
          </a:ln>
        </c:spPr>
        <c:txPr>
          <a:bodyPr/>
          <a:lstStyle/>
          <a:p>
            <a:pPr>
              <a:defRPr sz="1400" baseline="0"/>
            </a:pPr>
            <a:endParaRPr lang="en-US"/>
          </a:p>
        </c:txPr>
        <c:crossAx val="69185920"/>
        <c:crosses val="autoZero"/>
        <c:crossBetween val="midCat"/>
      </c:valAx>
      <c:spPr>
        <a:ln w="25400" cmpd="sng"/>
      </c:spPr>
    </c:plotArea>
    <c:legend>
      <c:legendPos val="r"/>
      <c:legendEntry>
        <c:idx val="7"/>
        <c:delete val="1"/>
      </c:legendEntry>
      <c:legendEntry>
        <c:idx val="8"/>
        <c:delete val="1"/>
      </c:legendEntry>
      <c:legendEntry>
        <c:idx val="9"/>
        <c:delete val="1"/>
      </c:legendEntry>
      <c:legendEntry>
        <c:idx val="10"/>
        <c:delete val="1"/>
      </c:legendEntry>
      <c:layout>
        <c:manualLayout>
          <c:xMode val="edge"/>
          <c:yMode val="edge"/>
          <c:x val="0.791280517309638"/>
          <c:y val="0.21531376759723225"/>
          <c:w val="0.17601489757914399"/>
          <c:h val="0.39852150712566109"/>
        </c:manualLayout>
      </c:layout>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874D8B1-2DD2-4C80-AD6C-A29DAEE51EE8}" type="datetimeFigureOut">
              <a:rPr lang="en-US"/>
              <a:pPr>
                <a:defRPr/>
              </a:pPr>
              <a:t>12/19/2010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8E89BD0-A373-43B9-8D65-DE5F7EB1C0C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CCB887F-C3A8-412E-A442-D09019A283C2}" type="datetimeFigureOut">
              <a:rPr lang="en-US"/>
              <a:pPr>
                <a:defRPr/>
              </a:pPr>
              <a:t>12/19/2010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2B3877B-B333-4C8E-966C-4998F96F00C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 I’ve talked a lot about ligand-metal interaction to create single molecule magnets, but how are we actually going to do that in uranium. Well lets take a look at a rough representation of a urnaium(III) ion. It has 3 f electrons and by hund’s rules they enter f-orbitals such that they create a fairly oblate electron density. Strong spin-orbit coupling causes the spin to orient itself depending on the orientation of the electron cloud. However there is no energetic reason why this situation would be preferable to this one (point). If we add in some ligand field though it becomes evident that, from an electrostatic point of view, this orientation is lower in energy than this one where the negative charge of the f orbitals is in direct contact with the electron charge cloud of the ligands.</a:t>
            </a:r>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96541A-0AA1-43B1-B169-79C1063B93EB}" type="slidenum">
              <a:rPr lang="en-US"/>
              <a:pPr fontAlgn="base">
                <a:spcBef>
                  <a:spcPct val="0"/>
                </a:spcBef>
                <a:spcAft>
                  <a:spcPct val="0"/>
                </a:spcAft>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What we found is that the compound did in fact display slow magnetic relaxation indicative of single-molecule magnet behavior. Or typical method of characterizing SMM behavior is through ac magnetic susceptibility. In this technique an oscillating field is applied to the sample and its response is measured. Frequency-dependent lag between the instrument signal and sample response indicates that there is a barrier to rotation of the spin. This leads to an out-of-phase signal. Here we plot the out-of-phase signal versus temperature. Peaks represent a characteristic frequency and from them we can derive a relaxation time for the molecules. It is interesting to note that quite different behavior is observed with and without an additional applied dc field. A much greater magnitude signal is observed when even a small dc field is applied.</a:t>
            </a: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B4F8D1-87CF-4AB9-991C-AAD77473612B}" type="slidenum">
              <a:rPr lang="en-US"/>
              <a:pPr fontAlgn="base">
                <a:spcBef>
                  <a:spcPct val="0"/>
                </a:spcBef>
                <a:spcAft>
                  <a:spcPct val="0"/>
                </a:spcAft>
              </a:pPr>
              <a:t>29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smtClean="0"/>
              <a:t>Here I’m showing the Arrhenius plot we made to try to characterize the process whereby the system was magnetically relaxing. We were able to fit the highest temperature region to give an effective thermal barrier of One particularly interesting aspect of this system was the deviations from Arrhenius behavior at very low temperature.  This effect indicated the transition from a thermally activated regime into a quantum regime wherein the relaxation rate is completely independent of temperature. While the thermally activated region remained similar under various applied fields, the relaxation rates in the quantum regime vary significantly with applied field. and the variation is not uniform with applied field. For the plot above it is obvious that at very low temperature the 100 Oe applied dc field leads to the longest relaxation time followed by the zero applied field data and the 1000 Oe field has the shortest relaxation time.   </a:t>
            </a:r>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37D95F-1FA9-4A32-92F6-FA50BF860EA6}" type="slidenum">
              <a:rPr lang="en-US"/>
              <a:pPr fontAlgn="base">
                <a:spcBef>
                  <a:spcPct val="0"/>
                </a:spcBef>
                <a:spcAft>
                  <a:spcPct val="0"/>
                </a:spcAft>
              </a:pPr>
              <a:t>30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2000" smtClean="0"/>
              <a:t>If we look at a single temperature (1.8K) and plot the relaxation time versus applied field we can see that within the low temperature quantum regime there is a drastic increase in the relaxation time under small applied dc fields followed by a gradual downturn. This behavior could be explained by a ground state tunneling pathway which is broken by the application of a field. This behavior is by no means fully characterized, and understanding exactly what is going on will involve a number of different experiments on this and related molecules. Especially interesting is the decrease in relaxation time with applied field at higher fields – this may be due to the fact that the randomly oriented powder samples allow for transverse field components to effect the relaxation rate.</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CF0BAD-DF80-443C-939A-A4D5B3E937BC}" type="slidenum">
              <a:rPr lang="en-US"/>
              <a:pPr fontAlgn="base">
                <a:spcBef>
                  <a:spcPct val="0"/>
                </a:spcBef>
                <a:spcAft>
                  <a:spcPct val="0"/>
                </a:spcAft>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Some very new results I’d like to mention were done in collaboration with a new graduate student, Katie Meihaus, who will be taking over this project soon. Katie structurally characterized the analog of the previous compound but with hydrogen atoms replacing the phenyl rings on the boron. In this compound there is a U-H interaction at the faces of the trigonal prism leading to a tricapped trigonal prismatic geometry. We were interested in how this subtle change in coordination environment would effect the magnetic relaxation</a:t>
            </a: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B46BF2-02F5-45D4-BDBB-A7A40FAC31F5}" type="slidenum">
              <a:rPr lang="en-US"/>
              <a:pPr fontAlgn="base">
                <a:spcBef>
                  <a:spcPct val="0"/>
                </a:spcBef>
                <a:spcAft>
                  <a:spcPct val="0"/>
                </a:spcAft>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Here we plot the in phase and out of phase components of suceptibility are ploted at various frequencies. In a single well-defined relaxation process the plot should form a semicircle, however it is evident that several processes are occurring due to the double-hump appearance of the data. We were hoping to use an applied dc field to isolate the two processes and characterize them independently. Shown here is the data at various applied field strengths. What we see is that instead of separating, one of the processes appears to go away as the dc field is applied. As seen in the previous molecule, this may imply a quantum process that is broken by apply a field. So this all made sense except for one curious thing. We noticed that as we applied a field, the data at low frequency no longer approached the susceptiblity for a purely static field. This lead us to consider that there may be another relaxation process occurring outside of our normal frequency range. We collected lower frequency data, actually finding the limit of our instrument at 0.06 Hz and what we saw was a clear, well defined relaxation process. This is the first such compound where a well defined secondary process such as this has been observed, and its very low frequency nature added to our interest. To characterize it further, we again decided to study the field dependence of the relaxation time. </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C01E35-288D-4024-8366-1B1ACC564F13}" type="slidenum">
              <a:rPr lang="en-US"/>
              <a:pPr fontAlgn="base">
                <a:spcBef>
                  <a:spcPct val="0"/>
                </a:spcBef>
                <a:spcAft>
                  <a:spcPct val="0"/>
                </a:spcAft>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Shown here is the field dependence of the phenyl compound again for reference. In this plot we have gone all the way out to 3000 Oe however the same general trend is seen in the relaxation time. Now I’m showing the relaxation time for the hydro compound. On the scale of the other compound it looks field independent, however if we blow it up it has the same general shape (although more rounded) as the phenyl compound. Now if we plot the relaxation times versus field for the process from frequency region B we see just how dramatically different the behavior is. It is an order of magnitude higher and continues to increase with applied field. These results are still preliminary, but we think that a direct phonon-based relaxation between opposite orientations of the ground state may be leading to this very slow relaxation behavior.</a:t>
            </a: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60A009-2940-4058-A0BA-1109F7A74F83}" type="slidenum">
              <a:rPr lang="en-US"/>
              <a:pPr fontAlgn="base">
                <a:spcBef>
                  <a:spcPct val="0"/>
                </a:spcBef>
                <a:spcAft>
                  <a:spcPct val="0"/>
                </a:spcAft>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F61C2B-1BCA-4A3E-8D9A-2F05BCFC548E}" type="slidenum">
              <a:rPr lang="en-US"/>
              <a:pPr fontAlgn="base">
                <a:spcBef>
                  <a:spcPct val="0"/>
                </a:spcBef>
                <a:spcAft>
                  <a:spcPct val="0"/>
                </a:spcAft>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10E1BB-0DEF-4E80-B0C5-3A924A37201E}" type="slidenum">
              <a:rPr lang="en-US"/>
              <a:pPr/>
              <a:t>17</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pPr marL="228600" indent="-228600">
              <a:buNone/>
            </a:pPr>
            <a:r>
              <a:rPr lang="en-US" dirty="0" smtClean="0"/>
              <a:t>My</a:t>
            </a:r>
            <a:r>
              <a:rPr lang="en-US" baseline="0" dirty="0" smtClean="0"/>
              <a:t> work involves f-elements and all of the single-ion work had been done in this area of the periodic table (point). I had bee studying exchange coupling in uranium and was interested in seeing if the lanthanide single molecule magnetism could be extended to the actinides. Two reasons for this – one is the </a:t>
            </a:r>
            <a:r>
              <a:rPr lang="en-US" baseline="0" dirty="0" err="1" smtClean="0"/>
              <a:t>approxiamtely</a:t>
            </a:r>
            <a:r>
              <a:rPr lang="en-US" baseline="0" dirty="0" smtClean="0"/>
              <a:t> 2x greater spin-orbit coupling of the actinides which should have a big effect on anisotropy. The second is that compared to lanthanides, the actinides have a greater radial orbital extension, which should allow for greater interaction between the metal ion and the crystal field environment.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 to conclude my part of the talk I’d like to say that the magnetic characterization of these two uranium compounds brought the actinides into the field of single-molecule magnetism. And there are a number of interesting and unique behaviors that require further experimentation to work out. </a:t>
            </a: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B1A18D-A312-4C2D-B08A-EA33CACD09BB}" type="slidenum">
              <a:rPr lang="en-US"/>
              <a:pPr fontAlgn="base">
                <a:spcBef>
                  <a:spcPct val="0"/>
                </a:spcBef>
                <a:spcAft>
                  <a:spcPct val="0"/>
                </a:spcAft>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Another important difference between the molecules is shown here. The inner coordination spheres of the diphenyl compound and the newly crystallographically characterized dihydro compound are similar except in the N-U-N angle which is expanded in the hydro compound. This leads to an expansion of the coordination sphere which, according to our model, should decrease the anisotropy and lower the barrier to spin inversion.</a:t>
            </a: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8B9D08-1042-4D50-B989-4D0E98FC3D1D}" type="slidenum">
              <a:rPr lang="en-US"/>
              <a:pPr fontAlgn="base">
                <a:spcBef>
                  <a:spcPct val="0"/>
                </a:spcBef>
                <a:spcAft>
                  <a:spcPct val="0"/>
                </a:spcAft>
              </a:pPr>
              <a:t>27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There are many possible systems to consider since this is essentially a wide open area of molecular magnetism.  One such molecule is this U(III) complex which was first isolated a decade ago. The reaction of UI3 and sodium diphenylbispyrazolyl borate in THF yields crystalline tris-diphenylbisporazolyl borate uranium (III).</a:t>
            </a:r>
          </a:p>
          <a:p>
            <a:pPr>
              <a:spcBef>
                <a:spcPct val="0"/>
              </a:spcBef>
            </a:pPr>
            <a:endParaRPr lang="en-US" smtClean="0"/>
          </a:p>
          <a:p>
            <a:pPr>
              <a:spcBef>
                <a:spcPct val="0"/>
              </a:spcBef>
            </a:pPr>
            <a:r>
              <a:rPr lang="en-US" smtClean="0"/>
              <a:t>The crystal structure shows that the phenyl groups restrict the coordination to the relatively rare for uranium coordination mode of trigonal prismatic.  The three nitrogen atoms above and three below form that sandwich-type structure we were hoping to provide us with SMM behavior for f3 systems.</a:t>
            </a: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4EE70E-2CF4-40F6-89B6-1EABC3A849C2}" type="slidenum">
              <a:rPr lang="en-US"/>
              <a:pPr fontAlgn="base">
                <a:spcBef>
                  <a:spcPct val="0"/>
                </a:spcBef>
                <a:spcAft>
                  <a:spcPct val="0"/>
                </a:spcAft>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657DF59-C222-42FF-95C3-7A7665DA3E56}" type="datetimeFigureOut">
              <a:rPr lang="en-US"/>
              <a:pPr>
                <a:defRPr/>
              </a:pPr>
              <a:t>12/19/2010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4FB82D-143A-43F6-B37A-9AFABFEDFF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D7FE9C-828C-4310-BD2A-5CBF3D75CA8E}" type="datetimeFigureOut">
              <a:rPr lang="en-US"/>
              <a:pPr>
                <a:defRPr/>
              </a:pPr>
              <a:t>12/19/2010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1B9A60-4AD0-45A3-A1DC-D622414A1B4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3741D4-A7CD-4F02-AD3C-FF0233FDD1A7}" type="datetimeFigureOut">
              <a:rPr lang="en-US"/>
              <a:pPr>
                <a:defRPr/>
              </a:pPr>
              <a:t>12/19/2010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289F53-F36F-4120-835A-0E35D901C89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D6E48F-973A-42C9-B2D8-6D1FB88CF165}" type="datetimeFigureOut">
              <a:rPr lang="en-US"/>
              <a:pPr>
                <a:defRPr/>
              </a:pPr>
              <a:t>12/19/2010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703F0A-3A1E-41A4-B133-DB6120E324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E0DFA2-3712-4476-A4B4-0F8AF960789D}" type="datetimeFigureOut">
              <a:rPr lang="en-US"/>
              <a:pPr>
                <a:defRPr/>
              </a:pPr>
              <a:t>12/19/2010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39F758-B80B-47DE-BAA4-E48D66471F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86D37C4-DA8C-4112-8BC5-BBF96C470C3E}" type="datetimeFigureOut">
              <a:rPr lang="en-US"/>
              <a:pPr>
                <a:defRPr/>
              </a:pPr>
              <a:t>12/19/2010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AC5FC7-D82D-4AE2-81D8-A450B8FCCC4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6897DF4-6F68-4552-B7FA-8C49FA5E3ADE}" type="datetimeFigureOut">
              <a:rPr lang="en-US"/>
              <a:pPr>
                <a:defRPr/>
              </a:pPr>
              <a:t>12/19/2010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1A7AD61-FB08-4930-8AA8-1C63C67238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7898686-E717-4222-9DCA-81BBEB630B01}" type="datetimeFigureOut">
              <a:rPr lang="en-US"/>
              <a:pPr>
                <a:defRPr/>
              </a:pPr>
              <a:t>12/19/2010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9709EFF-E21B-4F84-A655-1204F7E8996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5CE6A2-3B8C-48C7-A01B-1ABE38FA7D6F}" type="datetimeFigureOut">
              <a:rPr lang="en-US"/>
              <a:pPr>
                <a:defRPr/>
              </a:pPr>
              <a:t>12/19/2010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04E28F-23E0-4A3D-888D-DCD2B95D7DC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BC1B6E-11D6-4F31-ABE8-3A3DF4F94107}" type="datetimeFigureOut">
              <a:rPr lang="en-US"/>
              <a:pPr>
                <a:defRPr/>
              </a:pPr>
              <a:t>12/19/2010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003874-16CD-43C7-9B28-AEB5F9DBB1E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11C615-E327-4C14-A1AD-7A9F3239CE43}" type="datetimeFigureOut">
              <a:rPr lang="en-US"/>
              <a:pPr>
                <a:defRPr/>
              </a:pPr>
              <a:t>12/19/2010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00FF11-5F35-4B9E-B3A7-0CBC225A140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2D1DB6A-C957-48E3-829C-BEFE11F084C0}" type="datetimeFigureOut">
              <a:rPr lang="en-US"/>
              <a:pPr>
                <a:defRPr/>
              </a:pPr>
              <a:t>12/19/2010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BE6CC82-17DD-48E9-A5AD-4DBC0BEA64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Ring - double well.jpg"/>
          <p:cNvPicPr>
            <a:picLocks noChangeAspect="1"/>
          </p:cNvPicPr>
          <p:nvPr/>
        </p:nvPicPr>
        <p:blipFill>
          <a:blip r:embed="rId2" cstate="print"/>
          <a:srcRect r="531" b="5863"/>
          <a:stretch>
            <a:fillRect/>
          </a:stretch>
        </p:blipFill>
        <p:spPr>
          <a:xfrm>
            <a:off x="2514600" y="1905000"/>
            <a:ext cx="4131129" cy="419100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0" y="228600"/>
            <a:ext cx="9144000" cy="1524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81000"/>
            <a:ext cx="9144000" cy="1295400"/>
          </a:xfrm>
        </p:spPr>
        <p:txBody>
          <a:bodyPr>
            <a:normAutofit fontScale="90000"/>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f-element-Based Single-Molecule Magnetism: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Escaping the Double Well</a:t>
            </a:r>
            <a:endParaRPr lang="en-US" sz="2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4"/>
          <p:cNvSpPr txBox="1">
            <a:spLocks noChangeArrowheads="1"/>
          </p:cNvSpPr>
          <p:nvPr/>
        </p:nvSpPr>
        <p:spPr bwMode="auto">
          <a:xfrm>
            <a:off x="3581400" y="6150114"/>
            <a:ext cx="5562600" cy="707886"/>
          </a:xfrm>
          <a:prstGeom prst="rect">
            <a:avLst/>
          </a:prstGeom>
          <a:noFill/>
          <a:ln w="9525">
            <a:noFill/>
            <a:miter lim="800000"/>
            <a:headEnd/>
            <a:tailEnd/>
          </a:ln>
        </p:spPr>
        <p:txBody>
          <a:bodyPr wrap="square">
            <a:spAutoFit/>
          </a:bodyPr>
          <a:lstStyle/>
          <a:p>
            <a:pPr algn="r"/>
            <a:r>
              <a:rPr lang="en-US" sz="2000" b="1" dirty="0" smtClean="0">
                <a:latin typeface="Calibri" pitchFamily="34" charset="0"/>
              </a:rPr>
              <a:t>Jeffrey Rinehart, Katie Meihaus, Prof. Jeffrey Long </a:t>
            </a:r>
          </a:p>
          <a:p>
            <a:pPr algn="r"/>
            <a:r>
              <a:rPr lang="en-US" sz="2000" b="1" dirty="0" smtClean="0">
                <a:latin typeface="Calibri" pitchFamily="34" charset="0"/>
              </a:rPr>
              <a:t>UC Berkeley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6172200" y="5696424"/>
            <a:ext cx="1676400" cy="762000"/>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038600" y="5696424"/>
            <a:ext cx="1676400" cy="762000"/>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981200" y="5696424"/>
            <a:ext cx="1676400" cy="762000"/>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Line 40"/>
          <p:cNvSpPr>
            <a:spLocks noChangeShapeType="1"/>
          </p:cNvSpPr>
          <p:nvPr/>
        </p:nvSpPr>
        <p:spPr bwMode="auto">
          <a:xfrm flipV="1">
            <a:off x="990600" y="-168275"/>
            <a:ext cx="838200" cy="3521075"/>
          </a:xfrm>
          <a:prstGeom prst="line">
            <a:avLst/>
          </a:prstGeom>
          <a:noFill/>
          <a:ln w="9525">
            <a:solidFill>
              <a:schemeClr val="tx1"/>
            </a:solidFill>
            <a:prstDash val="dash"/>
            <a:round/>
            <a:headEnd/>
            <a:tailEnd/>
          </a:ln>
        </p:spPr>
        <p:txBody>
          <a:bodyPr wrap="none" anchor="ctr"/>
          <a:lstStyle/>
          <a:p>
            <a:endParaRPr lang="en-US"/>
          </a:p>
        </p:txBody>
      </p:sp>
      <p:sp>
        <p:nvSpPr>
          <p:cNvPr id="53306" name="Rectangle 58"/>
          <p:cNvSpPr>
            <a:spLocks noChangeArrowheads="1"/>
          </p:cNvSpPr>
          <p:nvPr/>
        </p:nvSpPr>
        <p:spPr bwMode="auto">
          <a:xfrm>
            <a:off x="2209800" y="-152400"/>
            <a:ext cx="1219200" cy="5346700"/>
          </a:xfrm>
          <a:prstGeom prst="rect">
            <a:avLst/>
          </a:prstGeom>
          <a:solidFill>
            <a:schemeClr val="accent1">
              <a:lumMod val="60000"/>
              <a:lumOff val="40000"/>
            </a:schemeClr>
          </a:soli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fontAlgn="auto">
              <a:spcBef>
                <a:spcPts val="0"/>
              </a:spcBef>
              <a:spcAft>
                <a:spcPts val="0"/>
              </a:spcAft>
              <a:defRPr/>
            </a:pPr>
            <a:endParaRPr lang="en-US">
              <a:latin typeface="+mn-lt"/>
              <a:cs typeface="+mn-cs"/>
            </a:endParaRPr>
          </a:p>
        </p:txBody>
      </p:sp>
      <p:sp>
        <p:nvSpPr>
          <p:cNvPr id="34822" name="Line 40"/>
          <p:cNvSpPr>
            <a:spLocks noChangeShapeType="1"/>
          </p:cNvSpPr>
          <p:nvPr/>
        </p:nvSpPr>
        <p:spPr bwMode="auto">
          <a:xfrm flipV="1">
            <a:off x="990600" y="617538"/>
            <a:ext cx="1447800" cy="2735262"/>
          </a:xfrm>
          <a:prstGeom prst="line">
            <a:avLst/>
          </a:prstGeom>
          <a:noFill/>
          <a:ln w="9525">
            <a:solidFill>
              <a:schemeClr val="tx1"/>
            </a:solidFill>
            <a:prstDash val="dash"/>
            <a:round/>
            <a:headEnd/>
            <a:tailEnd/>
          </a:ln>
        </p:spPr>
        <p:txBody>
          <a:bodyPr wrap="none" anchor="ctr"/>
          <a:lstStyle/>
          <a:p>
            <a:endParaRPr lang="en-US"/>
          </a:p>
        </p:txBody>
      </p:sp>
      <p:sp>
        <p:nvSpPr>
          <p:cNvPr id="34823" name="Line 4"/>
          <p:cNvSpPr>
            <a:spLocks noChangeShapeType="1"/>
          </p:cNvSpPr>
          <p:nvPr/>
        </p:nvSpPr>
        <p:spPr bwMode="auto">
          <a:xfrm>
            <a:off x="228600" y="3338513"/>
            <a:ext cx="762000" cy="0"/>
          </a:xfrm>
          <a:prstGeom prst="line">
            <a:avLst/>
          </a:prstGeom>
          <a:noFill/>
          <a:ln w="25400">
            <a:solidFill>
              <a:schemeClr val="tx1"/>
            </a:solidFill>
            <a:round/>
            <a:headEnd/>
            <a:tailEnd/>
          </a:ln>
        </p:spPr>
        <p:txBody>
          <a:bodyPr wrap="none" anchor="ctr"/>
          <a:lstStyle/>
          <a:p>
            <a:endParaRPr lang="en-US"/>
          </a:p>
        </p:txBody>
      </p:sp>
      <p:sp>
        <p:nvSpPr>
          <p:cNvPr id="34824" name="Text Box 12"/>
          <p:cNvSpPr txBox="1">
            <a:spLocks noChangeArrowheads="1"/>
          </p:cNvSpPr>
          <p:nvPr/>
        </p:nvSpPr>
        <p:spPr bwMode="auto">
          <a:xfrm>
            <a:off x="304800" y="2957513"/>
            <a:ext cx="609600" cy="366712"/>
          </a:xfrm>
          <a:prstGeom prst="rect">
            <a:avLst/>
          </a:prstGeom>
          <a:noFill/>
          <a:ln w="25400" algn="ctr">
            <a:noFill/>
            <a:miter lim="800000"/>
            <a:headEnd/>
            <a:tailEnd/>
          </a:ln>
        </p:spPr>
        <p:txBody>
          <a:bodyPr>
            <a:spAutoFit/>
          </a:bodyPr>
          <a:lstStyle/>
          <a:p>
            <a:pPr algn="ctr">
              <a:spcBef>
                <a:spcPct val="50000"/>
              </a:spcBef>
            </a:pPr>
            <a:r>
              <a:rPr lang="en-US">
                <a:latin typeface="Calibri" pitchFamily="34" charset="0"/>
              </a:rPr>
              <a:t>f</a:t>
            </a:r>
            <a:r>
              <a:rPr lang="en-US" baseline="30000">
                <a:latin typeface="Calibri" pitchFamily="34" charset="0"/>
              </a:rPr>
              <a:t>3</a:t>
            </a:r>
            <a:endParaRPr lang="en-US">
              <a:latin typeface="Calibri" pitchFamily="34" charset="0"/>
            </a:endParaRPr>
          </a:p>
        </p:txBody>
      </p:sp>
      <p:sp>
        <p:nvSpPr>
          <p:cNvPr id="34825" name="Line 5"/>
          <p:cNvSpPr>
            <a:spLocks noChangeShapeType="1"/>
          </p:cNvSpPr>
          <p:nvPr/>
        </p:nvSpPr>
        <p:spPr bwMode="auto">
          <a:xfrm>
            <a:off x="2438400" y="4568825"/>
            <a:ext cx="762000" cy="0"/>
          </a:xfrm>
          <a:prstGeom prst="line">
            <a:avLst/>
          </a:prstGeom>
          <a:noFill/>
          <a:ln w="25400">
            <a:solidFill>
              <a:schemeClr val="tx1"/>
            </a:solidFill>
            <a:round/>
            <a:headEnd/>
            <a:tailEnd/>
          </a:ln>
        </p:spPr>
        <p:txBody>
          <a:bodyPr wrap="none" anchor="ctr"/>
          <a:lstStyle/>
          <a:p>
            <a:endParaRPr lang="en-US"/>
          </a:p>
        </p:txBody>
      </p:sp>
      <p:sp>
        <p:nvSpPr>
          <p:cNvPr id="34826" name="Line 10"/>
          <p:cNvSpPr>
            <a:spLocks noChangeShapeType="1"/>
          </p:cNvSpPr>
          <p:nvPr/>
        </p:nvSpPr>
        <p:spPr bwMode="auto">
          <a:xfrm>
            <a:off x="2438400" y="1524000"/>
            <a:ext cx="762000" cy="0"/>
          </a:xfrm>
          <a:prstGeom prst="line">
            <a:avLst/>
          </a:prstGeom>
          <a:noFill/>
          <a:ln w="25400">
            <a:solidFill>
              <a:schemeClr val="tx1"/>
            </a:solidFill>
            <a:round/>
            <a:headEnd/>
            <a:tailEnd/>
          </a:ln>
        </p:spPr>
        <p:txBody>
          <a:bodyPr wrap="none" anchor="ctr"/>
          <a:lstStyle/>
          <a:p>
            <a:endParaRPr lang="en-US"/>
          </a:p>
        </p:txBody>
      </p:sp>
      <p:sp>
        <p:nvSpPr>
          <p:cNvPr id="34827" name="Line 11"/>
          <p:cNvSpPr>
            <a:spLocks noChangeShapeType="1"/>
          </p:cNvSpPr>
          <p:nvPr/>
        </p:nvSpPr>
        <p:spPr bwMode="auto">
          <a:xfrm>
            <a:off x="2438400" y="2352675"/>
            <a:ext cx="762000" cy="0"/>
          </a:xfrm>
          <a:prstGeom prst="line">
            <a:avLst/>
          </a:prstGeom>
          <a:noFill/>
          <a:ln w="25400">
            <a:solidFill>
              <a:schemeClr val="tx1"/>
            </a:solidFill>
            <a:round/>
            <a:headEnd/>
            <a:tailEnd/>
          </a:ln>
        </p:spPr>
        <p:txBody>
          <a:bodyPr wrap="none" anchor="ctr"/>
          <a:lstStyle/>
          <a:p>
            <a:endParaRPr lang="en-US"/>
          </a:p>
        </p:txBody>
      </p:sp>
      <p:sp>
        <p:nvSpPr>
          <p:cNvPr id="34828" name="Text Box 22"/>
          <p:cNvSpPr txBox="1">
            <a:spLocks noChangeArrowheads="1"/>
          </p:cNvSpPr>
          <p:nvPr/>
        </p:nvSpPr>
        <p:spPr bwMode="auto">
          <a:xfrm>
            <a:off x="2647950" y="4179888"/>
            <a:ext cx="381000" cy="369887"/>
          </a:xfrm>
          <a:prstGeom prst="rect">
            <a:avLst/>
          </a:prstGeom>
          <a:noFill/>
          <a:ln w="25400" algn="ctr">
            <a:noFill/>
            <a:miter lim="800000"/>
            <a:headEnd/>
            <a:tailEnd/>
          </a:ln>
        </p:spPr>
        <p:txBody>
          <a:bodyPr>
            <a:spAutoFit/>
          </a:bodyPr>
          <a:lstStyle/>
          <a:p>
            <a:pPr>
              <a:spcBef>
                <a:spcPct val="50000"/>
              </a:spcBef>
            </a:pPr>
            <a:r>
              <a:rPr lang="en-US" i="1" baseline="30000">
                <a:latin typeface="Calibri" pitchFamily="34" charset="0"/>
              </a:rPr>
              <a:t>4</a:t>
            </a:r>
            <a:r>
              <a:rPr lang="en-US" i="1">
                <a:latin typeface="Calibri" pitchFamily="34" charset="0"/>
              </a:rPr>
              <a:t>I</a:t>
            </a:r>
            <a:endParaRPr lang="en-US" i="1" baseline="-25000">
              <a:latin typeface="Calibri" pitchFamily="34" charset="0"/>
            </a:endParaRPr>
          </a:p>
        </p:txBody>
      </p:sp>
      <p:sp>
        <p:nvSpPr>
          <p:cNvPr id="34829" name="Text Box 23"/>
          <p:cNvSpPr txBox="1">
            <a:spLocks noChangeArrowheads="1"/>
          </p:cNvSpPr>
          <p:nvPr/>
        </p:nvSpPr>
        <p:spPr bwMode="auto">
          <a:xfrm>
            <a:off x="2625725" y="1973263"/>
            <a:ext cx="425450" cy="368300"/>
          </a:xfrm>
          <a:prstGeom prst="rect">
            <a:avLst/>
          </a:prstGeom>
          <a:noFill/>
          <a:ln w="25400" algn="ctr">
            <a:noFill/>
            <a:miter lim="800000"/>
            <a:headEnd/>
            <a:tailEnd/>
          </a:ln>
        </p:spPr>
        <p:txBody>
          <a:bodyPr>
            <a:spAutoFit/>
          </a:bodyPr>
          <a:lstStyle/>
          <a:p>
            <a:pPr>
              <a:spcBef>
                <a:spcPct val="50000"/>
              </a:spcBef>
            </a:pPr>
            <a:r>
              <a:rPr lang="en-US" i="1" baseline="30000">
                <a:latin typeface="Calibri" pitchFamily="34" charset="0"/>
              </a:rPr>
              <a:t>4</a:t>
            </a:r>
            <a:r>
              <a:rPr lang="en-US" i="1">
                <a:latin typeface="Calibri" pitchFamily="34" charset="0"/>
              </a:rPr>
              <a:t>F</a:t>
            </a:r>
          </a:p>
        </p:txBody>
      </p:sp>
      <p:sp>
        <p:nvSpPr>
          <p:cNvPr id="34830" name="Text Box 24"/>
          <p:cNvSpPr txBox="1">
            <a:spLocks noChangeArrowheads="1"/>
          </p:cNvSpPr>
          <p:nvPr/>
        </p:nvSpPr>
        <p:spPr bwMode="auto">
          <a:xfrm>
            <a:off x="2625725" y="1143000"/>
            <a:ext cx="425450" cy="366713"/>
          </a:xfrm>
          <a:prstGeom prst="rect">
            <a:avLst/>
          </a:prstGeom>
          <a:noFill/>
          <a:ln w="25400" algn="ctr">
            <a:noFill/>
            <a:miter lim="800000"/>
            <a:headEnd/>
            <a:tailEnd/>
          </a:ln>
        </p:spPr>
        <p:txBody>
          <a:bodyPr>
            <a:spAutoFit/>
          </a:bodyPr>
          <a:lstStyle/>
          <a:p>
            <a:pPr>
              <a:spcBef>
                <a:spcPct val="50000"/>
              </a:spcBef>
            </a:pPr>
            <a:r>
              <a:rPr lang="en-US" i="1" baseline="30000">
                <a:latin typeface="Calibri" pitchFamily="34" charset="0"/>
              </a:rPr>
              <a:t>2</a:t>
            </a:r>
            <a:r>
              <a:rPr lang="en-US" i="1">
                <a:latin typeface="Calibri" pitchFamily="34" charset="0"/>
              </a:rPr>
              <a:t>H</a:t>
            </a:r>
          </a:p>
        </p:txBody>
      </p:sp>
      <p:sp>
        <p:nvSpPr>
          <p:cNvPr id="34831" name="Line 40"/>
          <p:cNvSpPr>
            <a:spLocks noChangeShapeType="1"/>
          </p:cNvSpPr>
          <p:nvPr/>
        </p:nvSpPr>
        <p:spPr bwMode="auto">
          <a:xfrm flipV="1">
            <a:off x="990600" y="1524000"/>
            <a:ext cx="1447800" cy="1828800"/>
          </a:xfrm>
          <a:prstGeom prst="line">
            <a:avLst/>
          </a:prstGeom>
          <a:noFill/>
          <a:ln w="9525">
            <a:solidFill>
              <a:schemeClr val="tx1"/>
            </a:solidFill>
            <a:prstDash val="dash"/>
            <a:round/>
            <a:headEnd/>
            <a:tailEnd/>
          </a:ln>
        </p:spPr>
        <p:txBody>
          <a:bodyPr wrap="none" anchor="ctr"/>
          <a:lstStyle/>
          <a:p>
            <a:endParaRPr lang="en-US"/>
          </a:p>
        </p:txBody>
      </p:sp>
      <p:sp>
        <p:nvSpPr>
          <p:cNvPr id="34832" name="Line 41"/>
          <p:cNvSpPr>
            <a:spLocks noChangeShapeType="1"/>
          </p:cNvSpPr>
          <p:nvPr/>
        </p:nvSpPr>
        <p:spPr bwMode="auto">
          <a:xfrm flipV="1">
            <a:off x="990600" y="2362200"/>
            <a:ext cx="1447800" cy="990600"/>
          </a:xfrm>
          <a:prstGeom prst="line">
            <a:avLst/>
          </a:prstGeom>
          <a:noFill/>
          <a:ln w="9525">
            <a:solidFill>
              <a:schemeClr val="tx1"/>
            </a:solidFill>
            <a:prstDash val="dash"/>
            <a:round/>
            <a:headEnd/>
            <a:tailEnd/>
          </a:ln>
        </p:spPr>
        <p:txBody>
          <a:bodyPr wrap="none" anchor="ctr"/>
          <a:lstStyle/>
          <a:p>
            <a:endParaRPr lang="en-US"/>
          </a:p>
        </p:txBody>
      </p:sp>
      <p:sp>
        <p:nvSpPr>
          <p:cNvPr id="34833" name="Line 42"/>
          <p:cNvSpPr>
            <a:spLocks noChangeShapeType="1"/>
          </p:cNvSpPr>
          <p:nvPr/>
        </p:nvSpPr>
        <p:spPr bwMode="auto">
          <a:xfrm>
            <a:off x="990600" y="3338513"/>
            <a:ext cx="1447800" cy="1233487"/>
          </a:xfrm>
          <a:prstGeom prst="line">
            <a:avLst/>
          </a:prstGeom>
          <a:noFill/>
          <a:ln w="9525">
            <a:solidFill>
              <a:schemeClr val="tx1"/>
            </a:solidFill>
            <a:prstDash val="dash"/>
            <a:round/>
            <a:headEnd/>
            <a:tailEnd/>
          </a:ln>
        </p:spPr>
        <p:txBody>
          <a:bodyPr wrap="none" anchor="ctr"/>
          <a:lstStyle/>
          <a:p>
            <a:endParaRPr lang="en-US"/>
          </a:p>
        </p:txBody>
      </p:sp>
      <p:sp>
        <p:nvSpPr>
          <p:cNvPr id="34834" name="Text Box 57"/>
          <p:cNvSpPr txBox="1">
            <a:spLocks noChangeArrowheads="1"/>
          </p:cNvSpPr>
          <p:nvPr/>
        </p:nvSpPr>
        <p:spPr bwMode="auto">
          <a:xfrm>
            <a:off x="2122488" y="5744049"/>
            <a:ext cx="1371600" cy="666750"/>
          </a:xfrm>
          <a:prstGeom prst="rect">
            <a:avLst/>
          </a:prstGeom>
          <a:noFill/>
          <a:ln w="25400" algn="ctr">
            <a:noFill/>
            <a:miter lim="800000"/>
            <a:headEnd/>
            <a:tailEnd/>
          </a:ln>
        </p:spPr>
        <p:txBody>
          <a:bodyPr>
            <a:spAutoFit/>
          </a:bodyPr>
          <a:lstStyle/>
          <a:p>
            <a:pPr algn="ctr">
              <a:spcBef>
                <a:spcPts val="0"/>
              </a:spcBef>
            </a:pPr>
            <a:r>
              <a:rPr lang="en-US" i="1" dirty="0">
                <a:latin typeface="Calibri" pitchFamily="34" charset="0"/>
              </a:rPr>
              <a:t>Electrostatic Repulsion</a:t>
            </a:r>
          </a:p>
        </p:txBody>
      </p:sp>
      <p:sp>
        <p:nvSpPr>
          <p:cNvPr id="34835" name="TextBox 109"/>
          <p:cNvSpPr txBox="1">
            <a:spLocks noChangeArrowheads="1"/>
          </p:cNvSpPr>
          <p:nvPr/>
        </p:nvSpPr>
        <p:spPr bwMode="auto">
          <a:xfrm>
            <a:off x="2362200" y="5219700"/>
            <a:ext cx="844550" cy="461963"/>
          </a:xfrm>
          <a:prstGeom prst="rect">
            <a:avLst/>
          </a:prstGeom>
          <a:noFill/>
          <a:ln w="9525">
            <a:noFill/>
            <a:miter lim="800000"/>
            <a:headEnd/>
            <a:tailEnd/>
          </a:ln>
        </p:spPr>
        <p:txBody>
          <a:bodyPr wrap="none">
            <a:spAutoFit/>
          </a:bodyPr>
          <a:lstStyle/>
          <a:p>
            <a:r>
              <a:rPr lang="en-US" sz="2400" b="1" baseline="30000">
                <a:latin typeface="Calibri" pitchFamily="34" charset="0"/>
              </a:rPr>
              <a:t>(2S+1)</a:t>
            </a:r>
            <a:r>
              <a:rPr lang="en-US" sz="2400" b="1">
                <a:latin typeface="Calibri" pitchFamily="34" charset="0"/>
              </a:rPr>
              <a:t>L</a:t>
            </a:r>
          </a:p>
        </p:txBody>
      </p:sp>
      <p:sp>
        <p:nvSpPr>
          <p:cNvPr id="53318" name="Rectangle 70"/>
          <p:cNvSpPr>
            <a:spLocks noChangeArrowheads="1"/>
          </p:cNvSpPr>
          <p:nvPr/>
        </p:nvSpPr>
        <p:spPr bwMode="auto">
          <a:xfrm>
            <a:off x="4107977" y="-152400"/>
            <a:ext cx="1600424" cy="5346236"/>
          </a:xfrm>
          <a:prstGeom prst="rect">
            <a:avLst/>
          </a:prstGeom>
          <a:solidFill>
            <a:schemeClr val="accent1">
              <a:lumMod val="40000"/>
              <a:lumOff val="60000"/>
            </a:schemeClr>
          </a:soli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fontAlgn="auto">
              <a:spcBef>
                <a:spcPts val="0"/>
              </a:spcBef>
              <a:spcAft>
                <a:spcPts val="0"/>
              </a:spcAft>
              <a:defRPr/>
            </a:pPr>
            <a:endParaRPr lang="en-US">
              <a:latin typeface="+mn-lt"/>
              <a:cs typeface="+mn-cs"/>
            </a:endParaRPr>
          </a:p>
        </p:txBody>
      </p:sp>
      <p:sp>
        <p:nvSpPr>
          <p:cNvPr id="34859" name="Line 50"/>
          <p:cNvSpPr>
            <a:spLocks noChangeShapeType="1"/>
          </p:cNvSpPr>
          <p:nvPr/>
        </p:nvSpPr>
        <p:spPr bwMode="auto">
          <a:xfrm flipV="1">
            <a:off x="3199800" y="761921"/>
            <a:ext cx="1143160" cy="761934"/>
          </a:xfrm>
          <a:prstGeom prst="line">
            <a:avLst/>
          </a:prstGeom>
          <a:noFill/>
          <a:ln w="9525">
            <a:solidFill>
              <a:schemeClr val="tx1"/>
            </a:solidFill>
            <a:prstDash val="dash"/>
            <a:round/>
            <a:headEnd/>
            <a:tailEnd/>
          </a:ln>
        </p:spPr>
        <p:txBody>
          <a:bodyPr wrap="none" anchor="ctr"/>
          <a:lstStyle/>
          <a:p>
            <a:endParaRPr lang="en-US"/>
          </a:p>
        </p:txBody>
      </p:sp>
      <p:sp>
        <p:nvSpPr>
          <p:cNvPr id="34860" name="Line 53"/>
          <p:cNvSpPr>
            <a:spLocks noChangeShapeType="1"/>
          </p:cNvSpPr>
          <p:nvPr/>
        </p:nvSpPr>
        <p:spPr bwMode="auto">
          <a:xfrm flipV="1">
            <a:off x="3199800" y="-152400"/>
            <a:ext cx="1143160" cy="2496921"/>
          </a:xfrm>
          <a:prstGeom prst="line">
            <a:avLst/>
          </a:prstGeom>
          <a:noFill/>
          <a:ln w="9525">
            <a:solidFill>
              <a:schemeClr val="tx1"/>
            </a:solidFill>
            <a:prstDash val="dash"/>
            <a:round/>
            <a:headEnd/>
            <a:tailEnd/>
          </a:ln>
        </p:spPr>
        <p:txBody>
          <a:bodyPr wrap="none" anchor="ctr"/>
          <a:lstStyle/>
          <a:p>
            <a:endParaRPr lang="en-US"/>
          </a:p>
        </p:txBody>
      </p:sp>
      <p:sp>
        <p:nvSpPr>
          <p:cNvPr id="34861" name="Line 13"/>
          <p:cNvSpPr>
            <a:spLocks noChangeShapeType="1"/>
          </p:cNvSpPr>
          <p:nvPr/>
        </p:nvSpPr>
        <p:spPr bwMode="auto">
          <a:xfrm>
            <a:off x="4457276" y="3744164"/>
            <a:ext cx="762107" cy="0"/>
          </a:xfrm>
          <a:prstGeom prst="line">
            <a:avLst/>
          </a:prstGeom>
          <a:noFill/>
          <a:ln w="25400">
            <a:solidFill>
              <a:schemeClr val="tx1"/>
            </a:solidFill>
            <a:round/>
            <a:headEnd/>
            <a:tailEnd/>
          </a:ln>
        </p:spPr>
        <p:txBody>
          <a:bodyPr wrap="none" anchor="ctr"/>
          <a:lstStyle/>
          <a:p>
            <a:endParaRPr lang="en-US"/>
          </a:p>
        </p:txBody>
      </p:sp>
      <p:sp>
        <p:nvSpPr>
          <p:cNvPr id="34862" name="Line 14"/>
          <p:cNvSpPr>
            <a:spLocks noChangeShapeType="1"/>
          </p:cNvSpPr>
          <p:nvPr/>
        </p:nvSpPr>
        <p:spPr bwMode="auto">
          <a:xfrm>
            <a:off x="4457276" y="4506099"/>
            <a:ext cx="762107" cy="0"/>
          </a:xfrm>
          <a:prstGeom prst="line">
            <a:avLst/>
          </a:prstGeom>
          <a:noFill/>
          <a:ln w="25400">
            <a:solidFill>
              <a:schemeClr val="tx1"/>
            </a:solidFill>
            <a:round/>
            <a:headEnd/>
            <a:tailEnd/>
          </a:ln>
        </p:spPr>
        <p:txBody>
          <a:bodyPr wrap="none" anchor="ctr"/>
          <a:lstStyle/>
          <a:p>
            <a:endParaRPr lang="en-US"/>
          </a:p>
        </p:txBody>
      </p:sp>
      <p:sp>
        <p:nvSpPr>
          <p:cNvPr id="34863" name="Line 15"/>
          <p:cNvSpPr>
            <a:spLocks noChangeShapeType="1"/>
          </p:cNvSpPr>
          <p:nvPr/>
        </p:nvSpPr>
        <p:spPr bwMode="auto">
          <a:xfrm>
            <a:off x="4459657" y="4948791"/>
            <a:ext cx="762107" cy="0"/>
          </a:xfrm>
          <a:prstGeom prst="line">
            <a:avLst/>
          </a:prstGeom>
          <a:noFill/>
          <a:ln w="25400">
            <a:solidFill>
              <a:schemeClr val="tx1"/>
            </a:solidFill>
            <a:round/>
            <a:headEnd/>
            <a:tailEnd/>
          </a:ln>
        </p:spPr>
        <p:txBody>
          <a:bodyPr wrap="none" anchor="ctr"/>
          <a:lstStyle/>
          <a:p>
            <a:endParaRPr lang="en-US"/>
          </a:p>
        </p:txBody>
      </p:sp>
      <p:sp>
        <p:nvSpPr>
          <p:cNvPr id="34864" name="Line 16"/>
          <p:cNvSpPr>
            <a:spLocks noChangeShapeType="1"/>
          </p:cNvSpPr>
          <p:nvPr/>
        </p:nvSpPr>
        <p:spPr bwMode="auto">
          <a:xfrm>
            <a:off x="4425522" y="1514819"/>
            <a:ext cx="762107" cy="0"/>
          </a:xfrm>
          <a:prstGeom prst="line">
            <a:avLst/>
          </a:prstGeom>
          <a:noFill/>
          <a:ln w="25400">
            <a:solidFill>
              <a:schemeClr val="tx1"/>
            </a:solidFill>
            <a:round/>
            <a:headEnd/>
            <a:tailEnd/>
          </a:ln>
        </p:spPr>
        <p:txBody>
          <a:bodyPr wrap="none" anchor="ctr"/>
          <a:lstStyle/>
          <a:p>
            <a:endParaRPr lang="en-US"/>
          </a:p>
        </p:txBody>
      </p:sp>
      <p:sp>
        <p:nvSpPr>
          <p:cNvPr id="34865" name="Line 17"/>
          <p:cNvSpPr>
            <a:spLocks noChangeShapeType="1"/>
          </p:cNvSpPr>
          <p:nvPr/>
        </p:nvSpPr>
        <p:spPr bwMode="auto">
          <a:xfrm>
            <a:off x="4419171" y="2708027"/>
            <a:ext cx="762107" cy="0"/>
          </a:xfrm>
          <a:prstGeom prst="line">
            <a:avLst/>
          </a:prstGeom>
          <a:noFill/>
          <a:ln w="25400">
            <a:solidFill>
              <a:schemeClr val="tx1"/>
            </a:solidFill>
            <a:round/>
            <a:headEnd/>
            <a:tailEnd/>
          </a:ln>
        </p:spPr>
        <p:txBody>
          <a:bodyPr wrap="none" anchor="ctr"/>
          <a:lstStyle/>
          <a:p>
            <a:endParaRPr lang="en-US"/>
          </a:p>
        </p:txBody>
      </p:sp>
      <p:sp>
        <p:nvSpPr>
          <p:cNvPr id="34866" name="Line 18"/>
          <p:cNvSpPr>
            <a:spLocks noChangeShapeType="1"/>
          </p:cNvSpPr>
          <p:nvPr/>
        </p:nvSpPr>
        <p:spPr bwMode="auto">
          <a:xfrm>
            <a:off x="4419171" y="3074707"/>
            <a:ext cx="762107" cy="0"/>
          </a:xfrm>
          <a:prstGeom prst="line">
            <a:avLst/>
          </a:prstGeom>
          <a:noFill/>
          <a:ln w="25400">
            <a:solidFill>
              <a:schemeClr val="tx1"/>
            </a:solidFill>
            <a:round/>
            <a:headEnd/>
            <a:tailEnd/>
          </a:ln>
        </p:spPr>
        <p:txBody>
          <a:bodyPr wrap="none" anchor="ctr"/>
          <a:lstStyle/>
          <a:p>
            <a:endParaRPr lang="en-US"/>
          </a:p>
        </p:txBody>
      </p:sp>
      <p:sp>
        <p:nvSpPr>
          <p:cNvPr id="34867" name="Text Box 29"/>
          <p:cNvSpPr txBox="1">
            <a:spLocks noChangeArrowheads="1"/>
          </p:cNvSpPr>
          <p:nvPr/>
        </p:nvSpPr>
        <p:spPr bwMode="auto">
          <a:xfrm>
            <a:off x="4419171" y="3363197"/>
            <a:ext cx="838317" cy="369300"/>
          </a:xfrm>
          <a:prstGeom prst="rect">
            <a:avLst/>
          </a:prstGeom>
          <a:noFill/>
          <a:ln w="25400" algn="ctr">
            <a:noFill/>
            <a:miter lim="800000"/>
            <a:headEnd/>
            <a:tailEnd/>
          </a:ln>
        </p:spPr>
        <p:txBody>
          <a:bodyPr>
            <a:spAutoFit/>
          </a:bodyPr>
          <a:lstStyle/>
          <a:p>
            <a:pPr>
              <a:spcBef>
                <a:spcPct val="50000"/>
              </a:spcBef>
            </a:pPr>
            <a:r>
              <a:rPr lang="en-US" i="1" baseline="30000">
                <a:latin typeface="Calibri" pitchFamily="34" charset="0"/>
              </a:rPr>
              <a:t>4</a:t>
            </a:r>
            <a:r>
              <a:rPr lang="en-US" i="1">
                <a:latin typeface="Calibri" pitchFamily="34" charset="0"/>
              </a:rPr>
              <a:t>I</a:t>
            </a:r>
            <a:r>
              <a:rPr lang="en-US" i="1" baseline="-25000">
                <a:latin typeface="Calibri" pitchFamily="34" charset="0"/>
              </a:rPr>
              <a:t>15/2</a:t>
            </a:r>
            <a:endParaRPr lang="en-US" i="1">
              <a:latin typeface="Calibri" pitchFamily="34" charset="0"/>
            </a:endParaRPr>
          </a:p>
        </p:txBody>
      </p:sp>
      <p:sp>
        <p:nvSpPr>
          <p:cNvPr id="34868" name="Line 35"/>
          <p:cNvSpPr>
            <a:spLocks noChangeShapeType="1"/>
          </p:cNvSpPr>
          <p:nvPr/>
        </p:nvSpPr>
        <p:spPr bwMode="auto">
          <a:xfrm>
            <a:off x="4419171" y="2258804"/>
            <a:ext cx="762107" cy="0"/>
          </a:xfrm>
          <a:prstGeom prst="line">
            <a:avLst/>
          </a:prstGeom>
          <a:noFill/>
          <a:ln w="25400">
            <a:solidFill>
              <a:schemeClr val="tx1"/>
            </a:solidFill>
            <a:round/>
            <a:headEnd/>
            <a:tailEnd/>
          </a:ln>
        </p:spPr>
        <p:txBody>
          <a:bodyPr wrap="none" anchor="ctr"/>
          <a:lstStyle/>
          <a:p>
            <a:endParaRPr lang="en-US"/>
          </a:p>
        </p:txBody>
      </p:sp>
      <p:sp>
        <p:nvSpPr>
          <p:cNvPr id="34869" name="Line 50"/>
          <p:cNvSpPr>
            <a:spLocks noChangeShapeType="1"/>
          </p:cNvSpPr>
          <p:nvPr/>
        </p:nvSpPr>
        <p:spPr bwMode="auto">
          <a:xfrm>
            <a:off x="3199800" y="1523855"/>
            <a:ext cx="1219371" cy="738126"/>
          </a:xfrm>
          <a:prstGeom prst="line">
            <a:avLst/>
          </a:prstGeom>
          <a:noFill/>
          <a:ln w="9525">
            <a:solidFill>
              <a:schemeClr val="tx1"/>
            </a:solidFill>
            <a:prstDash val="dash"/>
            <a:round/>
            <a:headEnd/>
            <a:tailEnd/>
          </a:ln>
        </p:spPr>
        <p:txBody>
          <a:bodyPr wrap="none" anchor="ctr"/>
          <a:lstStyle/>
          <a:p>
            <a:endParaRPr lang="en-US"/>
          </a:p>
        </p:txBody>
      </p:sp>
      <p:sp>
        <p:nvSpPr>
          <p:cNvPr id="34870" name="Line 51"/>
          <p:cNvSpPr>
            <a:spLocks noChangeShapeType="1"/>
          </p:cNvSpPr>
          <p:nvPr/>
        </p:nvSpPr>
        <p:spPr bwMode="auto">
          <a:xfrm>
            <a:off x="3199800" y="2361982"/>
            <a:ext cx="1219371" cy="347636"/>
          </a:xfrm>
          <a:prstGeom prst="line">
            <a:avLst/>
          </a:prstGeom>
          <a:noFill/>
          <a:ln w="9525">
            <a:solidFill>
              <a:schemeClr val="tx1"/>
            </a:solidFill>
            <a:prstDash val="dash"/>
            <a:round/>
            <a:headEnd/>
            <a:tailEnd/>
          </a:ln>
        </p:spPr>
        <p:txBody>
          <a:bodyPr wrap="none" anchor="ctr"/>
          <a:lstStyle/>
          <a:p>
            <a:endParaRPr lang="en-US"/>
          </a:p>
        </p:txBody>
      </p:sp>
      <p:sp>
        <p:nvSpPr>
          <p:cNvPr id="34871" name="Line 52"/>
          <p:cNvSpPr>
            <a:spLocks noChangeShapeType="1"/>
          </p:cNvSpPr>
          <p:nvPr/>
        </p:nvSpPr>
        <p:spPr bwMode="auto">
          <a:xfrm flipV="1">
            <a:off x="3135313" y="4495397"/>
            <a:ext cx="1360067" cy="72605"/>
          </a:xfrm>
          <a:prstGeom prst="line">
            <a:avLst/>
          </a:prstGeom>
          <a:noFill/>
          <a:ln w="9525">
            <a:solidFill>
              <a:schemeClr val="tx1"/>
            </a:solidFill>
            <a:prstDash val="dash"/>
            <a:round/>
            <a:headEnd/>
            <a:tailEnd/>
          </a:ln>
        </p:spPr>
        <p:txBody>
          <a:bodyPr wrap="none" anchor="ctr"/>
          <a:lstStyle/>
          <a:p>
            <a:endParaRPr lang="en-US"/>
          </a:p>
        </p:txBody>
      </p:sp>
      <p:sp>
        <p:nvSpPr>
          <p:cNvPr id="34872" name="Line 53"/>
          <p:cNvSpPr>
            <a:spLocks noChangeShapeType="1"/>
          </p:cNvSpPr>
          <p:nvPr/>
        </p:nvSpPr>
        <p:spPr bwMode="auto">
          <a:xfrm flipV="1">
            <a:off x="3199800" y="1523855"/>
            <a:ext cx="1219371" cy="838127"/>
          </a:xfrm>
          <a:prstGeom prst="line">
            <a:avLst/>
          </a:prstGeom>
          <a:noFill/>
          <a:ln w="9525">
            <a:solidFill>
              <a:schemeClr val="tx1"/>
            </a:solidFill>
            <a:prstDash val="dash"/>
            <a:round/>
            <a:headEnd/>
            <a:tailEnd/>
          </a:ln>
        </p:spPr>
        <p:txBody>
          <a:bodyPr wrap="none" anchor="ctr"/>
          <a:lstStyle/>
          <a:p>
            <a:endParaRPr lang="en-US"/>
          </a:p>
        </p:txBody>
      </p:sp>
      <p:sp>
        <p:nvSpPr>
          <p:cNvPr id="34873" name="Line 54"/>
          <p:cNvSpPr>
            <a:spLocks noChangeShapeType="1"/>
          </p:cNvSpPr>
          <p:nvPr/>
        </p:nvSpPr>
        <p:spPr bwMode="auto">
          <a:xfrm>
            <a:off x="3199800" y="2361982"/>
            <a:ext cx="1221752" cy="711929"/>
          </a:xfrm>
          <a:prstGeom prst="line">
            <a:avLst/>
          </a:prstGeom>
          <a:noFill/>
          <a:ln w="9525">
            <a:solidFill>
              <a:schemeClr val="tx1"/>
            </a:solidFill>
            <a:prstDash val="dash"/>
            <a:round/>
            <a:headEnd/>
            <a:tailEnd/>
          </a:ln>
        </p:spPr>
        <p:txBody>
          <a:bodyPr wrap="none" anchor="ctr"/>
          <a:lstStyle/>
          <a:p>
            <a:endParaRPr lang="en-US"/>
          </a:p>
        </p:txBody>
      </p:sp>
      <p:sp>
        <p:nvSpPr>
          <p:cNvPr id="34874" name="Line 55"/>
          <p:cNvSpPr>
            <a:spLocks noChangeShapeType="1"/>
          </p:cNvSpPr>
          <p:nvPr/>
        </p:nvSpPr>
        <p:spPr bwMode="auto">
          <a:xfrm flipV="1">
            <a:off x="3209879" y="3733462"/>
            <a:ext cx="1285502" cy="831061"/>
          </a:xfrm>
          <a:prstGeom prst="line">
            <a:avLst/>
          </a:prstGeom>
          <a:noFill/>
          <a:ln w="9525">
            <a:solidFill>
              <a:schemeClr val="tx1"/>
            </a:solidFill>
            <a:prstDash val="dash"/>
            <a:round/>
            <a:headEnd/>
            <a:tailEnd/>
          </a:ln>
        </p:spPr>
        <p:txBody>
          <a:bodyPr wrap="none" anchor="ctr"/>
          <a:lstStyle/>
          <a:p>
            <a:endParaRPr lang="en-US"/>
          </a:p>
        </p:txBody>
      </p:sp>
      <p:sp>
        <p:nvSpPr>
          <p:cNvPr id="34875" name="Line 56"/>
          <p:cNvSpPr>
            <a:spLocks noChangeShapeType="1"/>
          </p:cNvSpPr>
          <p:nvPr/>
        </p:nvSpPr>
        <p:spPr bwMode="auto">
          <a:xfrm>
            <a:off x="3199800" y="4568004"/>
            <a:ext cx="1295581" cy="384553"/>
          </a:xfrm>
          <a:prstGeom prst="line">
            <a:avLst/>
          </a:prstGeom>
          <a:noFill/>
          <a:ln w="9525">
            <a:solidFill>
              <a:schemeClr val="tx1"/>
            </a:solidFill>
            <a:prstDash val="dash"/>
            <a:round/>
            <a:headEnd/>
            <a:tailEnd/>
          </a:ln>
        </p:spPr>
        <p:txBody>
          <a:bodyPr wrap="none" anchor="ctr"/>
          <a:lstStyle/>
          <a:p>
            <a:endParaRPr lang="en-US"/>
          </a:p>
        </p:txBody>
      </p:sp>
      <p:sp>
        <p:nvSpPr>
          <p:cNvPr id="34876" name="Text Box 63"/>
          <p:cNvSpPr txBox="1">
            <a:spLocks noChangeArrowheads="1"/>
          </p:cNvSpPr>
          <p:nvPr/>
        </p:nvSpPr>
        <p:spPr bwMode="auto">
          <a:xfrm>
            <a:off x="4495872" y="1142888"/>
            <a:ext cx="609685" cy="366681"/>
          </a:xfrm>
          <a:prstGeom prst="rect">
            <a:avLst/>
          </a:prstGeom>
          <a:noFill/>
          <a:ln w="25400" algn="ctr">
            <a:noFill/>
            <a:miter lim="800000"/>
            <a:headEnd/>
            <a:tailEnd/>
          </a:ln>
        </p:spPr>
        <p:txBody>
          <a:bodyPr>
            <a:spAutoFit/>
          </a:bodyPr>
          <a:lstStyle/>
          <a:p>
            <a:pPr>
              <a:spcBef>
                <a:spcPct val="50000"/>
              </a:spcBef>
            </a:pPr>
            <a:r>
              <a:rPr lang="en-US" i="1" baseline="30000">
                <a:latin typeface="Calibri" pitchFamily="34" charset="0"/>
              </a:rPr>
              <a:t>4</a:t>
            </a:r>
            <a:r>
              <a:rPr lang="en-US" i="1">
                <a:latin typeface="Calibri" pitchFamily="34" charset="0"/>
              </a:rPr>
              <a:t>F</a:t>
            </a:r>
            <a:r>
              <a:rPr lang="en-US" i="1" baseline="-25000">
                <a:latin typeface="Calibri" pitchFamily="34" charset="0"/>
              </a:rPr>
              <a:t>7/2</a:t>
            </a:r>
            <a:endParaRPr lang="en-US" i="1">
              <a:latin typeface="Calibri" pitchFamily="34" charset="0"/>
            </a:endParaRPr>
          </a:p>
        </p:txBody>
      </p:sp>
      <p:sp>
        <p:nvSpPr>
          <p:cNvPr id="34877" name="Text Box 64"/>
          <p:cNvSpPr txBox="1">
            <a:spLocks noChangeArrowheads="1"/>
          </p:cNvSpPr>
          <p:nvPr/>
        </p:nvSpPr>
        <p:spPr bwMode="auto">
          <a:xfrm>
            <a:off x="4489520" y="2309233"/>
            <a:ext cx="609685" cy="366681"/>
          </a:xfrm>
          <a:prstGeom prst="rect">
            <a:avLst/>
          </a:prstGeom>
          <a:noFill/>
          <a:ln w="25400" algn="ctr">
            <a:noFill/>
            <a:miter lim="800000"/>
            <a:headEnd/>
            <a:tailEnd/>
          </a:ln>
        </p:spPr>
        <p:txBody>
          <a:bodyPr>
            <a:spAutoFit/>
          </a:bodyPr>
          <a:lstStyle/>
          <a:p>
            <a:pPr>
              <a:spcBef>
                <a:spcPct val="50000"/>
              </a:spcBef>
            </a:pPr>
            <a:r>
              <a:rPr lang="en-US" i="1" baseline="30000">
                <a:latin typeface="Calibri" pitchFamily="34" charset="0"/>
              </a:rPr>
              <a:t>4</a:t>
            </a:r>
            <a:r>
              <a:rPr lang="en-US" i="1">
                <a:latin typeface="Calibri" pitchFamily="34" charset="0"/>
              </a:rPr>
              <a:t>F</a:t>
            </a:r>
            <a:r>
              <a:rPr lang="en-US" i="1" baseline="-25000">
                <a:latin typeface="Calibri" pitchFamily="34" charset="0"/>
              </a:rPr>
              <a:t>5/2</a:t>
            </a:r>
            <a:endParaRPr lang="en-US" i="1">
              <a:latin typeface="Calibri" pitchFamily="34" charset="0"/>
            </a:endParaRPr>
          </a:p>
        </p:txBody>
      </p:sp>
      <p:sp>
        <p:nvSpPr>
          <p:cNvPr id="34878" name="Text Box 65"/>
          <p:cNvSpPr txBox="1">
            <a:spLocks noChangeArrowheads="1"/>
          </p:cNvSpPr>
          <p:nvPr/>
        </p:nvSpPr>
        <p:spPr bwMode="auto">
          <a:xfrm>
            <a:off x="4489520" y="2718773"/>
            <a:ext cx="609685" cy="366681"/>
          </a:xfrm>
          <a:prstGeom prst="rect">
            <a:avLst/>
          </a:prstGeom>
          <a:noFill/>
          <a:ln w="25400" algn="ctr">
            <a:noFill/>
            <a:miter lim="800000"/>
            <a:headEnd/>
            <a:tailEnd/>
          </a:ln>
        </p:spPr>
        <p:txBody>
          <a:bodyPr>
            <a:spAutoFit/>
          </a:bodyPr>
          <a:lstStyle/>
          <a:p>
            <a:pPr>
              <a:spcBef>
                <a:spcPct val="50000"/>
              </a:spcBef>
            </a:pPr>
            <a:r>
              <a:rPr lang="en-US" i="1" baseline="30000">
                <a:latin typeface="Calibri" pitchFamily="34" charset="0"/>
              </a:rPr>
              <a:t>4</a:t>
            </a:r>
            <a:r>
              <a:rPr lang="en-US" i="1">
                <a:latin typeface="Calibri" pitchFamily="34" charset="0"/>
              </a:rPr>
              <a:t>F</a:t>
            </a:r>
            <a:r>
              <a:rPr lang="en-US" i="1" baseline="-25000">
                <a:latin typeface="Calibri" pitchFamily="34" charset="0"/>
              </a:rPr>
              <a:t>3/2</a:t>
            </a:r>
            <a:endParaRPr lang="en-US" i="1">
              <a:latin typeface="Calibri" pitchFamily="34" charset="0"/>
            </a:endParaRPr>
          </a:p>
        </p:txBody>
      </p:sp>
      <p:sp>
        <p:nvSpPr>
          <p:cNvPr id="34879" name="Text Box 66"/>
          <p:cNvSpPr txBox="1">
            <a:spLocks noChangeArrowheads="1"/>
          </p:cNvSpPr>
          <p:nvPr/>
        </p:nvSpPr>
        <p:spPr bwMode="auto">
          <a:xfrm>
            <a:off x="4495872" y="1837787"/>
            <a:ext cx="762107" cy="369300"/>
          </a:xfrm>
          <a:prstGeom prst="rect">
            <a:avLst/>
          </a:prstGeom>
          <a:noFill/>
          <a:ln w="25400" algn="ctr">
            <a:noFill/>
            <a:miter lim="800000"/>
            <a:headEnd/>
            <a:tailEnd/>
          </a:ln>
        </p:spPr>
        <p:txBody>
          <a:bodyPr>
            <a:spAutoFit/>
          </a:bodyPr>
          <a:lstStyle/>
          <a:p>
            <a:pPr>
              <a:spcBef>
                <a:spcPct val="50000"/>
              </a:spcBef>
            </a:pPr>
            <a:r>
              <a:rPr lang="en-US" i="1" baseline="30000">
                <a:latin typeface="Calibri" pitchFamily="34" charset="0"/>
              </a:rPr>
              <a:t>4</a:t>
            </a:r>
            <a:r>
              <a:rPr lang="en-US" i="1">
                <a:latin typeface="Calibri" pitchFamily="34" charset="0"/>
              </a:rPr>
              <a:t>H</a:t>
            </a:r>
            <a:r>
              <a:rPr lang="en-US" i="1" baseline="-25000">
                <a:latin typeface="Calibri" pitchFamily="34" charset="0"/>
              </a:rPr>
              <a:t>9/2</a:t>
            </a:r>
            <a:endParaRPr lang="en-US" i="1">
              <a:latin typeface="Calibri" pitchFamily="34" charset="0"/>
            </a:endParaRPr>
          </a:p>
        </p:txBody>
      </p:sp>
      <p:sp>
        <p:nvSpPr>
          <p:cNvPr id="34880" name="Text Box 71"/>
          <p:cNvSpPr txBox="1">
            <a:spLocks noChangeArrowheads="1"/>
          </p:cNvSpPr>
          <p:nvPr/>
        </p:nvSpPr>
        <p:spPr bwMode="auto">
          <a:xfrm>
            <a:off x="3878240" y="5754259"/>
            <a:ext cx="1981477" cy="646331"/>
          </a:xfrm>
          <a:prstGeom prst="rect">
            <a:avLst/>
          </a:prstGeom>
          <a:noFill/>
          <a:ln w="25400" algn="ctr">
            <a:noFill/>
            <a:miter lim="800000"/>
            <a:headEnd/>
            <a:tailEnd/>
          </a:ln>
        </p:spPr>
        <p:txBody>
          <a:bodyPr>
            <a:spAutoFit/>
          </a:bodyPr>
          <a:lstStyle/>
          <a:p>
            <a:pPr algn="ctr">
              <a:spcBef>
                <a:spcPts val="0"/>
              </a:spcBef>
            </a:pPr>
            <a:r>
              <a:rPr lang="en-US" i="1" dirty="0">
                <a:latin typeface="Calibri" pitchFamily="34" charset="0"/>
              </a:rPr>
              <a:t>Spin-orbit </a:t>
            </a:r>
            <a:endParaRPr lang="en-US" i="1" dirty="0" smtClean="0">
              <a:latin typeface="Calibri" pitchFamily="34" charset="0"/>
            </a:endParaRPr>
          </a:p>
          <a:p>
            <a:pPr algn="ctr">
              <a:spcBef>
                <a:spcPts val="0"/>
              </a:spcBef>
            </a:pPr>
            <a:r>
              <a:rPr lang="en-US" i="1" dirty="0" smtClean="0">
                <a:latin typeface="Calibri" pitchFamily="34" charset="0"/>
              </a:rPr>
              <a:t>Coupling</a:t>
            </a:r>
            <a:r>
              <a:rPr lang="en-US" dirty="0" smtClean="0">
                <a:latin typeface="Calibri" pitchFamily="34" charset="0"/>
              </a:rPr>
              <a:t> </a:t>
            </a:r>
            <a:endParaRPr lang="en-US" dirty="0">
              <a:latin typeface="Calibri" pitchFamily="34" charset="0"/>
            </a:endParaRPr>
          </a:p>
        </p:txBody>
      </p:sp>
      <p:sp>
        <p:nvSpPr>
          <p:cNvPr id="34881" name="Line 55"/>
          <p:cNvSpPr>
            <a:spLocks noChangeShapeType="1"/>
          </p:cNvSpPr>
          <p:nvPr/>
        </p:nvSpPr>
        <p:spPr bwMode="auto">
          <a:xfrm flipV="1">
            <a:off x="3199801" y="4114429"/>
            <a:ext cx="1295581" cy="457159"/>
          </a:xfrm>
          <a:prstGeom prst="line">
            <a:avLst/>
          </a:prstGeom>
          <a:noFill/>
          <a:ln w="9525">
            <a:solidFill>
              <a:schemeClr val="tx1"/>
            </a:solidFill>
            <a:prstDash val="dash"/>
            <a:round/>
            <a:headEnd/>
            <a:tailEnd/>
          </a:ln>
        </p:spPr>
        <p:txBody>
          <a:bodyPr wrap="none" anchor="ctr"/>
          <a:lstStyle/>
          <a:p>
            <a:endParaRPr lang="en-US"/>
          </a:p>
        </p:txBody>
      </p:sp>
      <p:sp>
        <p:nvSpPr>
          <p:cNvPr id="34882" name="Line 13"/>
          <p:cNvSpPr>
            <a:spLocks noChangeShapeType="1"/>
          </p:cNvSpPr>
          <p:nvPr/>
        </p:nvSpPr>
        <p:spPr bwMode="auto">
          <a:xfrm>
            <a:off x="4457277" y="4125131"/>
            <a:ext cx="762107" cy="0"/>
          </a:xfrm>
          <a:prstGeom prst="line">
            <a:avLst/>
          </a:prstGeom>
          <a:noFill/>
          <a:ln w="25400">
            <a:solidFill>
              <a:schemeClr val="tx1"/>
            </a:solidFill>
            <a:round/>
            <a:headEnd/>
            <a:tailEnd/>
          </a:ln>
        </p:spPr>
        <p:txBody>
          <a:bodyPr wrap="none" anchor="ctr"/>
          <a:lstStyle/>
          <a:p>
            <a:endParaRPr lang="en-US"/>
          </a:p>
        </p:txBody>
      </p:sp>
      <p:sp>
        <p:nvSpPr>
          <p:cNvPr id="34883" name="Text Box 29"/>
          <p:cNvSpPr txBox="1">
            <a:spLocks noChangeArrowheads="1"/>
          </p:cNvSpPr>
          <p:nvPr/>
        </p:nvSpPr>
        <p:spPr bwMode="auto">
          <a:xfrm>
            <a:off x="4419172" y="3744163"/>
            <a:ext cx="838317" cy="369300"/>
          </a:xfrm>
          <a:prstGeom prst="rect">
            <a:avLst/>
          </a:prstGeom>
          <a:noFill/>
          <a:ln w="25400" algn="ctr">
            <a:noFill/>
            <a:miter lim="800000"/>
            <a:headEnd/>
            <a:tailEnd/>
          </a:ln>
        </p:spPr>
        <p:txBody>
          <a:bodyPr>
            <a:spAutoFit/>
          </a:bodyPr>
          <a:lstStyle/>
          <a:p>
            <a:pPr>
              <a:spcBef>
                <a:spcPct val="50000"/>
              </a:spcBef>
            </a:pPr>
            <a:r>
              <a:rPr lang="en-US" i="1" baseline="30000">
                <a:latin typeface="Calibri" pitchFamily="34" charset="0"/>
              </a:rPr>
              <a:t>4</a:t>
            </a:r>
            <a:r>
              <a:rPr lang="en-US" i="1">
                <a:latin typeface="Calibri" pitchFamily="34" charset="0"/>
              </a:rPr>
              <a:t>I</a:t>
            </a:r>
            <a:r>
              <a:rPr lang="en-US" i="1" baseline="-25000">
                <a:latin typeface="Calibri" pitchFamily="34" charset="0"/>
              </a:rPr>
              <a:t>13/2</a:t>
            </a:r>
            <a:endParaRPr lang="en-US" i="1">
              <a:latin typeface="Calibri" pitchFamily="34" charset="0"/>
            </a:endParaRPr>
          </a:p>
        </p:txBody>
      </p:sp>
      <p:sp>
        <p:nvSpPr>
          <p:cNvPr id="34884" name="Text Box 29"/>
          <p:cNvSpPr txBox="1">
            <a:spLocks noChangeArrowheads="1"/>
          </p:cNvSpPr>
          <p:nvPr/>
        </p:nvSpPr>
        <p:spPr bwMode="auto">
          <a:xfrm>
            <a:off x="4419174" y="4125131"/>
            <a:ext cx="838317" cy="369300"/>
          </a:xfrm>
          <a:prstGeom prst="rect">
            <a:avLst/>
          </a:prstGeom>
          <a:noFill/>
          <a:ln w="25400" algn="ctr">
            <a:noFill/>
            <a:miter lim="800000"/>
            <a:headEnd/>
            <a:tailEnd/>
          </a:ln>
        </p:spPr>
        <p:txBody>
          <a:bodyPr>
            <a:spAutoFit/>
          </a:bodyPr>
          <a:lstStyle/>
          <a:p>
            <a:pPr>
              <a:spcBef>
                <a:spcPct val="50000"/>
              </a:spcBef>
            </a:pPr>
            <a:r>
              <a:rPr lang="en-US" i="1" baseline="30000" dirty="0">
                <a:latin typeface="Calibri" pitchFamily="34" charset="0"/>
              </a:rPr>
              <a:t>4</a:t>
            </a:r>
            <a:r>
              <a:rPr lang="en-US" i="1" dirty="0">
                <a:latin typeface="Calibri" pitchFamily="34" charset="0"/>
              </a:rPr>
              <a:t>I</a:t>
            </a:r>
            <a:r>
              <a:rPr lang="en-US" i="1" baseline="-25000" dirty="0">
                <a:latin typeface="Calibri" pitchFamily="34" charset="0"/>
              </a:rPr>
              <a:t>11/2</a:t>
            </a:r>
            <a:endParaRPr lang="en-US" i="1" dirty="0">
              <a:latin typeface="Calibri" pitchFamily="34" charset="0"/>
            </a:endParaRPr>
          </a:p>
        </p:txBody>
      </p:sp>
      <p:sp>
        <p:nvSpPr>
          <p:cNvPr id="34885" name="Text Box 29"/>
          <p:cNvSpPr txBox="1">
            <a:spLocks noChangeArrowheads="1"/>
          </p:cNvSpPr>
          <p:nvPr/>
        </p:nvSpPr>
        <p:spPr bwMode="auto">
          <a:xfrm>
            <a:off x="4506269" y="4579730"/>
            <a:ext cx="838317" cy="369300"/>
          </a:xfrm>
          <a:prstGeom prst="rect">
            <a:avLst/>
          </a:prstGeom>
          <a:noFill/>
          <a:ln w="25400" algn="ctr">
            <a:noFill/>
            <a:miter lim="800000"/>
            <a:headEnd/>
            <a:tailEnd/>
          </a:ln>
        </p:spPr>
        <p:txBody>
          <a:bodyPr>
            <a:spAutoFit/>
          </a:bodyPr>
          <a:lstStyle/>
          <a:p>
            <a:pPr>
              <a:spcBef>
                <a:spcPct val="50000"/>
              </a:spcBef>
            </a:pPr>
            <a:r>
              <a:rPr lang="en-US" i="1" baseline="30000" dirty="0">
                <a:latin typeface="Calibri" pitchFamily="34" charset="0"/>
              </a:rPr>
              <a:t>4</a:t>
            </a:r>
            <a:r>
              <a:rPr lang="en-US" i="1" dirty="0">
                <a:latin typeface="Calibri" pitchFamily="34" charset="0"/>
              </a:rPr>
              <a:t>I</a:t>
            </a:r>
            <a:r>
              <a:rPr lang="en-US" i="1" baseline="-25000" dirty="0">
                <a:latin typeface="Calibri" pitchFamily="34" charset="0"/>
              </a:rPr>
              <a:t>9/2</a:t>
            </a:r>
            <a:endParaRPr lang="en-US" i="1" dirty="0">
              <a:latin typeface="Calibri" pitchFamily="34" charset="0"/>
            </a:endParaRPr>
          </a:p>
        </p:txBody>
      </p:sp>
      <p:sp>
        <p:nvSpPr>
          <p:cNvPr id="34886" name="TextBox 121"/>
          <p:cNvSpPr txBox="1">
            <a:spLocks noChangeArrowheads="1"/>
          </p:cNvSpPr>
          <p:nvPr/>
        </p:nvSpPr>
        <p:spPr bwMode="auto">
          <a:xfrm>
            <a:off x="4495382" y="5219237"/>
            <a:ext cx="923908" cy="461625"/>
          </a:xfrm>
          <a:prstGeom prst="rect">
            <a:avLst/>
          </a:prstGeom>
          <a:noFill/>
          <a:ln w="9525">
            <a:noFill/>
            <a:miter lim="800000"/>
            <a:headEnd/>
            <a:tailEnd/>
          </a:ln>
        </p:spPr>
        <p:txBody>
          <a:bodyPr wrap="none">
            <a:spAutoFit/>
          </a:bodyPr>
          <a:lstStyle/>
          <a:p>
            <a:r>
              <a:rPr lang="en-US" sz="2400" b="1" baseline="30000">
                <a:latin typeface="Calibri" pitchFamily="34" charset="0"/>
              </a:rPr>
              <a:t>(2S+1)</a:t>
            </a:r>
            <a:r>
              <a:rPr lang="en-US" sz="2400" b="1">
                <a:latin typeface="Calibri" pitchFamily="34" charset="0"/>
              </a:rPr>
              <a:t>L</a:t>
            </a:r>
            <a:r>
              <a:rPr lang="en-US" sz="2400" b="1" baseline="-25000">
                <a:latin typeface="Calibri" pitchFamily="34" charset="0"/>
              </a:rPr>
              <a:t>J</a:t>
            </a:r>
          </a:p>
        </p:txBody>
      </p:sp>
      <p:sp>
        <p:nvSpPr>
          <p:cNvPr id="34837" name="Line 40"/>
          <p:cNvSpPr>
            <a:spLocks noChangeShapeType="1"/>
          </p:cNvSpPr>
          <p:nvPr/>
        </p:nvSpPr>
        <p:spPr bwMode="auto">
          <a:xfrm flipV="1">
            <a:off x="990600" y="-228600"/>
            <a:ext cx="1414463" cy="3581400"/>
          </a:xfrm>
          <a:prstGeom prst="line">
            <a:avLst/>
          </a:prstGeom>
          <a:noFill/>
          <a:ln w="9525">
            <a:solidFill>
              <a:schemeClr val="tx1"/>
            </a:solidFill>
            <a:prstDash val="dash"/>
            <a:round/>
            <a:headEnd/>
            <a:tailEnd/>
          </a:ln>
        </p:spPr>
        <p:txBody>
          <a:bodyPr wrap="none" anchor="ctr"/>
          <a:lstStyle/>
          <a:p>
            <a:endParaRPr lang="en-US"/>
          </a:p>
        </p:txBody>
      </p:sp>
      <p:sp>
        <p:nvSpPr>
          <p:cNvPr id="53325" name="Rectangle 77"/>
          <p:cNvSpPr>
            <a:spLocks noChangeArrowheads="1"/>
          </p:cNvSpPr>
          <p:nvPr/>
        </p:nvSpPr>
        <p:spPr bwMode="auto">
          <a:xfrm>
            <a:off x="6388101" y="-152400"/>
            <a:ext cx="1219201" cy="5347019"/>
          </a:xfrm>
          <a:prstGeom prst="rect">
            <a:avLst/>
          </a:prstGeom>
          <a:solidFill>
            <a:schemeClr val="accent1">
              <a:lumMod val="20000"/>
              <a:lumOff val="80000"/>
            </a:schemeClr>
          </a:soli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fontAlgn="auto">
              <a:spcBef>
                <a:spcPts val="0"/>
              </a:spcBef>
              <a:spcAft>
                <a:spcPts val="0"/>
              </a:spcAft>
              <a:defRPr/>
            </a:pPr>
            <a:endParaRPr lang="en-US">
              <a:latin typeface="+mn-lt"/>
              <a:cs typeface="+mn-cs"/>
            </a:endParaRPr>
          </a:p>
        </p:txBody>
      </p:sp>
      <p:sp>
        <p:nvSpPr>
          <p:cNvPr id="34849" name="Text Box 78"/>
          <p:cNvSpPr txBox="1">
            <a:spLocks noChangeArrowheads="1"/>
          </p:cNvSpPr>
          <p:nvPr/>
        </p:nvSpPr>
        <p:spPr bwMode="auto">
          <a:xfrm>
            <a:off x="5951559" y="5754259"/>
            <a:ext cx="1993901" cy="646331"/>
          </a:xfrm>
          <a:prstGeom prst="rect">
            <a:avLst/>
          </a:prstGeom>
          <a:noFill/>
          <a:ln w="25400" algn="ctr">
            <a:noFill/>
            <a:miter lim="800000"/>
            <a:headEnd/>
            <a:tailEnd/>
          </a:ln>
        </p:spPr>
        <p:txBody>
          <a:bodyPr>
            <a:spAutoFit/>
          </a:bodyPr>
          <a:lstStyle/>
          <a:p>
            <a:pPr algn="ctr">
              <a:spcBef>
                <a:spcPct val="50000"/>
              </a:spcBef>
            </a:pPr>
            <a:r>
              <a:rPr lang="en-US" i="1" dirty="0">
                <a:latin typeface="Calibri" pitchFamily="34" charset="0"/>
              </a:rPr>
              <a:t>Ligand </a:t>
            </a:r>
            <a:r>
              <a:rPr lang="en-US" i="1" dirty="0" smtClean="0">
                <a:latin typeface="Calibri" pitchFamily="34" charset="0"/>
              </a:rPr>
              <a:t>Field</a:t>
            </a:r>
            <a:r>
              <a:rPr lang="en-US" i="1" dirty="0">
                <a:latin typeface="Calibri" pitchFamily="34" charset="0"/>
              </a:rPr>
              <a:t> </a:t>
            </a:r>
            <a:r>
              <a:rPr lang="en-US" i="1" dirty="0" smtClean="0">
                <a:latin typeface="Calibri" pitchFamily="34" charset="0"/>
              </a:rPr>
              <a:t>Splitting</a:t>
            </a:r>
          </a:p>
        </p:txBody>
      </p:sp>
      <p:sp>
        <p:nvSpPr>
          <p:cNvPr id="34850" name="Line 56"/>
          <p:cNvSpPr>
            <a:spLocks noChangeShapeType="1"/>
          </p:cNvSpPr>
          <p:nvPr/>
        </p:nvSpPr>
        <p:spPr bwMode="auto">
          <a:xfrm>
            <a:off x="5181600" y="4953305"/>
            <a:ext cx="1447800" cy="75895"/>
          </a:xfrm>
          <a:prstGeom prst="line">
            <a:avLst/>
          </a:prstGeom>
          <a:noFill/>
          <a:ln w="9525">
            <a:solidFill>
              <a:schemeClr val="tx1"/>
            </a:solidFill>
            <a:prstDash val="dash"/>
            <a:round/>
            <a:headEnd/>
            <a:tailEnd/>
          </a:ln>
        </p:spPr>
        <p:txBody>
          <a:bodyPr wrap="none" anchor="ctr"/>
          <a:lstStyle/>
          <a:p>
            <a:endParaRPr lang="en-US"/>
          </a:p>
        </p:txBody>
      </p:sp>
      <p:sp>
        <p:nvSpPr>
          <p:cNvPr id="34851" name="Line 56"/>
          <p:cNvSpPr>
            <a:spLocks noChangeShapeType="1"/>
          </p:cNvSpPr>
          <p:nvPr/>
        </p:nvSpPr>
        <p:spPr bwMode="auto">
          <a:xfrm flipV="1">
            <a:off x="5181600" y="4800600"/>
            <a:ext cx="1447800" cy="152702"/>
          </a:xfrm>
          <a:prstGeom prst="line">
            <a:avLst/>
          </a:prstGeom>
          <a:noFill/>
          <a:ln w="9525">
            <a:solidFill>
              <a:schemeClr val="tx1"/>
            </a:solidFill>
            <a:prstDash val="dash"/>
            <a:round/>
            <a:headEnd/>
            <a:tailEnd/>
          </a:ln>
        </p:spPr>
        <p:txBody>
          <a:bodyPr wrap="none" anchor="ctr"/>
          <a:lstStyle/>
          <a:p>
            <a:endParaRPr lang="en-US"/>
          </a:p>
        </p:txBody>
      </p:sp>
      <p:sp>
        <p:nvSpPr>
          <p:cNvPr id="34852" name="Line 56"/>
          <p:cNvSpPr>
            <a:spLocks noChangeShapeType="1"/>
          </p:cNvSpPr>
          <p:nvPr/>
        </p:nvSpPr>
        <p:spPr bwMode="auto">
          <a:xfrm flipV="1">
            <a:off x="5257801" y="4907583"/>
            <a:ext cx="1295400" cy="45719"/>
          </a:xfrm>
          <a:prstGeom prst="line">
            <a:avLst/>
          </a:prstGeom>
          <a:noFill/>
          <a:ln w="9525">
            <a:solidFill>
              <a:schemeClr val="tx1"/>
            </a:solidFill>
            <a:prstDash val="dash"/>
            <a:round/>
            <a:headEnd/>
            <a:tailEnd/>
          </a:ln>
        </p:spPr>
        <p:txBody>
          <a:bodyPr wrap="none" anchor="ctr"/>
          <a:lstStyle/>
          <a:p>
            <a:endParaRPr lang="en-US"/>
          </a:p>
        </p:txBody>
      </p:sp>
      <p:sp>
        <p:nvSpPr>
          <p:cNvPr id="34853" name="Line 56"/>
          <p:cNvSpPr>
            <a:spLocks noChangeShapeType="1"/>
          </p:cNvSpPr>
          <p:nvPr/>
        </p:nvSpPr>
        <p:spPr bwMode="auto">
          <a:xfrm flipV="1">
            <a:off x="5181601" y="4800599"/>
            <a:ext cx="1447799" cy="152702"/>
          </a:xfrm>
          <a:prstGeom prst="line">
            <a:avLst/>
          </a:prstGeom>
          <a:noFill/>
          <a:ln w="9525">
            <a:solidFill>
              <a:schemeClr val="tx1"/>
            </a:solidFill>
            <a:prstDash val="dash"/>
            <a:round/>
            <a:headEnd/>
            <a:tailEnd/>
          </a:ln>
        </p:spPr>
        <p:txBody>
          <a:bodyPr wrap="none" anchor="ctr"/>
          <a:lstStyle/>
          <a:p>
            <a:endParaRPr lang="en-US"/>
          </a:p>
        </p:txBody>
      </p:sp>
      <p:sp>
        <p:nvSpPr>
          <p:cNvPr id="34854" name="Line 56"/>
          <p:cNvSpPr>
            <a:spLocks noChangeShapeType="1"/>
          </p:cNvSpPr>
          <p:nvPr/>
        </p:nvSpPr>
        <p:spPr bwMode="auto">
          <a:xfrm flipV="1">
            <a:off x="5257801" y="4907582"/>
            <a:ext cx="1295399" cy="45719"/>
          </a:xfrm>
          <a:prstGeom prst="line">
            <a:avLst/>
          </a:prstGeom>
          <a:noFill/>
          <a:ln w="9525">
            <a:solidFill>
              <a:schemeClr val="tx1"/>
            </a:solidFill>
            <a:prstDash val="dash"/>
            <a:round/>
            <a:headEnd/>
            <a:tailEnd/>
          </a:ln>
        </p:spPr>
        <p:txBody>
          <a:bodyPr wrap="none" anchor="ctr"/>
          <a:lstStyle/>
          <a:p>
            <a:endParaRPr lang="en-US"/>
          </a:p>
        </p:txBody>
      </p:sp>
      <p:sp>
        <p:nvSpPr>
          <p:cNvPr id="34855" name="TextBox 124"/>
          <p:cNvSpPr txBox="1">
            <a:spLocks noChangeArrowheads="1"/>
          </p:cNvSpPr>
          <p:nvPr/>
        </p:nvSpPr>
        <p:spPr bwMode="auto">
          <a:xfrm>
            <a:off x="6781801" y="5220021"/>
            <a:ext cx="502061" cy="461693"/>
          </a:xfrm>
          <a:prstGeom prst="rect">
            <a:avLst/>
          </a:prstGeom>
          <a:noFill/>
          <a:ln w="9525">
            <a:noFill/>
            <a:miter lim="800000"/>
            <a:headEnd/>
            <a:tailEnd/>
          </a:ln>
        </p:spPr>
        <p:txBody>
          <a:bodyPr wrap="none">
            <a:spAutoFit/>
          </a:bodyPr>
          <a:lstStyle/>
          <a:p>
            <a:r>
              <a:rPr lang="en-US" sz="2400" b="1">
                <a:latin typeface="Calibri" pitchFamily="34" charset="0"/>
              </a:rPr>
              <a:t>m</a:t>
            </a:r>
            <a:r>
              <a:rPr lang="en-US" sz="2400" b="1" baseline="-25000">
                <a:latin typeface="Calibri" pitchFamily="34" charset="0"/>
              </a:rPr>
              <a:t>J</a:t>
            </a:r>
          </a:p>
        </p:txBody>
      </p:sp>
      <p:sp>
        <p:nvSpPr>
          <p:cNvPr id="34840" name="Rectangle 2"/>
          <p:cNvSpPr>
            <a:spLocks noGrp="1" noChangeArrowheads="1"/>
          </p:cNvSpPr>
          <p:nvPr>
            <p:ph type="title"/>
          </p:nvPr>
        </p:nvSpPr>
        <p:spPr>
          <a:xfrm>
            <a:off x="-228600" y="65088"/>
            <a:ext cx="9601200" cy="1143000"/>
          </a:xfrm>
          <a:solidFill>
            <a:schemeClr val="bg1"/>
          </a:solidFill>
          <a:ln w="38100">
            <a:solidFill>
              <a:schemeClr val="tx1"/>
            </a:solidFill>
          </a:ln>
        </p:spPr>
        <p:txBody>
          <a:bodyPr/>
          <a:lstStyle/>
          <a:p>
            <a:r>
              <a:rPr lang="en-US" sz="4000" b="1" dirty="0" smtClean="0"/>
              <a:t>The Electronic Structure of NdTp</a:t>
            </a:r>
            <a:r>
              <a:rPr lang="en-US" sz="4000" b="1" baseline="-25000" dirty="0" smtClean="0"/>
              <a:t>3</a:t>
            </a:r>
          </a:p>
        </p:txBody>
      </p:sp>
      <p:sp>
        <p:nvSpPr>
          <p:cNvPr id="67" name="Line 5"/>
          <p:cNvSpPr>
            <a:spLocks noChangeShapeType="1"/>
          </p:cNvSpPr>
          <p:nvPr/>
        </p:nvSpPr>
        <p:spPr bwMode="auto">
          <a:xfrm>
            <a:off x="6591300" y="5042848"/>
            <a:ext cx="762000" cy="0"/>
          </a:xfrm>
          <a:prstGeom prst="line">
            <a:avLst/>
          </a:prstGeom>
          <a:noFill/>
          <a:ln w="25400">
            <a:solidFill>
              <a:schemeClr val="tx1"/>
            </a:solidFill>
            <a:round/>
            <a:headEnd/>
            <a:tailEnd/>
          </a:ln>
        </p:spPr>
        <p:txBody>
          <a:bodyPr wrap="none" anchor="ctr"/>
          <a:lstStyle/>
          <a:p>
            <a:endParaRPr lang="en-US"/>
          </a:p>
        </p:txBody>
      </p:sp>
      <p:sp>
        <p:nvSpPr>
          <p:cNvPr id="68" name="Line 5"/>
          <p:cNvSpPr>
            <a:spLocks noChangeShapeType="1"/>
          </p:cNvSpPr>
          <p:nvPr/>
        </p:nvSpPr>
        <p:spPr bwMode="auto">
          <a:xfrm>
            <a:off x="6591300" y="4993944"/>
            <a:ext cx="762000" cy="0"/>
          </a:xfrm>
          <a:prstGeom prst="line">
            <a:avLst/>
          </a:prstGeom>
          <a:noFill/>
          <a:ln w="25400">
            <a:solidFill>
              <a:schemeClr val="tx1"/>
            </a:solidFill>
            <a:round/>
            <a:headEnd/>
            <a:tailEnd/>
          </a:ln>
        </p:spPr>
        <p:txBody>
          <a:bodyPr wrap="none" anchor="ctr"/>
          <a:lstStyle/>
          <a:p>
            <a:endParaRPr lang="en-US"/>
          </a:p>
        </p:txBody>
      </p:sp>
      <p:sp>
        <p:nvSpPr>
          <p:cNvPr id="69" name="Line 5"/>
          <p:cNvSpPr>
            <a:spLocks noChangeShapeType="1"/>
          </p:cNvSpPr>
          <p:nvPr/>
        </p:nvSpPr>
        <p:spPr bwMode="auto">
          <a:xfrm>
            <a:off x="6591300" y="4923432"/>
            <a:ext cx="762000" cy="0"/>
          </a:xfrm>
          <a:prstGeom prst="line">
            <a:avLst/>
          </a:prstGeom>
          <a:noFill/>
          <a:ln w="25400">
            <a:solidFill>
              <a:schemeClr val="tx1"/>
            </a:solidFill>
            <a:round/>
            <a:headEnd/>
            <a:tailEnd/>
          </a:ln>
        </p:spPr>
        <p:txBody>
          <a:bodyPr wrap="none" anchor="ctr"/>
          <a:lstStyle/>
          <a:p>
            <a:endParaRPr lang="en-US"/>
          </a:p>
        </p:txBody>
      </p:sp>
      <p:sp>
        <p:nvSpPr>
          <p:cNvPr id="70" name="Line 5"/>
          <p:cNvSpPr>
            <a:spLocks noChangeShapeType="1"/>
          </p:cNvSpPr>
          <p:nvPr/>
        </p:nvSpPr>
        <p:spPr bwMode="auto">
          <a:xfrm>
            <a:off x="6591300" y="4839272"/>
            <a:ext cx="762000" cy="0"/>
          </a:xfrm>
          <a:prstGeom prst="line">
            <a:avLst/>
          </a:prstGeom>
          <a:noFill/>
          <a:ln w="25400">
            <a:solidFill>
              <a:schemeClr val="tx1"/>
            </a:solidFill>
            <a:round/>
            <a:headEnd/>
            <a:tailEnd/>
          </a:ln>
        </p:spPr>
        <p:txBody>
          <a:bodyPr wrap="none" anchor="ctr"/>
          <a:lstStyle/>
          <a:p>
            <a:endParaRPr lang="en-US"/>
          </a:p>
        </p:txBody>
      </p:sp>
      <p:sp>
        <p:nvSpPr>
          <p:cNvPr id="71" name="Line 5"/>
          <p:cNvSpPr>
            <a:spLocks noChangeShapeType="1"/>
          </p:cNvSpPr>
          <p:nvPr/>
        </p:nvSpPr>
        <p:spPr bwMode="auto">
          <a:xfrm>
            <a:off x="6591300" y="4796056"/>
            <a:ext cx="762000" cy="0"/>
          </a:xfrm>
          <a:prstGeom prst="line">
            <a:avLst/>
          </a:prstGeom>
          <a:noFill/>
          <a:ln w="25400">
            <a:solidFill>
              <a:schemeClr val="tx1"/>
            </a:solidFill>
            <a:round/>
            <a:headEnd/>
            <a:tailEnd/>
          </a:ln>
        </p:spPr>
        <p:txBody>
          <a:bodyPr wrap="none" anchor="ctr"/>
          <a:lstStyle/>
          <a:p>
            <a:endParaRPr lang="en-US"/>
          </a:p>
        </p:txBody>
      </p:sp>
      <p:sp>
        <p:nvSpPr>
          <p:cNvPr id="72" name="Rectangle 71"/>
          <p:cNvSpPr/>
          <p:nvPr/>
        </p:nvSpPr>
        <p:spPr>
          <a:xfrm>
            <a:off x="6455392" y="4953000"/>
            <a:ext cx="1066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8028296" y="3733800"/>
            <a:ext cx="914400"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ine 5"/>
          <p:cNvSpPr>
            <a:spLocks noChangeShapeType="1"/>
          </p:cNvSpPr>
          <p:nvPr/>
        </p:nvSpPr>
        <p:spPr bwMode="auto">
          <a:xfrm>
            <a:off x="8077200" y="4876800"/>
            <a:ext cx="762000" cy="0"/>
          </a:xfrm>
          <a:prstGeom prst="line">
            <a:avLst/>
          </a:prstGeom>
          <a:noFill/>
          <a:ln w="25400">
            <a:solidFill>
              <a:schemeClr val="tx1"/>
            </a:solidFill>
            <a:round/>
            <a:headEnd/>
            <a:tailEnd/>
          </a:ln>
        </p:spPr>
        <p:txBody>
          <a:bodyPr wrap="none" anchor="ctr"/>
          <a:lstStyle/>
          <a:p>
            <a:endParaRPr lang="en-US"/>
          </a:p>
        </p:txBody>
      </p:sp>
      <p:sp>
        <p:nvSpPr>
          <p:cNvPr id="78" name="Line 5"/>
          <p:cNvSpPr>
            <a:spLocks noChangeShapeType="1"/>
          </p:cNvSpPr>
          <p:nvPr/>
        </p:nvSpPr>
        <p:spPr bwMode="auto">
          <a:xfrm>
            <a:off x="8077200" y="3962400"/>
            <a:ext cx="762000" cy="0"/>
          </a:xfrm>
          <a:prstGeom prst="line">
            <a:avLst/>
          </a:prstGeom>
          <a:noFill/>
          <a:ln w="25400">
            <a:solidFill>
              <a:schemeClr val="tx1"/>
            </a:solidFill>
            <a:round/>
            <a:headEnd/>
            <a:tailEnd/>
          </a:ln>
        </p:spPr>
        <p:txBody>
          <a:bodyPr wrap="none" anchor="ctr"/>
          <a:lstStyle/>
          <a:p>
            <a:endParaRPr lang="en-US"/>
          </a:p>
        </p:txBody>
      </p:sp>
      <p:cxnSp>
        <p:nvCxnSpPr>
          <p:cNvPr id="80" name="Straight Arrow Connector 79"/>
          <p:cNvCxnSpPr/>
          <p:nvPr/>
        </p:nvCxnSpPr>
        <p:spPr>
          <a:xfrm rot="5400000">
            <a:off x="7772400" y="4419600"/>
            <a:ext cx="762000" cy="1588"/>
          </a:xfrm>
          <a:prstGeom prst="straightConnector1">
            <a:avLst/>
          </a:prstGeom>
          <a:ln w="12700">
            <a:headEnd type="arrow"/>
            <a:tailEnd type="arrow"/>
          </a:ln>
        </p:spPr>
        <p:style>
          <a:lnRef idx="1">
            <a:schemeClr val="dk1"/>
          </a:lnRef>
          <a:fillRef idx="0">
            <a:schemeClr val="dk1"/>
          </a:fillRef>
          <a:effectRef idx="0">
            <a:schemeClr val="dk1"/>
          </a:effectRef>
          <a:fontRef idx="minor">
            <a:schemeClr val="tx1"/>
          </a:fontRef>
        </p:style>
      </p:cxnSp>
      <p:sp>
        <p:nvSpPr>
          <p:cNvPr id="81" name="TextBox 80"/>
          <p:cNvSpPr txBox="1"/>
          <p:nvPr/>
        </p:nvSpPr>
        <p:spPr>
          <a:xfrm>
            <a:off x="8104753" y="4294496"/>
            <a:ext cx="899605" cy="307777"/>
          </a:xfrm>
          <a:prstGeom prst="rect">
            <a:avLst/>
          </a:prstGeom>
          <a:noFill/>
        </p:spPr>
        <p:txBody>
          <a:bodyPr wrap="none" rtlCol="0">
            <a:spAutoFit/>
          </a:bodyPr>
          <a:lstStyle/>
          <a:p>
            <a:r>
              <a:rPr lang="en-US" sz="1400" b="1" dirty="0" smtClean="0"/>
              <a:t>107 cm</a:t>
            </a:r>
            <a:r>
              <a:rPr lang="en-US" sz="1400" b="1" baseline="30000" dirty="0" smtClean="0"/>
              <a:t>-1</a:t>
            </a:r>
            <a:endParaRPr lang="en-US" sz="1400" b="1" baseline="30000" dirty="0"/>
          </a:p>
        </p:txBody>
      </p:sp>
      <p:cxnSp>
        <p:nvCxnSpPr>
          <p:cNvPr id="83" name="Straight Connector 82"/>
          <p:cNvCxnSpPr/>
          <p:nvPr/>
        </p:nvCxnSpPr>
        <p:spPr>
          <a:xfrm rot="5400000">
            <a:off x="7174230" y="4103370"/>
            <a:ext cx="1219200" cy="48006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85" name="Straight Connector 84"/>
          <p:cNvCxnSpPr/>
          <p:nvPr/>
        </p:nvCxnSpPr>
        <p:spPr>
          <a:xfrm rot="10800000" flipV="1">
            <a:off x="7543800" y="5029200"/>
            <a:ext cx="480060" cy="7620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94" name="TextBox 93"/>
          <p:cNvSpPr txBox="1"/>
          <p:nvPr/>
        </p:nvSpPr>
        <p:spPr>
          <a:xfrm>
            <a:off x="4614490" y="6550223"/>
            <a:ext cx="4529510" cy="307777"/>
          </a:xfrm>
          <a:prstGeom prst="rect">
            <a:avLst/>
          </a:prstGeom>
          <a:noFill/>
        </p:spPr>
        <p:txBody>
          <a:bodyPr wrap="none" rtlCol="0">
            <a:spAutoFit/>
          </a:bodyPr>
          <a:lstStyle/>
          <a:p>
            <a:r>
              <a:rPr lang="en-US" sz="1400" dirty="0" err="1" smtClean="0">
                <a:latin typeface="+mj-lt"/>
              </a:rPr>
              <a:t>Reddmann</a:t>
            </a:r>
            <a:r>
              <a:rPr lang="en-US" sz="1400" dirty="0" smtClean="0">
                <a:latin typeface="+mj-lt"/>
              </a:rPr>
              <a:t>, H. </a:t>
            </a:r>
            <a:r>
              <a:rPr lang="en-US" sz="1400" i="1" dirty="0" smtClean="0">
                <a:latin typeface="+mj-lt"/>
              </a:rPr>
              <a:t>et. al.</a:t>
            </a:r>
            <a:r>
              <a:rPr lang="en-US" sz="1400" dirty="0" smtClean="0">
                <a:latin typeface="+mj-lt"/>
              </a:rPr>
              <a:t> </a:t>
            </a:r>
            <a:r>
              <a:rPr lang="en-US" sz="1400" i="1" dirty="0" smtClean="0">
                <a:latin typeface="+mj-lt"/>
              </a:rPr>
              <a:t>Z. </a:t>
            </a:r>
            <a:r>
              <a:rPr lang="en-US" sz="1400" i="1" dirty="0" err="1" smtClean="0">
                <a:latin typeface="+mj-lt"/>
              </a:rPr>
              <a:t>Anorg</a:t>
            </a:r>
            <a:r>
              <a:rPr lang="en-US" sz="1400" i="1" dirty="0" smtClean="0">
                <a:latin typeface="+mj-lt"/>
              </a:rPr>
              <a:t>. </a:t>
            </a:r>
            <a:r>
              <a:rPr lang="en-US" sz="1400" i="1" dirty="0" err="1" smtClean="0">
                <a:latin typeface="+mj-lt"/>
              </a:rPr>
              <a:t>Allg</a:t>
            </a:r>
            <a:r>
              <a:rPr lang="en-US" sz="1400" i="1" dirty="0" smtClean="0">
                <a:latin typeface="+mj-lt"/>
              </a:rPr>
              <a:t>. Chem.</a:t>
            </a:r>
            <a:r>
              <a:rPr lang="en-US" sz="1400" dirty="0" smtClean="0">
                <a:latin typeface="+mj-lt"/>
              </a:rPr>
              <a:t> </a:t>
            </a:r>
            <a:r>
              <a:rPr lang="en-US" sz="1400" b="1" dirty="0" smtClean="0">
                <a:latin typeface="+mj-lt"/>
              </a:rPr>
              <a:t>2006</a:t>
            </a:r>
            <a:r>
              <a:rPr lang="en-US" sz="1400" dirty="0" smtClean="0">
                <a:latin typeface="+mj-lt"/>
              </a:rPr>
              <a:t>, </a:t>
            </a:r>
            <a:r>
              <a:rPr lang="en-US" sz="1400" i="1" dirty="0" smtClean="0">
                <a:latin typeface="+mj-lt"/>
              </a:rPr>
              <a:t>632</a:t>
            </a:r>
            <a:r>
              <a:rPr lang="en-US" sz="1400" dirty="0" smtClean="0">
                <a:latin typeface="+mj-lt"/>
              </a:rPr>
              <a:t>, 1405. </a:t>
            </a:r>
            <a:endParaRPr lang="en-US" sz="1400"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b="1" dirty="0" smtClean="0"/>
              <a:t>Slow Magnetic Relaxation in NdTp</a:t>
            </a:r>
            <a:r>
              <a:rPr lang="en-US" sz="3600" b="1" baseline="-25000" dirty="0" smtClean="0"/>
              <a:t>3</a:t>
            </a:r>
            <a:endParaRPr lang="en-US" sz="3600" b="1" dirty="0"/>
          </a:p>
        </p:txBody>
      </p:sp>
      <p:sp>
        <p:nvSpPr>
          <p:cNvPr id="4" name="Rectangle 14"/>
          <p:cNvSpPr>
            <a:spLocks noChangeArrowheads="1"/>
          </p:cNvSpPr>
          <p:nvPr/>
        </p:nvSpPr>
        <p:spPr bwMode="auto">
          <a:xfrm>
            <a:off x="4800600" y="4230469"/>
            <a:ext cx="4114800" cy="646331"/>
          </a:xfrm>
          <a:prstGeom prst="rect">
            <a:avLst/>
          </a:prstGeom>
          <a:noFill/>
          <a:ln w="9525">
            <a:noFill/>
            <a:miter lim="800000"/>
            <a:headEnd/>
            <a:tailEnd/>
          </a:ln>
        </p:spPr>
        <p:txBody>
          <a:bodyPr wrap="square" anchor="ctr">
            <a:spAutoFit/>
          </a:bodyPr>
          <a:lstStyle/>
          <a:p>
            <a:r>
              <a:rPr lang="en-US" dirty="0" smtClean="0">
                <a:latin typeface="Calibri" pitchFamily="34" charset="0"/>
                <a:sym typeface="Symbol" pitchFamily="18" charset="2"/>
              </a:rPr>
              <a:t> </a:t>
            </a:r>
            <a:r>
              <a:rPr lang="en-US" dirty="0" smtClean="0">
                <a:latin typeface="Calibri" pitchFamily="34" charset="0"/>
              </a:rPr>
              <a:t> Requires application of &gt; 100 Oe dc    </a:t>
            </a:r>
          </a:p>
          <a:p>
            <a:r>
              <a:rPr lang="en-US" dirty="0" smtClean="0">
                <a:latin typeface="Calibri" pitchFamily="34" charset="0"/>
              </a:rPr>
              <a:t>    field to observe out-of-phase signal</a:t>
            </a:r>
            <a:endParaRPr lang="en-US" dirty="0">
              <a:latin typeface="Calibri" pitchFamily="34" charset="0"/>
            </a:endParaRPr>
          </a:p>
        </p:txBody>
      </p:sp>
      <p:sp>
        <p:nvSpPr>
          <p:cNvPr id="5" name="Rectangle 14"/>
          <p:cNvSpPr>
            <a:spLocks noChangeArrowheads="1"/>
          </p:cNvSpPr>
          <p:nvPr/>
        </p:nvSpPr>
        <p:spPr bwMode="auto">
          <a:xfrm>
            <a:off x="4800600" y="5144869"/>
            <a:ext cx="4038600" cy="646331"/>
          </a:xfrm>
          <a:prstGeom prst="rect">
            <a:avLst/>
          </a:prstGeom>
          <a:noFill/>
          <a:ln w="9525">
            <a:noFill/>
            <a:miter lim="800000"/>
            <a:headEnd/>
            <a:tailEnd/>
          </a:ln>
        </p:spPr>
        <p:txBody>
          <a:bodyPr wrap="square" anchor="ctr">
            <a:spAutoFit/>
          </a:bodyPr>
          <a:lstStyle/>
          <a:p>
            <a:r>
              <a:rPr lang="en-US" dirty="0" smtClean="0">
                <a:latin typeface="Calibri" pitchFamily="34" charset="0"/>
                <a:sym typeface="Symbol" pitchFamily="18" charset="2"/>
              </a:rPr>
              <a:t> </a:t>
            </a:r>
            <a:r>
              <a:rPr lang="en-US" dirty="0" smtClean="0">
                <a:latin typeface="Calibri" pitchFamily="34" charset="0"/>
              </a:rPr>
              <a:t> Relaxation data can be fit to give </a:t>
            </a:r>
            <a:r>
              <a:rPr lang="en-US" i="1" dirty="0" smtClean="0">
                <a:latin typeface="Calibri" pitchFamily="34" charset="0"/>
              </a:rPr>
              <a:t>U</a:t>
            </a:r>
            <a:r>
              <a:rPr lang="en-US" i="1" baseline="-25000" dirty="0" smtClean="0">
                <a:latin typeface="Calibri" pitchFamily="34" charset="0"/>
              </a:rPr>
              <a:t>eff</a:t>
            </a:r>
            <a:r>
              <a:rPr lang="en-US" i="1" dirty="0" smtClean="0">
                <a:latin typeface="Calibri" pitchFamily="34" charset="0"/>
              </a:rPr>
              <a:t> </a:t>
            </a:r>
            <a:r>
              <a:rPr lang="en-US" dirty="0" smtClean="0">
                <a:latin typeface="Calibri" pitchFamily="34" charset="0"/>
              </a:rPr>
              <a:t>=   </a:t>
            </a:r>
          </a:p>
          <a:p>
            <a:r>
              <a:rPr lang="en-US" dirty="0" smtClean="0">
                <a:latin typeface="Calibri" pitchFamily="34" charset="0"/>
              </a:rPr>
              <a:t>    ~3 cm</a:t>
            </a:r>
            <a:r>
              <a:rPr lang="en-US" baseline="30000" dirty="0" smtClean="0">
                <a:latin typeface="Calibri" pitchFamily="34" charset="0"/>
              </a:rPr>
              <a:t>-1</a:t>
            </a:r>
            <a:r>
              <a:rPr lang="en-US" dirty="0" smtClean="0">
                <a:latin typeface="Calibri" pitchFamily="34" charset="0"/>
              </a:rPr>
              <a:t> (4 K) and </a:t>
            </a:r>
            <a:r>
              <a:rPr lang="el-GR" dirty="0" smtClean="0">
                <a:latin typeface="Calibri" pitchFamily="34" charset="0"/>
              </a:rPr>
              <a:t>τ</a:t>
            </a:r>
            <a:r>
              <a:rPr lang="en-US" baseline="-25000" dirty="0" smtClean="0">
                <a:latin typeface="Calibri" pitchFamily="34" charset="0"/>
              </a:rPr>
              <a:t>0</a:t>
            </a:r>
            <a:r>
              <a:rPr lang="en-US" dirty="0" smtClean="0">
                <a:latin typeface="Calibri" pitchFamily="34" charset="0"/>
              </a:rPr>
              <a:t> = 4x10</a:t>
            </a:r>
            <a:r>
              <a:rPr lang="en-US" baseline="30000" dirty="0" smtClean="0">
                <a:latin typeface="Calibri" pitchFamily="34" charset="0"/>
              </a:rPr>
              <a:t>-5</a:t>
            </a:r>
            <a:r>
              <a:rPr lang="en-US" dirty="0" smtClean="0">
                <a:latin typeface="Calibri" pitchFamily="34" charset="0"/>
              </a:rPr>
              <a:t> s</a:t>
            </a:r>
            <a:endParaRPr lang="en-US" baseline="30000" dirty="0">
              <a:latin typeface="Calibri" pitchFamily="34" charset="0"/>
            </a:endParaRPr>
          </a:p>
        </p:txBody>
      </p:sp>
      <p:grpSp>
        <p:nvGrpSpPr>
          <p:cNvPr id="6" name="Group 5"/>
          <p:cNvGrpSpPr/>
          <p:nvPr/>
        </p:nvGrpSpPr>
        <p:grpSpPr>
          <a:xfrm>
            <a:off x="5334000" y="1219200"/>
            <a:ext cx="2730698" cy="2392231"/>
            <a:chOff x="5334000" y="1665990"/>
            <a:chExt cx="3639312" cy="3188224"/>
          </a:xfrm>
        </p:grpSpPr>
        <p:pic>
          <p:nvPicPr>
            <p:cNvPr id="8" name="Picture 7" descr="NdTp3.jpg"/>
            <p:cNvPicPr>
              <a:picLocks noChangeAspect="1"/>
            </p:cNvPicPr>
            <p:nvPr/>
          </p:nvPicPr>
          <p:blipFill>
            <a:blip r:embed="rId2" cstate="print"/>
            <a:stretch>
              <a:fillRect/>
            </a:stretch>
          </p:blipFill>
          <p:spPr>
            <a:xfrm>
              <a:off x="5334000" y="1764268"/>
              <a:ext cx="3639312" cy="3089946"/>
            </a:xfrm>
            <a:prstGeom prst="rect">
              <a:avLst/>
            </a:prstGeom>
          </p:spPr>
        </p:pic>
        <p:sp>
          <p:nvSpPr>
            <p:cNvPr id="9" name="TextBox 8"/>
            <p:cNvSpPr txBox="1"/>
            <p:nvPr/>
          </p:nvSpPr>
          <p:spPr>
            <a:xfrm>
              <a:off x="6316171" y="2585542"/>
              <a:ext cx="314509" cy="307776"/>
            </a:xfrm>
            <a:prstGeom prst="rect">
              <a:avLst/>
            </a:prstGeom>
            <a:noFill/>
          </p:spPr>
          <p:txBody>
            <a:bodyPr wrap="none" rtlCol="0">
              <a:spAutoFit/>
            </a:bodyPr>
            <a:lstStyle/>
            <a:p>
              <a:r>
                <a:rPr lang="en-US" sz="1400" b="1" dirty="0" smtClean="0"/>
                <a:t>N</a:t>
              </a:r>
              <a:endParaRPr lang="en-US" sz="1400" b="1" dirty="0"/>
            </a:p>
          </p:txBody>
        </p:sp>
        <p:sp>
          <p:nvSpPr>
            <p:cNvPr id="10" name="TextBox 9"/>
            <p:cNvSpPr txBox="1"/>
            <p:nvPr/>
          </p:nvSpPr>
          <p:spPr>
            <a:xfrm>
              <a:off x="7746370" y="3345669"/>
              <a:ext cx="314509" cy="307777"/>
            </a:xfrm>
            <a:prstGeom prst="rect">
              <a:avLst/>
            </a:prstGeom>
            <a:noFill/>
          </p:spPr>
          <p:txBody>
            <a:bodyPr wrap="none" rtlCol="0">
              <a:spAutoFit/>
            </a:bodyPr>
            <a:lstStyle/>
            <a:p>
              <a:r>
                <a:rPr lang="en-US" sz="1400" b="1" dirty="0" smtClean="0"/>
                <a:t>B</a:t>
              </a:r>
              <a:endParaRPr lang="en-US" sz="1400" b="1" dirty="0"/>
            </a:p>
          </p:txBody>
        </p:sp>
        <p:sp>
          <p:nvSpPr>
            <p:cNvPr id="11" name="TextBox 10"/>
            <p:cNvSpPr txBox="1"/>
            <p:nvPr/>
          </p:nvSpPr>
          <p:spPr>
            <a:xfrm>
              <a:off x="7096971" y="1665990"/>
              <a:ext cx="314509" cy="307777"/>
            </a:xfrm>
            <a:prstGeom prst="rect">
              <a:avLst/>
            </a:prstGeom>
            <a:noFill/>
          </p:spPr>
          <p:txBody>
            <a:bodyPr wrap="none" rtlCol="0">
              <a:spAutoFit/>
            </a:bodyPr>
            <a:lstStyle/>
            <a:p>
              <a:r>
                <a:rPr lang="en-US" sz="1400" b="1" dirty="0" smtClean="0"/>
                <a:t>C</a:t>
              </a:r>
              <a:endParaRPr lang="en-US" sz="1400" b="1" dirty="0"/>
            </a:p>
          </p:txBody>
        </p:sp>
        <p:sp>
          <p:nvSpPr>
            <p:cNvPr id="12" name="TextBox 11"/>
            <p:cNvSpPr txBox="1"/>
            <p:nvPr/>
          </p:nvSpPr>
          <p:spPr>
            <a:xfrm>
              <a:off x="7187382" y="2952352"/>
              <a:ext cx="423514" cy="307776"/>
            </a:xfrm>
            <a:prstGeom prst="rect">
              <a:avLst/>
            </a:prstGeom>
            <a:noFill/>
          </p:spPr>
          <p:txBody>
            <a:bodyPr wrap="none" rtlCol="0">
              <a:spAutoFit/>
            </a:bodyPr>
            <a:lstStyle/>
            <a:p>
              <a:r>
                <a:rPr lang="en-US" sz="1400" b="1" dirty="0" err="1" smtClean="0"/>
                <a:t>Nd</a:t>
              </a:r>
              <a:endParaRPr lang="en-US" sz="1400" b="1" dirty="0"/>
            </a:p>
          </p:txBody>
        </p:sp>
      </p:grpSp>
      <p:sp>
        <p:nvSpPr>
          <p:cNvPr id="13" name="TextBox 12"/>
          <p:cNvSpPr txBox="1"/>
          <p:nvPr/>
        </p:nvSpPr>
        <p:spPr>
          <a:xfrm>
            <a:off x="5410200" y="6019800"/>
            <a:ext cx="2634054" cy="369332"/>
          </a:xfrm>
          <a:prstGeom prst="rect">
            <a:avLst/>
          </a:prstGeom>
          <a:noFill/>
        </p:spPr>
        <p:txBody>
          <a:bodyPr wrap="none" rtlCol="0">
            <a:spAutoFit/>
          </a:bodyPr>
          <a:lstStyle/>
          <a:p>
            <a:r>
              <a:rPr lang="en-US" dirty="0" smtClean="0"/>
              <a:t>3 % of expected barrier!</a:t>
            </a:r>
            <a:endParaRPr lang="en-US" dirty="0"/>
          </a:p>
        </p:txBody>
      </p:sp>
      <p:pic>
        <p:nvPicPr>
          <p:cNvPr id="14" name="Picture 13" descr="NdTp - undilute X - both.jpg"/>
          <p:cNvPicPr>
            <a:picLocks noChangeAspect="1"/>
          </p:cNvPicPr>
          <p:nvPr/>
        </p:nvPicPr>
        <p:blipFill>
          <a:blip r:embed="rId3" cstate="print"/>
          <a:stretch>
            <a:fillRect/>
          </a:stretch>
        </p:blipFill>
        <p:spPr>
          <a:xfrm>
            <a:off x="533400" y="1134370"/>
            <a:ext cx="3993761" cy="549503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NdTp3 (1).jpg"/>
          <p:cNvPicPr>
            <a:picLocks noChangeAspect="1"/>
          </p:cNvPicPr>
          <p:nvPr/>
        </p:nvPicPr>
        <p:blipFill>
          <a:blip r:embed="rId2" cstate="print"/>
          <a:stretch>
            <a:fillRect/>
          </a:stretch>
        </p:blipFill>
        <p:spPr>
          <a:xfrm>
            <a:off x="1037761" y="914400"/>
            <a:ext cx="6583505" cy="5064910"/>
          </a:xfrm>
          <a:prstGeom prst="rect">
            <a:avLst/>
          </a:prstGeom>
        </p:spPr>
      </p:pic>
      <p:sp>
        <p:nvSpPr>
          <p:cNvPr id="2" name="Title 1"/>
          <p:cNvSpPr>
            <a:spLocks noGrp="1"/>
          </p:cNvSpPr>
          <p:nvPr>
            <p:ph type="title"/>
          </p:nvPr>
        </p:nvSpPr>
        <p:spPr>
          <a:xfrm>
            <a:off x="0" y="0"/>
            <a:ext cx="9144000" cy="1143000"/>
          </a:xfrm>
        </p:spPr>
        <p:txBody>
          <a:bodyPr>
            <a:normAutofit/>
          </a:bodyPr>
          <a:lstStyle/>
          <a:p>
            <a:r>
              <a:rPr lang="en-US" sz="3600" b="1" dirty="0" smtClean="0"/>
              <a:t>Effect of LaTp</a:t>
            </a:r>
            <a:r>
              <a:rPr lang="en-US" sz="3600" b="1" baseline="-25000" dirty="0" smtClean="0"/>
              <a:t>3</a:t>
            </a:r>
            <a:r>
              <a:rPr lang="en-US" sz="3600" b="1" dirty="0" smtClean="0"/>
              <a:t> Dilution on NdTp</a:t>
            </a:r>
            <a:r>
              <a:rPr lang="en-US" sz="3600" b="1" baseline="-25000" dirty="0" smtClean="0"/>
              <a:t>3</a:t>
            </a:r>
            <a:r>
              <a:rPr lang="en-US" sz="3600" b="1" dirty="0" smtClean="0"/>
              <a:t> Relaxation </a:t>
            </a:r>
            <a:endParaRPr lang="en-US" sz="3600" b="1" baseline="-25000" dirty="0"/>
          </a:p>
        </p:txBody>
      </p:sp>
      <p:pic>
        <p:nvPicPr>
          <p:cNvPr id="13" name="Picture 12" descr="NdTp3 (1 2).jpg"/>
          <p:cNvPicPr>
            <a:picLocks noChangeAspect="1"/>
          </p:cNvPicPr>
          <p:nvPr/>
        </p:nvPicPr>
        <p:blipFill>
          <a:blip r:embed="rId3" cstate="print"/>
          <a:stretch>
            <a:fillRect/>
          </a:stretch>
        </p:blipFill>
        <p:spPr>
          <a:xfrm>
            <a:off x="1166410" y="914400"/>
            <a:ext cx="6454856" cy="5064910"/>
          </a:xfrm>
          <a:prstGeom prst="rect">
            <a:avLst/>
          </a:prstGeom>
        </p:spPr>
      </p:pic>
      <p:pic>
        <p:nvPicPr>
          <p:cNvPr id="12" name="Picture 11" descr="NdTp3 (1 2 3).jpg"/>
          <p:cNvPicPr>
            <a:picLocks noChangeAspect="1"/>
          </p:cNvPicPr>
          <p:nvPr/>
        </p:nvPicPr>
        <p:blipFill>
          <a:blip r:embed="rId4" cstate="print"/>
          <a:stretch>
            <a:fillRect/>
          </a:stretch>
        </p:blipFill>
        <p:spPr>
          <a:xfrm>
            <a:off x="1166410" y="914400"/>
            <a:ext cx="6454856" cy="5064910"/>
          </a:xfrm>
          <a:prstGeom prst="rect">
            <a:avLst/>
          </a:prstGeom>
        </p:spPr>
      </p:pic>
      <p:pic>
        <p:nvPicPr>
          <p:cNvPr id="11" name="Picture 10" descr="NdTp3 (1 2 3 4).jpg"/>
          <p:cNvPicPr>
            <a:picLocks noChangeAspect="1"/>
          </p:cNvPicPr>
          <p:nvPr/>
        </p:nvPicPr>
        <p:blipFill>
          <a:blip r:embed="rId5" cstate="print"/>
          <a:stretch>
            <a:fillRect/>
          </a:stretch>
        </p:blipFill>
        <p:spPr>
          <a:xfrm>
            <a:off x="1295400" y="914400"/>
            <a:ext cx="6325866" cy="5064910"/>
          </a:xfrm>
          <a:prstGeom prst="rect">
            <a:avLst/>
          </a:prstGeom>
        </p:spPr>
      </p:pic>
      <p:sp>
        <p:nvSpPr>
          <p:cNvPr id="17" name="Rectangle 14"/>
          <p:cNvSpPr>
            <a:spLocks noChangeArrowheads="1"/>
          </p:cNvSpPr>
          <p:nvPr/>
        </p:nvSpPr>
        <p:spPr bwMode="auto">
          <a:xfrm>
            <a:off x="1219200" y="6096000"/>
            <a:ext cx="6858000" cy="369332"/>
          </a:xfrm>
          <a:prstGeom prst="rect">
            <a:avLst/>
          </a:prstGeom>
          <a:noFill/>
          <a:ln w="9525">
            <a:noFill/>
            <a:miter lim="800000"/>
            <a:headEnd/>
            <a:tailEnd/>
          </a:ln>
        </p:spPr>
        <p:txBody>
          <a:bodyPr wrap="square" anchor="ctr">
            <a:spAutoFit/>
          </a:bodyPr>
          <a:lstStyle/>
          <a:p>
            <a:r>
              <a:rPr lang="en-US" dirty="0" smtClean="0">
                <a:latin typeface="Calibri" pitchFamily="34" charset="0"/>
                <a:sym typeface="Symbol" pitchFamily="18" charset="2"/>
              </a:rPr>
              <a:t> </a:t>
            </a:r>
            <a:r>
              <a:rPr lang="en-US" dirty="0" smtClean="0">
                <a:latin typeface="Calibri" pitchFamily="34" charset="0"/>
              </a:rPr>
              <a:t> 1:30 dilution results in 650% increase in relaxation time at 1.8 K </a:t>
            </a:r>
            <a:endParaRPr lang="en-US" dirty="0">
              <a:latin typeface="Calibri" pitchFamily="34" charset="0"/>
            </a:endParaRPr>
          </a:p>
        </p:txBody>
      </p:sp>
      <p:pic>
        <p:nvPicPr>
          <p:cNvPr id="18" name="Picture 17" descr="NdTp3 Arrhenius.jpg"/>
          <p:cNvPicPr>
            <a:picLocks noChangeAspect="1"/>
          </p:cNvPicPr>
          <p:nvPr/>
        </p:nvPicPr>
        <p:blipFill>
          <a:blip r:embed="rId6" cstate="print"/>
          <a:srcRect l="15311" t="3764" r="57128" b="75534"/>
          <a:stretch>
            <a:fillRect/>
          </a:stretch>
        </p:blipFill>
        <p:spPr>
          <a:xfrm>
            <a:off x="5791200" y="1676400"/>
            <a:ext cx="1371600" cy="83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sz="3600" b="1" dirty="0" smtClean="0"/>
              <a:t>Relaxation time vs. % NdTp</a:t>
            </a:r>
            <a:r>
              <a:rPr lang="en-US" sz="3600" b="1" baseline="-25000" dirty="0" smtClean="0"/>
              <a:t>3</a:t>
            </a:r>
            <a:endParaRPr lang="en-US" sz="3600" b="1" baseline="-25000" dirty="0"/>
          </a:p>
        </p:txBody>
      </p:sp>
      <p:sp>
        <p:nvSpPr>
          <p:cNvPr id="6" name="TextBox 5"/>
          <p:cNvSpPr txBox="1"/>
          <p:nvPr/>
        </p:nvSpPr>
        <p:spPr>
          <a:xfrm>
            <a:off x="990600" y="5638800"/>
            <a:ext cx="7467600" cy="369332"/>
          </a:xfrm>
          <a:prstGeom prst="rect">
            <a:avLst/>
          </a:prstGeom>
          <a:noFill/>
        </p:spPr>
        <p:txBody>
          <a:bodyPr wrap="square" rtlCol="0">
            <a:spAutoFit/>
          </a:bodyPr>
          <a:lstStyle/>
          <a:p>
            <a:r>
              <a:rPr lang="en-US" baseline="10000" dirty="0" smtClean="0">
                <a:latin typeface="+mn-lt"/>
                <a:cs typeface="Arial" charset="0"/>
                <a:sym typeface="Monotype Sorts" charset="2"/>
              </a:rPr>
              <a:t>  </a:t>
            </a:r>
            <a:r>
              <a:rPr lang="en-US" dirty="0" smtClean="0">
                <a:latin typeface="+mn-lt"/>
              </a:rPr>
              <a:t>Data are fit empirically to the equation </a:t>
            </a:r>
            <a:r>
              <a:rPr lang="el-GR" dirty="0" smtClean="0">
                <a:latin typeface="+mn-lt"/>
              </a:rPr>
              <a:t>τ</a:t>
            </a:r>
            <a:r>
              <a:rPr lang="en-US" dirty="0" smtClean="0">
                <a:latin typeface="+mn-lt"/>
              </a:rPr>
              <a:t> = 0.0105*(Percent NdTp</a:t>
            </a:r>
            <a:r>
              <a:rPr lang="en-US" baseline="-25000" dirty="0" smtClean="0">
                <a:latin typeface="+mn-lt"/>
              </a:rPr>
              <a:t>3</a:t>
            </a:r>
            <a:r>
              <a:rPr lang="en-US" dirty="0" smtClean="0">
                <a:latin typeface="+mn-lt"/>
              </a:rPr>
              <a:t>)</a:t>
            </a:r>
            <a:r>
              <a:rPr lang="en-US" baseline="30000" dirty="0" smtClean="0">
                <a:latin typeface="+mn-lt"/>
              </a:rPr>
              <a:t>-0.684 </a:t>
            </a:r>
            <a:endParaRPr lang="en-US" baseline="30000" dirty="0">
              <a:latin typeface="+mn-lt"/>
            </a:endParaRPr>
          </a:p>
        </p:txBody>
      </p:sp>
      <p:pic>
        <p:nvPicPr>
          <p:cNvPr id="8" name="Picture 7" descr="Dilution percent vs Tau.jpg"/>
          <p:cNvPicPr>
            <a:picLocks noChangeAspect="1"/>
          </p:cNvPicPr>
          <p:nvPr/>
        </p:nvPicPr>
        <p:blipFill>
          <a:blip r:embed="rId2" cstate="print"/>
          <a:stretch>
            <a:fillRect/>
          </a:stretch>
        </p:blipFill>
        <p:spPr>
          <a:xfrm>
            <a:off x="1447800" y="1066800"/>
            <a:ext cx="5928431" cy="4419600"/>
          </a:xfrm>
          <a:prstGeom prst="rect">
            <a:avLst/>
          </a:prstGeom>
        </p:spPr>
      </p:pic>
      <p:sp>
        <p:nvSpPr>
          <p:cNvPr id="9" name="TextBox 8"/>
          <p:cNvSpPr txBox="1"/>
          <p:nvPr/>
        </p:nvSpPr>
        <p:spPr>
          <a:xfrm>
            <a:off x="990600" y="6059269"/>
            <a:ext cx="7467600" cy="646331"/>
          </a:xfrm>
          <a:prstGeom prst="rect">
            <a:avLst/>
          </a:prstGeom>
          <a:noFill/>
        </p:spPr>
        <p:txBody>
          <a:bodyPr wrap="square" rtlCol="0">
            <a:spAutoFit/>
          </a:bodyPr>
          <a:lstStyle/>
          <a:p>
            <a:r>
              <a:rPr lang="en-US" baseline="10000" dirty="0" smtClean="0">
                <a:latin typeface="+mn-lt"/>
                <a:cs typeface="Arial" charset="0"/>
                <a:sym typeface="Monotype Sorts" charset="2"/>
              </a:rPr>
              <a:t>  </a:t>
            </a:r>
            <a:r>
              <a:rPr lang="en-US" dirty="0" smtClean="0">
                <a:latin typeface="+mn-lt"/>
              </a:rPr>
              <a:t>Relaxation time is slowing but are we approaching predicted Arrhenius    </a:t>
            </a:r>
          </a:p>
          <a:p>
            <a:r>
              <a:rPr lang="en-US" dirty="0" smtClean="0">
                <a:latin typeface="+mn-lt"/>
              </a:rPr>
              <a:t>    behavior?</a:t>
            </a:r>
            <a:endParaRPr lang="en-US" baseline="30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Effect of Dilution on Arrhenius Behavior </a:t>
            </a:r>
            <a:br>
              <a:rPr lang="en-US" sz="3600" b="1" dirty="0" smtClean="0"/>
            </a:br>
            <a:r>
              <a:rPr lang="en-US" sz="3600" b="1" dirty="0" smtClean="0"/>
              <a:t>in NdTp</a:t>
            </a:r>
            <a:r>
              <a:rPr lang="en-US" sz="3600" b="1" baseline="-25000" dirty="0" smtClean="0"/>
              <a:t>3</a:t>
            </a:r>
            <a:endParaRPr lang="en-US" sz="3600" b="1" dirty="0"/>
          </a:p>
        </p:txBody>
      </p:sp>
      <p:pic>
        <p:nvPicPr>
          <p:cNvPr id="5" name="Picture 4" descr="NdTp3 Arrhenius.jpg"/>
          <p:cNvPicPr>
            <a:picLocks noChangeAspect="1"/>
          </p:cNvPicPr>
          <p:nvPr/>
        </p:nvPicPr>
        <p:blipFill>
          <a:blip r:embed="rId2" cstate="print"/>
          <a:stretch>
            <a:fillRect/>
          </a:stretch>
        </p:blipFill>
        <p:spPr>
          <a:xfrm>
            <a:off x="1447800" y="1818450"/>
            <a:ext cx="4976685" cy="4048950"/>
          </a:xfrm>
          <a:prstGeom prst="rect">
            <a:avLst/>
          </a:prstGeom>
        </p:spPr>
      </p:pic>
      <p:sp>
        <p:nvSpPr>
          <p:cNvPr id="7" name="TextBox 6"/>
          <p:cNvSpPr txBox="1"/>
          <p:nvPr/>
        </p:nvSpPr>
        <p:spPr>
          <a:xfrm>
            <a:off x="6416112" y="4202668"/>
            <a:ext cx="2388987" cy="338554"/>
          </a:xfrm>
          <a:prstGeom prst="rect">
            <a:avLst/>
          </a:prstGeom>
          <a:noFill/>
        </p:spPr>
        <p:txBody>
          <a:bodyPr wrap="none" rtlCol="0">
            <a:spAutoFit/>
          </a:bodyPr>
          <a:lstStyle/>
          <a:p>
            <a:r>
              <a:rPr lang="en-US" sz="1600" i="1" dirty="0" smtClean="0">
                <a:latin typeface="+mn-lt"/>
              </a:rPr>
              <a:t>U</a:t>
            </a:r>
            <a:r>
              <a:rPr lang="en-US" sz="1600" i="1" baseline="-25000" dirty="0" smtClean="0">
                <a:latin typeface="+mn-lt"/>
              </a:rPr>
              <a:t>eff </a:t>
            </a:r>
            <a:r>
              <a:rPr lang="en-US" sz="1600" dirty="0" smtClean="0">
                <a:latin typeface="+mn-lt"/>
              </a:rPr>
              <a:t>/</a:t>
            </a:r>
            <a:r>
              <a:rPr lang="en-US" sz="1600" dirty="0" err="1" smtClean="0">
                <a:latin typeface="+mn-lt"/>
              </a:rPr>
              <a:t>k</a:t>
            </a:r>
            <a:r>
              <a:rPr lang="en-US" sz="1600" baseline="-25000" dirty="0" err="1" smtClean="0">
                <a:latin typeface="+mn-lt"/>
              </a:rPr>
              <a:t>B</a:t>
            </a:r>
            <a:r>
              <a:rPr lang="en-US" sz="1600" dirty="0" smtClean="0">
                <a:latin typeface="+mn-lt"/>
              </a:rPr>
              <a:t> = 4 K; </a:t>
            </a:r>
            <a:r>
              <a:rPr lang="el-GR" sz="1600" dirty="0" smtClean="0">
                <a:latin typeface="+mn-lt"/>
              </a:rPr>
              <a:t>τ</a:t>
            </a:r>
            <a:r>
              <a:rPr lang="en-US" sz="1600" baseline="-25000" dirty="0" smtClean="0">
                <a:latin typeface="+mn-lt"/>
              </a:rPr>
              <a:t>0</a:t>
            </a:r>
            <a:r>
              <a:rPr lang="en-US" sz="1600" dirty="0" smtClean="0">
                <a:latin typeface="+mn-lt"/>
              </a:rPr>
              <a:t> = 4x10</a:t>
            </a:r>
            <a:r>
              <a:rPr lang="en-US" sz="1600" baseline="30000" dirty="0" smtClean="0">
                <a:latin typeface="+mn-lt"/>
              </a:rPr>
              <a:t>-5</a:t>
            </a:r>
            <a:r>
              <a:rPr lang="en-US" sz="1600" dirty="0" smtClean="0">
                <a:latin typeface="+mn-lt"/>
              </a:rPr>
              <a:t> s</a:t>
            </a:r>
            <a:r>
              <a:rPr lang="en-US" sz="1600" baseline="30000" dirty="0" smtClean="0">
                <a:latin typeface="+mn-lt"/>
              </a:rPr>
              <a:t>-1</a:t>
            </a:r>
            <a:endParaRPr lang="en-US" sz="1600" dirty="0">
              <a:latin typeface="+mn-lt"/>
            </a:endParaRPr>
          </a:p>
        </p:txBody>
      </p:sp>
      <p:sp>
        <p:nvSpPr>
          <p:cNvPr id="8" name="TextBox 7"/>
          <p:cNvSpPr txBox="1"/>
          <p:nvPr/>
        </p:nvSpPr>
        <p:spPr>
          <a:xfrm>
            <a:off x="6416112" y="3669268"/>
            <a:ext cx="2422458" cy="584775"/>
          </a:xfrm>
          <a:prstGeom prst="rect">
            <a:avLst/>
          </a:prstGeom>
          <a:noFill/>
        </p:spPr>
        <p:txBody>
          <a:bodyPr wrap="none" rtlCol="0">
            <a:spAutoFit/>
          </a:bodyPr>
          <a:lstStyle/>
          <a:p>
            <a:r>
              <a:rPr lang="en-US" sz="1600" i="1" dirty="0" smtClean="0">
                <a:latin typeface="+mn-lt"/>
              </a:rPr>
              <a:t>U</a:t>
            </a:r>
            <a:r>
              <a:rPr lang="en-US" sz="1600" i="1" baseline="-25000" dirty="0" smtClean="0">
                <a:latin typeface="+mn-lt"/>
              </a:rPr>
              <a:t>eff </a:t>
            </a:r>
            <a:r>
              <a:rPr lang="en-US" sz="1600" dirty="0" smtClean="0">
                <a:latin typeface="+mn-lt"/>
              </a:rPr>
              <a:t>/</a:t>
            </a:r>
            <a:r>
              <a:rPr lang="en-US" sz="1600" dirty="0" err="1" smtClean="0">
                <a:latin typeface="+mn-lt"/>
              </a:rPr>
              <a:t>k</a:t>
            </a:r>
            <a:r>
              <a:rPr lang="en-US" sz="1600" baseline="-25000" dirty="0" err="1" smtClean="0">
                <a:latin typeface="+mn-lt"/>
              </a:rPr>
              <a:t>B</a:t>
            </a:r>
            <a:r>
              <a:rPr lang="en-US" sz="1600" dirty="0" smtClean="0">
                <a:latin typeface="+mn-lt"/>
              </a:rPr>
              <a:t> = 5 K; </a:t>
            </a:r>
            <a:r>
              <a:rPr lang="el-GR" sz="1600" dirty="0" smtClean="0">
                <a:latin typeface="+mn-lt"/>
              </a:rPr>
              <a:t>τ</a:t>
            </a:r>
            <a:r>
              <a:rPr lang="en-US" sz="1600" baseline="-25000" dirty="0" smtClean="0">
                <a:latin typeface="+mn-lt"/>
              </a:rPr>
              <a:t>0</a:t>
            </a:r>
            <a:r>
              <a:rPr lang="en-US" sz="1600" dirty="0" smtClean="0">
                <a:latin typeface="+mn-lt"/>
              </a:rPr>
              <a:t> = 6x10</a:t>
            </a:r>
            <a:r>
              <a:rPr lang="en-US" sz="1600" baseline="30000" dirty="0" smtClean="0">
                <a:latin typeface="+mn-lt"/>
              </a:rPr>
              <a:t>-5</a:t>
            </a:r>
            <a:r>
              <a:rPr lang="en-US" sz="1600" dirty="0" smtClean="0">
                <a:latin typeface="+mn-lt"/>
              </a:rPr>
              <a:t> s</a:t>
            </a:r>
            <a:r>
              <a:rPr lang="en-US" sz="1600" baseline="30000" dirty="0" smtClean="0">
                <a:latin typeface="+mn-lt"/>
              </a:rPr>
              <a:t>-1</a:t>
            </a:r>
          </a:p>
          <a:p>
            <a:endParaRPr lang="en-US" sz="1600" dirty="0">
              <a:latin typeface="+mn-lt"/>
            </a:endParaRPr>
          </a:p>
        </p:txBody>
      </p:sp>
      <p:sp>
        <p:nvSpPr>
          <p:cNvPr id="9" name="TextBox 8"/>
          <p:cNvSpPr txBox="1"/>
          <p:nvPr/>
        </p:nvSpPr>
        <p:spPr>
          <a:xfrm>
            <a:off x="6416112" y="3148568"/>
            <a:ext cx="2422458" cy="338554"/>
          </a:xfrm>
          <a:prstGeom prst="rect">
            <a:avLst/>
          </a:prstGeom>
          <a:noFill/>
        </p:spPr>
        <p:txBody>
          <a:bodyPr wrap="none" rtlCol="0">
            <a:spAutoFit/>
          </a:bodyPr>
          <a:lstStyle/>
          <a:p>
            <a:r>
              <a:rPr lang="en-US" sz="1600" i="1" dirty="0" smtClean="0">
                <a:latin typeface="+mn-lt"/>
              </a:rPr>
              <a:t>U</a:t>
            </a:r>
            <a:r>
              <a:rPr lang="en-US" sz="1600" i="1" baseline="-25000" dirty="0" smtClean="0">
                <a:latin typeface="+mn-lt"/>
              </a:rPr>
              <a:t>eff </a:t>
            </a:r>
            <a:r>
              <a:rPr lang="en-US" sz="1600" dirty="0" smtClean="0">
                <a:latin typeface="+mn-lt"/>
              </a:rPr>
              <a:t>/</a:t>
            </a:r>
            <a:r>
              <a:rPr lang="en-US" sz="1600" dirty="0" err="1" smtClean="0">
                <a:latin typeface="+mn-lt"/>
              </a:rPr>
              <a:t>k</a:t>
            </a:r>
            <a:r>
              <a:rPr lang="en-US" sz="1600" baseline="-25000" dirty="0" err="1" smtClean="0">
                <a:latin typeface="+mn-lt"/>
              </a:rPr>
              <a:t>B</a:t>
            </a:r>
            <a:r>
              <a:rPr lang="en-US" sz="1600" dirty="0" smtClean="0">
                <a:latin typeface="+mn-lt"/>
              </a:rPr>
              <a:t> = 5 K; </a:t>
            </a:r>
            <a:r>
              <a:rPr lang="el-GR" sz="1600" dirty="0" smtClean="0">
                <a:latin typeface="+mn-lt"/>
              </a:rPr>
              <a:t>τ</a:t>
            </a:r>
            <a:r>
              <a:rPr lang="en-US" sz="1600" baseline="-25000" dirty="0" smtClean="0">
                <a:latin typeface="+mn-lt"/>
              </a:rPr>
              <a:t>0</a:t>
            </a:r>
            <a:r>
              <a:rPr lang="en-US" sz="1600" dirty="0" smtClean="0">
                <a:latin typeface="+mn-lt"/>
              </a:rPr>
              <a:t> = 1x10</a:t>
            </a:r>
            <a:r>
              <a:rPr lang="en-US" sz="1600" baseline="30000" dirty="0" smtClean="0">
                <a:latin typeface="+mn-lt"/>
              </a:rPr>
              <a:t>-4</a:t>
            </a:r>
            <a:r>
              <a:rPr lang="en-US" sz="1600" dirty="0" smtClean="0">
                <a:latin typeface="+mn-lt"/>
              </a:rPr>
              <a:t> s</a:t>
            </a:r>
            <a:r>
              <a:rPr lang="en-US" sz="1600" baseline="30000" dirty="0" smtClean="0">
                <a:latin typeface="+mn-lt"/>
              </a:rPr>
              <a:t>-1</a:t>
            </a:r>
          </a:p>
        </p:txBody>
      </p:sp>
      <p:sp>
        <p:nvSpPr>
          <p:cNvPr id="10" name="TextBox 9"/>
          <p:cNvSpPr txBox="1"/>
          <p:nvPr/>
        </p:nvSpPr>
        <p:spPr>
          <a:xfrm>
            <a:off x="6416112" y="2461736"/>
            <a:ext cx="2422458" cy="338554"/>
          </a:xfrm>
          <a:prstGeom prst="rect">
            <a:avLst/>
          </a:prstGeom>
          <a:noFill/>
        </p:spPr>
        <p:txBody>
          <a:bodyPr wrap="none" rtlCol="0">
            <a:spAutoFit/>
          </a:bodyPr>
          <a:lstStyle/>
          <a:p>
            <a:r>
              <a:rPr lang="en-US" sz="1600" i="1" dirty="0" smtClean="0">
                <a:latin typeface="+mn-lt"/>
              </a:rPr>
              <a:t>U</a:t>
            </a:r>
            <a:r>
              <a:rPr lang="en-US" sz="1600" i="1" baseline="-25000" dirty="0" smtClean="0">
                <a:latin typeface="+mn-lt"/>
              </a:rPr>
              <a:t>eff </a:t>
            </a:r>
            <a:r>
              <a:rPr lang="en-US" sz="1600" dirty="0" smtClean="0">
                <a:latin typeface="+mn-lt"/>
              </a:rPr>
              <a:t>/</a:t>
            </a:r>
            <a:r>
              <a:rPr lang="en-US" sz="1600" dirty="0" err="1" smtClean="0">
                <a:latin typeface="+mn-lt"/>
              </a:rPr>
              <a:t>k</a:t>
            </a:r>
            <a:r>
              <a:rPr lang="en-US" sz="1600" baseline="-25000" dirty="0" err="1" smtClean="0">
                <a:latin typeface="+mn-lt"/>
              </a:rPr>
              <a:t>B</a:t>
            </a:r>
            <a:r>
              <a:rPr lang="en-US" sz="1600" dirty="0" smtClean="0">
                <a:latin typeface="+mn-lt"/>
              </a:rPr>
              <a:t> = 6 K; </a:t>
            </a:r>
            <a:r>
              <a:rPr lang="el-GR" sz="1600" dirty="0" smtClean="0">
                <a:latin typeface="+mn-lt"/>
              </a:rPr>
              <a:t>τ</a:t>
            </a:r>
            <a:r>
              <a:rPr lang="en-US" sz="1600" baseline="-25000" dirty="0" smtClean="0">
                <a:latin typeface="+mn-lt"/>
              </a:rPr>
              <a:t>0</a:t>
            </a:r>
            <a:r>
              <a:rPr lang="en-US" sz="1600" dirty="0" smtClean="0">
                <a:latin typeface="+mn-lt"/>
              </a:rPr>
              <a:t> = 2x10</a:t>
            </a:r>
            <a:r>
              <a:rPr lang="en-US" sz="1600" baseline="30000" dirty="0" smtClean="0">
                <a:latin typeface="+mn-lt"/>
              </a:rPr>
              <a:t>-4</a:t>
            </a:r>
            <a:r>
              <a:rPr lang="en-US" sz="1600" dirty="0" smtClean="0">
                <a:latin typeface="+mn-lt"/>
              </a:rPr>
              <a:t> s</a:t>
            </a:r>
            <a:r>
              <a:rPr lang="en-US" sz="1600" baseline="30000" dirty="0" smtClean="0">
                <a:latin typeface="+mn-lt"/>
              </a:rPr>
              <a:t>-1</a:t>
            </a:r>
            <a:endParaRPr lang="en-US" sz="1600" baseline="30000" dirty="0">
              <a:latin typeface="+mn-lt"/>
            </a:endParaRPr>
          </a:p>
        </p:txBody>
      </p:sp>
      <p:sp>
        <p:nvSpPr>
          <p:cNvPr id="11" name="TextBox 10"/>
          <p:cNvSpPr txBox="1"/>
          <p:nvPr/>
        </p:nvSpPr>
        <p:spPr>
          <a:xfrm>
            <a:off x="533400" y="6096000"/>
            <a:ext cx="8001000" cy="369332"/>
          </a:xfrm>
          <a:prstGeom prst="rect">
            <a:avLst/>
          </a:prstGeom>
          <a:noFill/>
        </p:spPr>
        <p:txBody>
          <a:bodyPr wrap="square" rtlCol="0">
            <a:spAutoFit/>
          </a:bodyPr>
          <a:lstStyle/>
          <a:p>
            <a:r>
              <a:rPr lang="en-US" baseline="10000" dirty="0" smtClean="0">
                <a:latin typeface="+mn-lt"/>
                <a:cs typeface="Arial" charset="0"/>
                <a:sym typeface="Monotype Sorts" charset="2"/>
              </a:rPr>
              <a:t>  </a:t>
            </a:r>
            <a:r>
              <a:rPr lang="en-US" dirty="0" smtClean="0">
                <a:latin typeface="+mn-lt"/>
              </a:rPr>
              <a:t>Dilution drastically alters relaxation time but has little effect on anisotropy barrier </a:t>
            </a:r>
            <a:endParaRPr lang="en-US" baseline="3000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600" b="1" dirty="0" smtClean="0"/>
              <a:t>Effect of Dilution: Drastic But Not that Drastic</a:t>
            </a:r>
            <a:endParaRPr lang="en-US" sz="3600" b="1" dirty="0"/>
          </a:p>
        </p:txBody>
      </p:sp>
      <p:graphicFrame>
        <p:nvGraphicFramePr>
          <p:cNvPr id="3" name="Chart 2"/>
          <p:cNvGraphicFramePr/>
          <p:nvPr/>
        </p:nvGraphicFramePr>
        <p:xfrm>
          <a:off x="1143000" y="1143000"/>
          <a:ext cx="681990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5800" y="5943600"/>
            <a:ext cx="8001000" cy="646331"/>
          </a:xfrm>
          <a:prstGeom prst="rect">
            <a:avLst/>
          </a:prstGeom>
          <a:noFill/>
        </p:spPr>
        <p:txBody>
          <a:bodyPr wrap="square" rtlCol="0">
            <a:spAutoFit/>
          </a:bodyPr>
          <a:lstStyle/>
          <a:p>
            <a:r>
              <a:rPr lang="en-US" baseline="10000" dirty="0" smtClean="0">
                <a:latin typeface="+mn-lt"/>
                <a:cs typeface="Arial" charset="0"/>
                <a:sym typeface="Monotype Sorts" charset="2"/>
              </a:rPr>
              <a:t>  </a:t>
            </a:r>
            <a:r>
              <a:rPr lang="en-US" dirty="0" smtClean="0">
                <a:latin typeface="+mn-lt"/>
              </a:rPr>
              <a:t>Long range effects cannot fully account for the discrepancy between observed  </a:t>
            </a:r>
          </a:p>
          <a:p>
            <a:r>
              <a:rPr lang="en-US" dirty="0" smtClean="0">
                <a:latin typeface="+mn-lt"/>
              </a:rPr>
              <a:t>   behavior and that predicted by the electronic structure of NdTp</a:t>
            </a:r>
            <a:r>
              <a:rPr lang="en-US" baseline="-25000" dirty="0" smtClean="0">
                <a:latin typeface="+mn-lt"/>
              </a:rPr>
              <a:t>3</a:t>
            </a:r>
            <a:endParaRPr lang="en-US" baseline="-25000"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sz="3200" b="1" dirty="0" smtClean="0"/>
              <a:t>Predicted vs. Actual Magnetic Behavior </a:t>
            </a:r>
            <a:br>
              <a:rPr lang="en-US" sz="3200" b="1" dirty="0" smtClean="0"/>
            </a:br>
            <a:r>
              <a:rPr lang="en-US" sz="3200" b="1" dirty="0" smtClean="0"/>
              <a:t>(guess which is better)</a:t>
            </a:r>
            <a:endParaRPr lang="en-US" sz="3200" b="1" dirty="0"/>
          </a:p>
        </p:txBody>
      </p:sp>
      <p:graphicFrame>
        <p:nvGraphicFramePr>
          <p:cNvPr id="19" name="Table 18"/>
          <p:cNvGraphicFramePr>
            <a:graphicFrameLocks noGrp="1"/>
          </p:cNvGraphicFramePr>
          <p:nvPr/>
        </p:nvGraphicFramePr>
        <p:xfrm>
          <a:off x="228600" y="1905000"/>
          <a:ext cx="8686800" cy="2590800"/>
        </p:xfrm>
        <a:graphic>
          <a:graphicData uri="http://schemas.openxmlformats.org/drawingml/2006/table">
            <a:tbl>
              <a:tblPr>
                <a:tableStyleId>{5940675A-B579-460E-94D1-54222C63F5DA}</a:tableStyleId>
              </a:tblPr>
              <a:tblGrid>
                <a:gridCol w="1306683"/>
                <a:gridCol w="2122317"/>
                <a:gridCol w="2590800"/>
                <a:gridCol w="2667000"/>
              </a:tblGrid>
              <a:tr h="431800">
                <a:tc>
                  <a:txBody>
                    <a:bodyPr/>
                    <a:lstStyle/>
                    <a:p>
                      <a:pPr algn="ctr" fontAlgn="b"/>
                      <a:r>
                        <a:rPr lang="en-US" sz="1800" b="1" u="none" strike="noStrike" dirty="0"/>
                        <a:t>Compound</a:t>
                      </a:r>
                      <a:endParaRPr lang="en-US" sz="1800" b="1" i="0" u="none" strike="noStrike" dirty="0">
                        <a:solidFill>
                          <a:srgbClr val="000000"/>
                        </a:solidFill>
                        <a:latin typeface="Calibri"/>
                      </a:endParaRPr>
                    </a:p>
                  </a:txBody>
                  <a:tcPr marL="8578" marR="8578" marT="8578"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fontAlgn="b"/>
                      <a:r>
                        <a:rPr lang="en-US" sz="1800" b="1" u="none" strike="noStrike" dirty="0"/>
                        <a:t>Predicted Barrier (K)</a:t>
                      </a:r>
                      <a:endParaRPr lang="en-US" sz="1800" b="1" i="0" u="none" strike="noStrike" dirty="0">
                        <a:solidFill>
                          <a:srgbClr val="000000"/>
                        </a:solidFill>
                        <a:latin typeface="Calibri"/>
                      </a:endParaRPr>
                    </a:p>
                  </a:txBody>
                  <a:tcPr marL="8578" marR="8578" marT="8578"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fontAlgn="b"/>
                      <a:r>
                        <a:rPr lang="en-US" sz="1800" b="1" u="none" strike="noStrike" dirty="0"/>
                        <a:t>Measured Barrier (K)</a:t>
                      </a:r>
                      <a:endParaRPr lang="en-US" sz="1800" b="1" i="0" u="none" strike="noStrike" dirty="0">
                        <a:solidFill>
                          <a:srgbClr val="000000"/>
                        </a:solidFill>
                        <a:latin typeface="Calibri"/>
                      </a:endParaRPr>
                    </a:p>
                  </a:txBody>
                  <a:tcPr marL="8578" marR="8578" marT="8578"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fontAlgn="b"/>
                      <a:r>
                        <a:rPr lang="en-US" sz="1800" b="1" u="none" strike="noStrike" dirty="0"/>
                        <a:t>Percent of Expected Barrier</a:t>
                      </a:r>
                      <a:endParaRPr lang="en-US" sz="1800" b="1" i="0" u="none" strike="noStrike" dirty="0">
                        <a:solidFill>
                          <a:srgbClr val="000000"/>
                        </a:solidFill>
                        <a:latin typeface="Calibri"/>
                      </a:endParaRPr>
                    </a:p>
                  </a:txBody>
                  <a:tcPr marL="8578" marR="8578" marT="8578"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r>
              <a:tr h="431800">
                <a:tc>
                  <a:txBody>
                    <a:bodyPr/>
                    <a:lstStyle/>
                    <a:p>
                      <a:pPr algn="ctr" fontAlgn="b"/>
                      <a:r>
                        <a:rPr lang="en-US" sz="1800" u="none" strike="noStrike" dirty="0"/>
                        <a:t>UTp</a:t>
                      </a:r>
                      <a:r>
                        <a:rPr lang="en-US" sz="1800" u="none" strike="noStrike" baseline="-25000" dirty="0"/>
                        <a:t>3</a:t>
                      </a:r>
                      <a:endParaRPr lang="en-US" sz="1800" b="0" i="0" u="none" strike="noStrike" baseline="-25000" dirty="0">
                        <a:solidFill>
                          <a:srgbClr val="000000"/>
                        </a:solidFill>
                        <a:latin typeface="Calibri"/>
                      </a:endParaRPr>
                    </a:p>
                  </a:txBody>
                  <a:tcPr marL="8578" marR="8578" marT="8578" marB="0" anchor="ctr"/>
                </a:tc>
                <a:tc>
                  <a:txBody>
                    <a:bodyPr/>
                    <a:lstStyle/>
                    <a:p>
                      <a:pPr algn="ctr" fontAlgn="b"/>
                      <a:r>
                        <a:rPr lang="en-US" sz="1800" i="0" u="none" strike="noStrike" dirty="0"/>
                        <a:t>388</a:t>
                      </a:r>
                      <a:endParaRPr lang="en-US" sz="1800" b="0" i="0" u="none" strike="noStrike" dirty="0">
                        <a:solidFill>
                          <a:srgbClr val="000000"/>
                        </a:solidFill>
                        <a:latin typeface="Calibri"/>
                      </a:endParaRPr>
                    </a:p>
                  </a:txBody>
                  <a:tcPr marL="8578" marR="8578" marT="8578" marB="0" anchor="ctr"/>
                </a:tc>
                <a:tc>
                  <a:txBody>
                    <a:bodyPr/>
                    <a:lstStyle/>
                    <a:p>
                      <a:pPr algn="ctr" fontAlgn="b"/>
                      <a:r>
                        <a:rPr lang="en-US" sz="1800" i="0" u="none" strike="noStrike" dirty="0"/>
                        <a:t>6</a:t>
                      </a:r>
                      <a:endParaRPr lang="en-US" sz="1800" b="0" i="0" u="none" strike="noStrike" dirty="0">
                        <a:solidFill>
                          <a:srgbClr val="000000"/>
                        </a:solidFill>
                        <a:latin typeface="Calibri"/>
                      </a:endParaRPr>
                    </a:p>
                  </a:txBody>
                  <a:tcPr marL="8578" marR="8578" marT="8578" marB="0" anchor="ctr"/>
                </a:tc>
                <a:tc>
                  <a:txBody>
                    <a:bodyPr/>
                    <a:lstStyle/>
                    <a:p>
                      <a:pPr algn="ctr" fontAlgn="b"/>
                      <a:r>
                        <a:rPr lang="en-US" sz="1800" b="0" i="0" u="none" strike="noStrike" dirty="0"/>
                        <a:t>1.5%</a:t>
                      </a:r>
                      <a:endParaRPr lang="en-US" sz="1800" b="0" i="0" u="none" strike="noStrike" dirty="0">
                        <a:solidFill>
                          <a:srgbClr val="000000"/>
                        </a:solidFill>
                        <a:latin typeface="Calibri"/>
                      </a:endParaRPr>
                    </a:p>
                  </a:txBody>
                  <a:tcPr marL="8578" marR="8578" marT="8578" marB="0" anchor="ctr"/>
                </a:tc>
              </a:tr>
              <a:tr h="431800">
                <a:tc>
                  <a:txBody>
                    <a:bodyPr/>
                    <a:lstStyle/>
                    <a:p>
                      <a:pPr algn="ctr" fontAlgn="b"/>
                      <a:r>
                        <a:rPr lang="en-US" sz="1800" u="none" strike="noStrike" dirty="0"/>
                        <a:t>NdTp</a:t>
                      </a:r>
                      <a:r>
                        <a:rPr lang="en-US" sz="1800" u="none" strike="noStrike" baseline="-25000" dirty="0"/>
                        <a:t>3</a:t>
                      </a:r>
                      <a:endParaRPr lang="en-US" sz="1800" b="0" i="0" u="none" strike="noStrike" baseline="-25000" dirty="0">
                        <a:solidFill>
                          <a:srgbClr val="000000"/>
                        </a:solidFill>
                        <a:latin typeface="Calibri"/>
                      </a:endParaRPr>
                    </a:p>
                  </a:txBody>
                  <a:tcPr marL="8578" marR="8578" marT="8578" marB="0" anchor="ctr"/>
                </a:tc>
                <a:tc>
                  <a:txBody>
                    <a:bodyPr/>
                    <a:lstStyle/>
                    <a:p>
                      <a:pPr algn="ctr" fontAlgn="b"/>
                      <a:r>
                        <a:rPr lang="en-US" sz="1800" i="0" u="none" strike="noStrike" dirty="0"/>
                        <a:t>154</a:t>
                      </a:r>
                      <a:endParaRPr lang="en-US" sz="1800" b="0" i="0" u="none" strike="noStrike" dirty="0">
                        <a:solidFill>
                          <a:srgbClr val="000000"/>
                        </a:solidFill>
                        <a:latin typeface="Calibri"/>
                      </a:endParaRPr>
                    </a:p>
                  </a:txBody>
                  <a:tcPr marL="8578" marR="8578" marT="8578" marB="0" anchor="ctr"/>
                </a:tc>
                <a:tc>
                  <a:txBody>
                    <a:bodyPr/>
                    <a:lstStyle/>
                    <a:p>
                      <a:pPr algn="ctr" fontAlgn="b"/>
                      <a:r>
                        <a:rPr lang="en-US" sz="1800" i="0" u="none" strike="noStrike" dirty="0"/>
                        <a:t>4</a:t>
                      </a:r>
                      <a:endParaRPr lang="en-US" sz="1800" b="0" i="0" u="none" strike="noStrike" dirty="0">
                        <a:solidFill>
                          <a:srgbClr val="000000"/>
                        </a:solidFill>
                        <a:latin typeface="Calibri"/>
                      </a:endParaRPr>
                    </a:p>
                  </a:txBody>
                  <a:tcPr marL="8578" marR="8578" marT="8578" marB="0" anchor="ctr"/>
                </a:tc>
                <a:tc>
                  <a:txBody>
                    <a:bodyPr/>
                    <a:lstStyle/>
                    <a:p>
                      <a:pPr algn="ctr" fontAlgn="b"/>
                      <a:r>
                        <a:rPr lang="en-US" sz="1800" b="0" i="0" u="none" strike="noStrike" dirty="0"/>
                        <a:t>2.6%</a:t>
                      </a:r>
                      <a:endParaRPr lang="en-US" sz="1800" b="0" i="0" u="none" strike="noStrike" dirty="0">
                        <a:solidFill>
                          <a:srgbClr val="000000"/>
                        </a:solidFill>
                        <a:latin typeface="Calibri"/>
                      </a:endParaRPr>
                    </a:p>
                  </a:txBody>
                  <a:tcPr marL="8578" marR="8578" marT="8578" marB="0" anchor="ctr"/>
                </a:tc>
              </a:tr>
              <a:tr h="431800">
                <a:tc>
                  <a:txBody>
                    <a:bodyPr/>
                    <a:lstStyle/>
                    <a:p>
                      <a:pPr algn="ctr" fontAlgn="b"/>
                      <a:r>
                        <a:rPr lang="en-US" sz="1800" u="none" strike="noStrike" dirty="0"/>
                        <a:t>[TbPc2]</a:t>
                      </a:r>
                      <a:r>
                        <a:rPr lang="en-US" sz="1800" u="none" strike="noStrike" baseline="30000" dirty="0"/>
                        <a:t>-</a:t>
                      </a:r>
                      <a:endParaRPr lang="en-US" sz="1800" b="0" i="0" u="none" strike="noStrike" baseline="30000" dirty="0">
                        <a:solidFill>
                          <a:srgbClr val="000000"/>
                        </a:solidFill>
                        <a:latin typeface="Calibri"/>
                      </a:endParaRPr>
                    </a:p>
                  </a:txBody>
                  <a:tcPr marL="8578" marR="8578" marT="8578" marB="0" anchor="ctr"/>
                </a:tc>
                <a:tc>
                  <a:txBody>
                    <a:bodyPr/>
                    <a:lstStyle/>
                    <a:p>
                      <a:pPr algn="ctr" fontAlgn="b"/>
                      <a:r>
                        <a:rPr lang="en-US" sz="1800" i="0" u="none" strike="noStrike" dirty="0"/>
                        <a:t>619</a:t>
                      </a:r>
                      <a:endParaRPr lang="en-US" sz="1800" b="0" i="0" u="none" strike="noStrike" dirty="0">
                        <a:solidFill>
                          <a:srgbClr val="000000"/>
                        </a:solidFill>
                        <a:latin typeface="Calibri"/>
                      </a:endParaRPr>
                    </a:p>
                  </a:txBody>
                  <a:tcPr marL="8578" marR="8578" marT="8578" marB="0" anchor="ctr"/>
                </a:tc>
                <a:tc>
                  <a:txBody>
                    <a:bodyPr/>
                    <a:lstStyle/>
                    <a:p>
                      <a:pPr algn="ctr" fontAlgn="b"/>
                      <a:r>
                        <a:rPr lang="en-US" sz="1800" i="0" u="none" strike="noStrike" dirty="0"/>
                        <a:t>331</a:t>
                      </a:r>
                      <a:endParaRPr lang="en-US" sz="1800" b="0" i="0" u="none" strike="noStrike" dirty="0">
                        <a:solidFill>
                          <a:srgbClr val="000000"/>
                        </a:solidFill>
                        <a:latin typeface="Calibri"/>
                      </a:endParaRPr>
                    </a:p>
                  </a:txBody>
                  <a:tcPr marL="8578" marR="8578" marT="8578" marB="0" anchor="ctr"/>
                </a:tc>
                <a:tc>
                  <a:txBody>
                    <a:bodyPr/>
                    <a:lstStyle/>
                    <a:p>
                      <a:pPr algn="ctr" fontAlgn="b"/>
                      <a:r>
                        <a:rPr lang="en-US" sz="1800" b="0" i="0" u="none" strike="noStrike" dirty="0"/>
                        <a:t>53.5%</a:t>
                      </a:r>
                      <a:endParaRPr lang="en-US" sz="1800" b="0" i="0" u="none" strike="noStrike" dirty="0">
                        <a:solidFill>
                          <a:srgbClr val="000000"/>
                        </a:solidFill>
                        <a:latin typeface="Calibri"/>
                      </a:endParaRPr>
                    </a:p>
                  </a:txBody>
                  <a:tcPr marL="8578" marR="8578" marT="8578" marB="0" anchor="ctr"/>
                </a:tc>
              </a:tr>
              <a:tr h="431800">
                <a:tc>
                  <a:txBody>
                    <a:bodyPr/>
                    <a:lstStyle/>
                    <a:p>
                      <a:pPr algn="ctr" fontAlgn="b"/>
                      <a:r>
                        <a:rPr lang="en-US" sz="1800" u="none" strike="noStrike" dirty="0"/>
                        <a:t>U(COT)</a:t>
                      </a:r>
                      <a:r>
                        <a:rPr lang="en-US" sz="1800" u="none" strike="noStrike" baseline="-25000" dirty="0"/>
                        <a:t>2</a:t>
                      </a:r>
                      <a:endParaRPr lang="en-US" sz="1800" b="0" i="0" u="none" strike="noStrike" baseline="-25000" dirty="0">
                        <a:solidFill>
                          <a:srgbClr val="000000"/>
                        </a:solidFill>
                        <a:latin typeface="Calibri"/>
                      </a:endParaRPr>
                    </a:p>
                  </a:txBody>
                  <a:tcPr marL="8578" marR="8578" marT="8578" marB="0" anchor="ctr"/>
                </a:tc>
                <a:tc>
                  <a:txBody>
                    <a:bodyPr/>
                    <a:lstStyle/>
                    <a:p>
                      <a:pPr algn="ctr" fontAlgn="b"/>
                      <a:r>
                        <a:rPr lang="en-US" sz="1800" i="0" u="none" strike="noStrike" dirty="0"/>
                        <a:t>662</a:t>
                      </a:r>
                      <a:endParaRPr lang="en-US" sz="1800" b="0" i="0" u="none" strike="noStrike" dirty="0">
                        <a:solidFill>
                          <a:srgbClr val="000000"/>
                        </a:solidFill>
                        <a:latin typeface="Calibri"/>
                      </a:endParaRPr>
                    </a:p>
                  </a:txBody>
                  <a:tcPr marL="8578" marR="8578" marT="8578" marB="0" anchor="ctr"/>
                </a:tc>
                <a:tc>
                  <a:txBody>
                    <a:bodyPr/>
                    <a:lstStyle/>
                    <a:p>
                      <a:pPr algn="ctr" fontAlgn="b"/>
                      <a:r>
                        <a:rPr lang="en-US" sz="1800" i="0" u="none" strike="noStrike" dirty="0"/>
                        <a:t>0</a:t>
                      </a:r>
                      <a:endParaRPr lang="en-US" sz="1800" b="0" i="0" u="none" strike="noStrike" dirty="0">
                        <a:solidFill>
                          <a:srgbClr val="000000"/>
                        </a:solidFill>
                        <a:latin typeface="Calibri"/>
                      </a:endParaRPr>
                    </a:p>
                  </a:txBody>
                  <a:tcPr marL="8578" marR="8578" marT="8578" marB="0" anchor="ctr"/>
                </a:tc>
                <a:tc>
                  <a:txBody>
                    <a:bodyPr/>
                    <a:lstStyle/>
                    <a:p>
                      <a:pPr algn="ctr" fontAlgn="b"/>
                      <a:r>
                        <a:rPr lang="en-US" sz="1800" b="0" i="0" u="none" strike="noStrike" dirty="0"/>
                        <a:t>0.0%</a:t>
                      </a:r>
                      <a:endParaRPr lang="en-US" sz="1800" b="0" i="0" u="none" strike="noStrike" dirty="0">
                        <a:solidFill>
                          <a:srgbClr val="000000"/>
                        </a:solidFill>
                        <a:latin typeface="Calibri"/>
                      </a:endParaRPr>
                    </a:p>
                  </a:txBody>
                  <a:tcPr marL="8578" marR="8578" marT="8578" marB="0" anchor="ctr"/>
                </a:tc>
              </a:tr>
              <a:tr h="431800">
                <a:tc>
                  <a:txBody>
                    <a:bodyPr/>
                    <a:lstStyle/>
                    <a:p>
                      <a:pPr algn="ctr" fontAlgn="b"/>
                      <a:r>
                        <a:rPr lang="en-US" sz="1800" u="none" strike="noStrike" dirty="0"/>
                        <a:t>[Er(W</a:t>
                      </a:r>
                      <a:r>
                        <a:rPr lang="en-US" sz="1800" u="none" strike="noStrike" baseline="-25000" dirty="0"/>
                        <a:t>5</a:t>
                      </a:r>
                      <a:r>
                        <a:rPr lang="en-US" sz="1800" u="none" strike="noStrike" dirty="0"/>
                        <a:t>O</a:t>
                      </a:r>
                      <a:r>
                        <a:rPr lang="en-US" sz="1800" u="none" strike="noStrike" baseline="-25000" dirty="0"/>
                        <a:t>18</a:t>
                      </a:r>
                      <a:r>
                        <a:rPr lang="en-US" sz="1800" u="none" strike="noStrike" dirty="0"/>
                        <a:t>)</a:t>
                      </a:r>
                      <a:r>
                        <a:rPr lang="en-US" sz="1800" u="none" strike="noStrike" baseline="-25000" dirty="0"/>
                        <a:t>2</a:t>
                      </a:r>
                      <a:r>
                        <a:rPr lang="en-US" sz="1800" u="none" strike="noStrike" dirty="0"/>
                        <a:t>]</a:t>
                      </a:r>
                      <a:r>
                        <a:rPr lang="en-US" sz="1800" u="none" strike="noStrike" baseline="30000" dirty="0"/>
                        <a:t>9-</a:t>
                      </a:r>
                      <a:endParaRPr lang="en-US" sz="1800" b="0" i="0" u="none" strike="noStrike" baseline="30000" dirty="0">
                        <a:solidFill>
                          <a:srgbClr val="000000"/>
                        </a:solidFill>
                        <a:latin typeface="Calibri"/>
                      </a:endParaRPr>
                    </a:p>
                  </a:txBody>
                  <a:tcPr marL="8578" marR="8578" marT="8578" marB="0" anchor="ctr"/>
                </a:tc>
                <a:tc>
                  <a:txBody>
                    <a:bodyPr/>
                    <a:lstStyle/>
                    <a:p>
                      <a:pPr algn="ctr" fontAlgn="b"/>
                      <a:r>
                        <a:rPr lang="en-US" sz="1800" i="0" u="none" strike="noStrike" dirty="0" smtClean="0"/>
                        <a:t>144</a:t>
                      </a:r>
                      <a:endParaRPr lang="en-US" sz="1800" b="0" i="0" u="none" strike="noStrike" dirty="0">
                        <a:solidFill>
                          <a:srgbClr val="000000"/>
                        </a:solidFill>
                        <a:latin typeface="Calibri"/>
                      </a:endParaRPr>
                    </a:p>
                  </a:txBody>
                  <a:tcPr marL="8578" marR="8578" marT="8578" marB="0" anchor="ctr"/>
                </a:tc>
                <a:tc>
                  <a:txBody>
                    <a:bodyPr/>
                    <a:lstStyle/>
                    <a:p>
                      <a:pPr algn="ctr" fontAlgn="b"/>
                      <a:r>
                        <a:rPr lang="en-US" sz="1800" i="0" u="none" strike="noStrike" dirty="0"/>
                        <a:t>55</a:t>
                      </a:r>
                      <a:endParaRPr lang="en-US" sz="1800" b="0" i="0" u="none" strike="noStrike" dirty="0">
                        <a:solidFill>
                          <a:srgbClr val="000000"/>
                        </a:solidFill>
                        <a:latin typeface="Calibri"/>
                      </a:endParaRPr>
                    </a:p>
                  </a:txBody>
                  <a:tcPr marL="8578" marR="8578" marT="8578" marB="0" anchor="ctr"/>
                </a:tc>
                <a:tc>
                  <a:txBody>
                    <a:bodyPr/>
                    <a:lstStyle/>
                    <a:p>
                      <a:pPr algn="ctr" fontAlgn="b"/>
                      <a:r>
                        <a:rPr lang="en-US" sz="1800" b="0" i="0" u="none" strike="noStrike" dirty="0"/>
                        <a:t>38.2%</a:t>
                      </a:r>
                      <a:endParaRPr lang="en-US" sz="1800" b="0" i="0" u="none" strike="noStrike" dirty="0">
                        <a:solidFill>
                          <a:srgbClr val="000000"/>
                        </a:solidFill>
                        <a:latin typeface="Calibri"/>
                      </a:endParaRPr>
                    </a:p>
                  </a:txBody>
                  <a:tcPr marL="8578" marR="8578" marT="8578" marB="0" anchor="ctr"/>
                </a:tc>
              </a:tr>
            </a:tbl>
          </a:graphicData>
        </a:graphic>
      </p:graphicFrame>
      <p:sp>
        <p:nvSpPr>
          <p:cNvPr id="21" name="Rectangle 20"/>
          <p:cNvSpPr/>
          <p:nvPr/>
        </p:nvSpPr>
        <p:spPr>
          <a:xfrm>
            <a:off x="0" y="5029200"/>
            <a:ext cx="9144000" cy="1219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f-element mononuclear single-molecule magnets have shown impressive new behavior, yet the factors governing their relaxation must be better understood to fully exploit their potential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orbital extension-01.jpg"/>
          <p:cNvPicPr>
            <a:picLocks noChangeAspect="1"/>
          </p:cNvPicPr>
          <p:nvPr/>
        </p:nvPicPr>
        <p:blipFill>
          <a:blip r:embed="rId3" cstate="print"/>
          <a:srcRect l="4167" t="7781" r="3333" b="6625"/>
          <a:stretch>
            <a:fillRect/>
          </a:stretch>
        </p:blipFill>
        <p:spPr>
          <a:xfrm>
            <a:off x="493644" y="3074504"/>
            <a:ext cx="8182839" cy="3243649"/>
          </a:xfrm>
          <a:prstGeom prst="rect">
            <a:avLst/>
          </a:prstGeom>
        </p:spPr>
      </p:pic>
      <p:sp>
        <p:nvSpPr>
          <p:cNvPr id="29698" name="Text Box 2"/>
          <p:cNvSpPr txBox="1">
            <a:spLocks noChangeArrowheads="1"/>
          </p:cNvSpPr>
          <p:nvPr/>
        </p:nvSpPr>
        <p:spPr bwMode="auto">
          <a:xfrm>
            <a:off x="0" y="344269"/>
            <a:ext cx="9144000" cy="646331"/>
          </a:xfrm>
          <a:prstGeom prst="rect">
            <a:avLst/>
          </a:prstGeom>
          <a:noFill/>
          <a:ln w="9525">
            <a:noFill/>
            <a:miter lim="800000"/>
            <a:headEnd/>
            <a:tailEnd/>
          </a:ln>
          <a:effectLst/>
        </p:spPr>
        <p:txBody>
          <a:bodyPr wrap="square">
            <a:spAutoFit/>
          </a:bodyPr>
          <a:lstStyle/>
          <a:p>
            <a:pPr algn="ctr"/>
            <a:r>
              <a:rPr lang="en-US" sz="3600" b="1" dirty="0" smtClean="0">
                <a:latin typeface="+mj-lt"/>
              </a:rPr>
              <a:t>Radial Extension of the f-</a:t>
            </a:r>
            <a:r>
              <a:rPr lang="en-US" sz="3600" b="1" dirty="0" err="1" smtClean="0">
                <a:latin typeface="+mj-lt"/>
              </a:rPr>
              <a:t>orbitals</a:t>
            </a:r>
            <a:endParaRPr lang="en-US" sz="3600" b="1" dirty="0">
              <a:latin typeface="+mj-lt"/>
            </a:endParaRPr>
          </a:p>
        </p:txBody>
      </p:sp>
      <p:sp>
        <p:nvSpPr>
          <p:cNvPr id="29703" name="Text Box 7"/>
          <p:cNvSpPr txBox="1">
            <a:spLocks noChangeArrowheads="1"/>
          </p:cNvSpPr>
          <p:nvPr/>
        </p:nvSpPr>
        <p:spPr bwMode="auto">
          <a:xfrm>
            <a:off x="6781800" y="4800600"/>
            <a:ext cx="717550" cy="519112"/>
          </a:xfrm>
          <a:prstGeom prst="rect">
            <a:avLst/>
          </a:prstGeom>
          <a:noFill/>
          <a:ln w="9525">
            <a:noFill/>
            <a:miter lim="800000"/>
            <a:headEnd/>
            <a:tailEnd/>
          </a:ln>
          <a:effectLst/>
        </p:spPr>
        <p:txBody>
          <a:bodyPr wrap="none">
            <a:spAutoFit/>
          </a:bodyPr>
          <a:lstStyle/>
          <a:p>
            <a:pPr algn="ctr"/>
            <a:r>
              <a:rPr lang="en-US" sz="2800" b="1" dirty="0"/>
              <a:t>U</a:t>
            </a:r>
            <a:r>
              <a:rPr lang="en-US" sz="2800" b="1" baseline="30000" dirty="0"/>
              <a:t>3+</a:t>
            </a:r>
            <a:endParaRPr lang="en-US" sz="2400" baseline="-25000" dirty="0"/>
          </a:p>
        </p:txBody>
      </p:sp>
      <p:sp>
        <p:nvSpPr>
          <p:cNvPr id="29704" name="Text Box 8"/>
          <p:cNvSpPr txBox="1">
            <a:spLocks noChangeArrowheads="1"/>
          </p:cNvSpPr>
          <p:nvPr/>
        </p:nvSpPr>
        <p:spPr bwMode="auto">
          <a:xfrm>
            <a:off x="3200400" y="4800600"/>
            <a:ext cx="935038" cy="519113"/>
          </a:xfrm>
          <a:prstGeom prst="rect">
            <a:avLst/>
          </a:prstGeom>
          <a:noFill/>
          <a:ln w="9525">
            <a:noFill/>
            <a:miter lim="800000"/>
            <a:headEnd/>
            <a:tailEnd/>
          </a:ln>
          <a:effectLst/>
        </p:spPr>
        <p:txBody>
          <a:bodyPr wrap="none">
            <a:spAutoFit/>
          </a:bodyPr>
          <a:lstStyle/>
          <a:p>
            <a:pPr algn="ctr"/>
            <a:r>
              <a:rPr lang="en-US" sz="2800" b="1" dirty="0"/>
              <a:t>Nd</a:t>
            </a:r>
            <a:r>
              <a:rPr lang="en-US" sz="2800" b="1" baseline="30000" dirty="0"/>
              <a:t>3+</a:t>
            </a:r>
            <a:endParaRPr lang="en-US" sz="2400" baseline="-25000" dirty="0"/>
          </a:p>
        </p:txBody>
      </p:sp>
      <p:sp>
        <p:nvSpPr>
          <p:cNvPr id="29705" name="Rectangle 9"/>
          <p:cNvSpPr>
            <a:spLocks noChangeArrowheads="1"/>
          </p:cNvSpPr>
          <p:nvPr/>
        </p:nvSpPr>
        <p:spPr bwMode="auto">
          <a:xfrm>
            <a:off x="2909408" y="6550223"/>
            <a:ext cx="6234592" cy="307777"/>
          </a:xfrm>
          <a:prstGeom prst="rect">
            <a:avLst/>
          </a:prstGeom>
          <a:noFill/>
          <a:ln w="9525">
            <a:noFill/>
            <a:miter lim="800000"/>
            <a:headEnd/>
            <a:tailEnd/>
          </a:ln>
          <a:effectLst/>
        </p:spPr>
        <p:txBody>
          <a:bodyPr wrap="none" anchor="ctr">
            <a:spAutoFit/>
          </a:bodyPr>
          <a:lstStyle/>
          <a:p>
            <a:pPr algn="ctr"/>
            <a:r>
              <a:rPr lang="en-US" sz="1400" dirty="0" smtClean="0"/>
              <a:t>Adapted from </a:t>
            </a:r>
            <a:r>
              <a:rPr lang="en-US" sz="1400" dirty="0" err="1" smtClean="0"/>
              <a:t>Crosswhite</a:t>
            </a:r>
            <a:r>
              <a:rPr lang="en-US" sz="1400" dirty="0"/>
              <a:t>, </a:t>
            </a:r>
            <a:r>
              <a:rPr lang="en-US" sz="1400" dirty="0" err="1"/>
              <a:t>Crosswhite</a:t>
            </a:r>
            <a:r>
              <a:rPr lang="en-US" sz="1400" dirty="0"/>
              <a:t>, </a:t>
            </a:r>
            <a:r>
              <a:rPr lang="en-US" sz="1400" dirty="0" err="1"/>
              <a:t>Carnall</a:t>
            </a:r>
            <a:r>
              <a:rPr lang="en-US" sz="1400" dirty="0"/>
              <a:t>, </a:t>
            </a:r>
            <a:r>
              <a:rPr lang="en-US" sz="1400" dirty="0" err="1"/>
              <a:t>Paszak</a:t>
            </a:r>
            <a:r>
              <a:rPr lang="en-US" sz="1400" dirty="0"/>
              <a:t> </a:t>
            </a:r>
            <a:r>
              <a:rPr lang="en-US" sz="1400" i="1" dirty="0"/>
              <a:t>J. Chem. Phys. </a:t>
            </a:r>
            <a:r>
              <a:rPr lang="en-US" sz="1400" b="1" dirty="0"/>
              <a:t>1980</a:t>
            </a:r>
            <a:r>
              <a:rPr lang="en-US" sz="1400" dirty="0"/>
              <a:t>, </a:t>
            </a:r>
            <a:r>
              <a:rPr lang="en-US" sz="1400" i="1" dirty="0"/>
              <a:t>72</a:t>
            </a:r>
            <a:r>
              <a:rPr lang="en-US" sz="1400" dirty="0"/>
              <a:t>, 5103</a:t>
            </a:r>
            <a:endParaRPr lang="en-US" sz="1600" b="1" dirty="0">
              <a:latin typeface="Times New Roman" pitchFamily="18" charset="0"/>
            </a:endParaRPr>
          </a:p>
        </p:txBody>
      </p:sp>
      <p:graphicFrame>
        <p:nvGraphicFramePr>
          <p:cNvPr id="29706" name="Group 10"/>
          <p:cNvGraphicFramePr>
            <a:graphicFrameLocks noGrp="1"/>
          </p:cNvGraphicFramePr>
          <p:nvPr/>
        </p:nvGraphicFramePr>
        <p:xfrm>
          <a:off x="609600" y="1524000"/>
          <a:ext cx="8077200" cy="1371600"/>
        </p:xfrm>
        <a:graphic>
          <a:graphicData uri="http://schemas.openxmlformats.org/drawingml/2006/table">
            <a:tbl>
              <a:tblPr>
                <a:tableStyleId>{3C2FFA5D-87B4-456A-9821-1D502468CF0F}</a:tableStyleId>
              </a:tblPr>
              <a:tblGrid>
                <a:gridCol w="609600"/>
                <a:gridCol w="533400"/>
                <a:gridCol w="533400"/>
                <a:gridCol w="533400"/>
                <a:gridCol w="533400"/>
                <a:gridCol w="533400"/>
                <a:gridCol w="533400"/>
                <a:gridCol w="533400"/>
                <a:gridCol w="533400"/>
                <a:gridCol w="533400"/>
                <a:gridCol w="533400"/>
                <a:gridCol w="533400"/>
                <a:gridCol w="533400"/>
                <a:gridCol w="533400"/>
                <a:gridCol w="533400"/>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La</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Ce</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Pr</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Nd</a:t>
                      </a:r>
                      <a:endParaRPr kumimoji="0" lang="en-US" sz="1700" b="1" i="0" u="none" strike="noStrike" cap="none" normalizeH="0" baseline="0" dirty="0" smtClean="0">
                        <a:ln>
                          <a:noFill/>
                        </a:ln>
                        <a:solidFill>
                          <a:srgbClr val="FF0000"/>
                        </a:solidFill>
                        <a:effectLst/>
                        <a:latin typeface="Arial" charset="0"/>
                      </a:endParaRPr>
                    </a:p>
                  </a:txBody>
                  <a:tcPr anchor="ctr" horzOverflow="overflow">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Pm</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Sm</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Eu</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Gd</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Tb</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Dy</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Ho</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Er</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Tm</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smtClean="0">
                          <a:ln>
                            <a:noFill/>
                          </a:ln>
                          <a:effectLst/>
                        </a:rPr>
                        <a:t>Yb</a:t>
                      </a:r>
                      <a:endParaRPr kumimoji="0" lang="en-US" sz="1700" b="1"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Lu</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Ac</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Th</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Pa</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U</a:t>
                      </a:r>
                      <a:endParaRPr kumimoji="0" lang="en-US" sz="1700" b="1" i="0" u="none" strike="noStrike" cap="none" normalizeH="0" baseline="0" dirty="0" smtClean="0">
                        <a:ln>
                          <a:noFill/>
                        </a:ln>
                        <a:solidFill>
                          <a:srgbClr val="FF0000"/>
                        </a:solidFill>
                        <a:effectLst/>
                        <a:latin typeface="Arial" charset="0"/>
                      </a:endParaRPr>
                    </a:p>
                  </a:txBody>
                  <a:tcPr anchor="ctr" horzOverflow="overflow">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Np</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Pu</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Am</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Cm</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Bk</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Cf</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Es</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Fm</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Md</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No</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Lr</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normAutofit/>
          </a:bodyPr>
          <a:lstStyle/>
          <a:p>
            <a:r>
              <a:rPr lang="en-US" sz="3200" b="1" dirty="0" smtClean="0"/>
              <a:t>N</a:t>
            </a:r>
            <a:r>
              <a:rPr lang="en-US" sz="3200" b="1" baseline="-25000" dirty="0" smtClean="0"/>
              <a:t>2</a:t>
            </a:r>
            <a:r>
              <a:rPr lang="en-US" sz="3200" b="1" baseline="30000" dirty="0" smtClean="0"/>
              <a:t>3– </a:t>
            </a:r>
            <a:r>
              <a:rPr lang="en-US" sz="3200" b="1" dirty="0" smtClean="0"/>
              <a:t>Radical-Bridged Lanthanide Complexes</a:t>
            </a:r>
            <a:endParaRPr lang="en-US" sz="3200" b="1" dirty="0"/>
          </a:p>
        </p:txBody>
      </p:sp>
      <p:grpSp>
        <p:nvGrpSpPr>
          <p:cNvPr id="11" name="Group 10"/>
          <p:cNvGrpSpPr/>
          <p:nvPr/>
        </p:nvGrpSpPr>
        <p:grpSpPr>
          <a:xfrm>
            <a:off x="2825648" y="1524000"/>
            <a:ext cx="3568904" cy="3234154"/>
            <a:chOff x="1828800" y="1676399"/>
            <a:chExt cx="5244322" cy="4752424"/>
          </a:xfrm>
        </p:grpSpPr>
        <p:pic>
          <p:nvPicPr>
            <p:cNvPr id="3" name="Picture 2" descr="Gd - faded.jpg"/>
            <p:cNvPicPr>
              <a:picLocks noChangeAspect="1"/>
            </p:cNvPicPr>
            <p:nvPr/>
          </p:nvPicPr>
          <p:blipFill>
            <a:blip r:embed="rId2" cstate="print"/>
            <a:srcRect l="4762" t="11905" r="4762" b="11905"/>
            <a:stretch>
              <a:fillRect/>
            </a:stretch>
          </p:blipFill>
          <p:spPr>
            <a:xfrm>
              <a:off x="1828800" y="1676399"/>
              <a:ext cx="5181600" cy="4363453"/>
            </a:xfrm>
            <a:prstGeom prst="rect">
              <a:avLst/>
            </a:prstGeom>
          </p:spPr>
        </p:pic>
        <p:sp>
          <p:nvSpPr>
            <p:cNvPr id="4" name="Rectangle 3"/>
            <p:cNvSpPr/>
            <p:nvPr/>
          </p:nvSpPr>
          <p:spPr>
            <a:xfrm>
              <a:off x="2258326" y="5931335"/>
              <a:ext cx="4814796" cy="497488"/>
            </a:xfrm>
            <a:prstGeom prst="rect">
              <a:avLst/>
            </a:prstGeom>
          </p:spPr>
          <p:txBody>
            <a:bodyPr wrap="square">
              <a:spAutoFit/>
            </a:bodyPr>
            <a:lstStyle/>
            <a:p>
              <a:r>
                <a:rPr lang="en-US" sz="1600" b="1" dirty="0" smtClean="0"/>
                <a:t>[Ln</a:t>
              </a:r>
              <a:r>
                <a:rPr lang="en-US" sz="1600" b="1" baseline="-25000" dirty="0" smtClean="0"/>
                <a:t>2</a:t>
              </a:r>
              <a:r>
                <a:rPr lang="en-US" sz="1600" b="1" dirty="0" smtClean="0"/>
                <a:t>N</a:t>
              </a:r>
              <a:r>
                <a:rPr lang="en-US" sz="1600" b="1" baseline="-25000" dirty="0" smtClean="0"/>
                <a:t>2</a:t>
              </a:r>
              <a:r>
                <a:rPr lang="en-US" sz="1600" b="1" dirty="0" smtClean="0"/>
                <a:t>]</a:t>
              </a:r>
              <a:r>
                <a:rPr lang="en-US" sz="1600" b="1" baseline="30000" dirty="0" smtClean="0"/>
                <a:t>n</a:t>
              </a:r>
              <a:r>
                <a:rPr lang="en-US" sz="1600" b="1" dirty="0" smtClean="0"/>
                <a:t> </a:t>
              </a:r>
              <a:r>
                <a:rPr lang="en-US" sz="1600" b="1" dirty="0"/>
                <a:t>(Ln = </a:t>
              </a:r>
              <a:r>
                <a:rPr lang="en-US" sz="1600" b="1" dirty="0" err="1"/>
                <a:t>Gd</a:t>
              </a:r>
              <a:r>
                <a:rPr lang="en-US" sz="1600" b="1" dirty="0"/>
                <a:t>, </a:t>
              </a:r>
              <a:r>
                <a:rPr lang="en-US" sz="1600" b="1" dirty="0" smtClean="0"/>
                <a:t>Dy; n = 0, </a:t>
              </a:r>
              <a:r>
                <a:rPr lang="en-US" sz="1600" b="1" dirty="0" smtClean="0">
                  <a:sym typeface="Symbol"/>
                </a:rPr>
                <a:t></a:t>
              </a:r>
              <a:r>
                <a:rPr lang="en-US" sz="1600" b="1" dirty="0" smtClean="0"/>
                <a:t>1) </a:t>
              </a:r>
              <a:endParaRPr lang="en-US" sz="1600" dirty="0"/>
            </a:p>
          </p:txBody>
        </p:sp>
        <p:sp>
          <p:nvSpPr>
            <p:cNvPr id="5" name="TextBox 4"/>
            <p:cNvSpPr txBox="1"/>
            <p:nvPr/>
          </p:nvSpPr>
          <p:spPr>
            <a:xfrm>
              <a:off x="2818185" y="3467951"/>
              <a:ext cx="629831" cy="405001"/>
            </a:xfrm>
            <a:prstGeom prst="rect">
              <a:avLst/>
            </a:prstGeom>
            <a:noFill/>
          </p:spPr>
          <p:txBody>
            <a:bodyPr wrap="square" rtlCol="0">
              <a:spAutoFit/>
            </a:bodyPr>
            <a:lstStyle/>
            <a:p>
              <a:r>
                <a:rPr lang="en-US" sz="1400" b="1" dirty="0" smtClean="0"/>
                <a:t>Ln</a:t>
              </a:r>
              <a:endParaRPr lang="en-US" sz="1400" b="1" dirty="0"/>
            </a:p>
          </p:txBody>
        </p:sp>
        <p:sp>
          <p:nvSpPr>
            <p:cNvPr id="6" name="TextBox 5"/>
            <p:cNvSpPr txBox="1"/>
            <p:nvPr/>
          </p:nvSpPr>
          <p:spPr>
            <a:xfrm>
              <a:off x="2981917" y="1902563"/>
              <a:ext cx="605696" cy="405001"/>
            </a:xfrm>
            <a:prstGeom prst="rect">
              <a:avLst/>
            </a:prstGeom>
            <a:noFill/>
          </p:spPr>
          <p:txBody>
            <a:bodyPr wrap="square" rtlCol="0">
              <a:spAutoFit/>
            </a:bodyPr>
            <a:lstStyle/>
            <a:p>
              <a:r>
                <a:rPr lang="en-US" sz="1400" b="1" dirty="0" smtClean="0"/>
                <a:t>Si</a:t>
              </a:r>
              <a:endParaRPr lang="en-US" sz="1400" b="1" dirty="0"/>
            </a:p>
          </p:txBody>
        </p:sp>
        <p:sp>
          <p:nvSpPr>
            <p:cNvPr id="7" name="TextBox 6"/>
            <p:cNvSpPr txBox="1"/>
            <p:nvPr/>
          </p:nvSpPr>
          <p:spPr>
            <a:xfrm>
              <a:off x="3734813" y="5401829"/>
              <a:ext cx="457200" cy="405001"/>
            </a:xfrm>
            <a:prstGeom prst="rect">
              <a:avLst/>
            </a:prstGeom>
            <a:noFill/>
          </p:spPr>
          <p:txBody>
            <a:bodyPr wrap="square" rtlCol="0">
              <a:spAutoFit/>
            </a:bodyPr>
            <a:lstStyle/>
            <a:p>
              <a:r>
                <a:rPr lang="en-US" sz="1400" b="1" dirty="0"/>
                <a:t>C</a:t>
              </a:r>
            </a:p>
          </p:txBody>
        </p:sp>
        <p:sp>
          <p:nvSpPr>
            <p:cNvPr id="8" name="TextBox 7"/>
            <p:cNvSpPr txBox="1"/>
            <p:nvPr/>
          </p:nvSpPr>
          <p:spPr>
            <a:xfrm>
              <a:off x="3215881" y="2821698"/>
              <a:ext cx="457200" cy="405001"/>
            </a:xfrm>
            <a:prstGeom prst="rect">
              <a:avLst/>
            </a:prstGeom>
            <a:noFill/>
          </p:spPr>
          <p:txBody>
            <a:bodyPr wrap="square" rtlCol="0">
              <a:spAutoFit/>
            </a:bodyPr>
            <a:lstStyle/>
            <a:p>
              <a:r>
                <a:rPr lang="en-US" sz="1400" b="1" dirty="0"/>
                <a:t>N</a:t>
              </a:r>
            </a:p>
          </p:txBody>
        </p:sp>
        <p:sp>
          <p:nvSpPr>
            <p:cNvPr id="9" name="TextBox 8"/>
            <p:cNvSpPr txBox="1"/>
            <p:nvPr/>
          </p:nvSpPr>
          <p:spPr>
            <a:xfrm>
              <a:off x="3345366" y="4500242"/>
              <a:ext cx="457200" cy="405001"/>
            </a:xfrm>
            <a:prstGeom prst="rect">
              <a:avLst/>
            </a:prstGeom>
            <a:noFill/>
          </p:spPr>
          <p:txBody>
            <a:bodyPr wrap="square" rtlCol="0">
              <a:spAutoFit/>
            </a:bodyPr>
            <a:lstStyle/>
            <a:p>
              <a:r>
                <a:rPr lang="en-US" sz="1400" b="1" dirty="0" smtClean="0"/>
                <a:t>O</a:t>
              </a:r>
              <a:endParaRPr lang="en-US" sz="1400" b="1" dirty="0"/>
            </a:p>
          </p:txBody>
        </p:sp>
      </p:grpSp>
      <p:sp>
        <p:nvSpPr>
          <p:cNvPr id="10" name="TextBox 9"/>
          <p:cNvSpPr txBox="1"/>
          <p:nvPr/>
        </p:nvSpPr>
        <p:spPr>
          <a:xfrm>
            <a:off x="3263900" y="6412468"/>
            <a:ext cx="6172200" cy="369332"/>
          </a:xfrm>
          <a:prstGeom prst="rect">
            <a:avLst/>
          </a:prstGeom>
          <a:noFill/>
        </p:spPr>
        <p:txBody>
          <a:bodyPr wrap="square" rtlCol="0">
            <a:spAutoFit/>
          </a:bodyPr>
          <a:lstStyle/>
          <a:p>
            <a:r>
              <a:rPr lang="en-US" b="1" dirty="0" smtClean="0"/>
              <a:t>With Dr. Ming Fang, Prof. William Evans at UC Irvine </a:t>
            </a:r>
            <a:endParaRPr lang="en-US" b="1" dirty="0"/>
          </a:p>
        </p:txBody>
      </p:sp>
      <p:sp>
        <p:nvSpPr>
          <p:cNvPr id="12" name="TextBox 11"/>
          <p:cNvSpPr txBox="1"/>
          <p:nvPr/>
        </p:nvSpPr>
        <p:spPr>
          <a:xfrm>
            <a:off x="1828800" y="5257800"/>
            <a:ext cx="5410200" cy="369332"/>
          </a:xfrm>
          <a:prstGeom prst="rect">
            <a:avLst/>
          </a:prstGeom>
          <a:noFill/>
        </p:spPr>
        <p:txBody>
          <a:bodyPr wrap="square" rtlCol="0">
            <a:spAutoFit/>
          </a:bodyPr>
          <a:lstStyle/>
          <a:p>
            <a:r>
              <a:rPr lang="en-US" baseline="10000" dirty="0" smtClean="0">
                <a:cs typeface="Arial" charset="0"/>
                <a:sym typeface="Monotype Sorts" charset="2"/>
              </a:rPr>
              <a:t> </a:t>
            </a:r>
            <a:r>
              <a:rPr lang="en-US" baseline="-25000" dirty="0" smtClean="0">
                <a:cs typeface="Arial" charset="0"/>
                <a:sym typeface="Monotype Sorts" charset="2"/>
              </a:rPr>
              <a:t> </a:t>
            </a:r>
            <a:r>
              <a:rPr lang="en-US" b="1" dirty="0" smtClean="0"/>
              <a:t>[Gd</a:t>
            </a:r>
            <a:r>
              <a:rPr lang="en-US" b="1" baseline="-25000" dirty="0" smtClean="0"/>
              <a:t>2</a:t>
            </a:r>
            <a:r>
              <a:rPr lang="en-US" b="1" dirty="0" smtClean="0"/>
              <a:t>N</a:t>
            </a:r>
            <a:r>
              <a:rPr lang="en-US" b="1" baseline="-25000" dirty="0" smtClean="0"/>
              <a:t>2</a:t>
            </a:r>
            <a:r>
              <a:rPr lang="en-US" b="1" dirty="0" smtClean="0"/>
              <a:t>]</a:t>
            </a:r>
            <a:r>
              <a:rPr lang="en-US" b="1" baseline="30000" dirty="0" smtClean="0">
                <a:sym typeface="Symbol"/>
              </a:rPr>
              <a:t></a:t>
            </a:r>
            <a:r>
              <a:rPr lang="en-US" b="1" dirty="0" smtClean="0"/>
              <a:t>: </a:t>
            </a:r>
            <a:r>
              <a:rPr lang="en-US" dirty="0" smtClean="0"/>
              <a:t>Possibility of strong exchange coupling</a:t>
            </a:r>
            <a:endParaRPr lang="en-US" dirty="0"/>
          </a:p>
        </p:txBody>
      </p:sp>
      <p:sp>
        <p:nvSpPr>
          <p:cNvPr id="13" name="TextBox 12"/>
          <p:cNvSpPr txBox="1"/>
          <p:nvPr/>
        </p:nvSpPr>
        <p:spPr>
          <a:xfrm>
            <a:off x="1828800" y="5638800"/>
            <a:ext cx="5867400" cy="369332"/>
          </a:xfrm>
          <a:prstGeom prst="rect">
            <a:avLst/>
          </a:prstGeom>
          <a:noFill/>
        </p:spPr>
        <p:txBody>
          <a:bodyPr wrap="square" rtlCol="0">
            <a:spAutoFit/>
          </a:bodyPr>
          <a:lstStyle/>
          <a:p>
            <a:r>
              <a:rPr lang="en-US" baseline="10000" dirty="0" smtClean="0">
                <a:cs typeface="Arial" charset="0"/>
                <a:sym typeface="Monotype Sorts" charset="2"/>
              </a:rPr>
              <a:t>  </a:t>
            </a:r>
            <a:r>
              <a:rPr lang="en-US" b="1" dirty="0" smtClean="0"/>
              <a:t>[Dy</a:t>
            </a:r>
            <a:r>
              <a:rPr lang="en-US" b="1" baseline="-25000" dirty="0" smtClean="0"/>
              <a:t>2</a:t>
            </a:r>
            <a:r>
              <a:rPr lang="en-US" b="1" dirty="0" smtClean="0"/>
              <a:t>N</a:t>
            </a:r>
            <a:r>
              <a:rPr lang="en-US" b="1" baseline="-25000" dirty="0" smtClean="0"/>
              <a:t>2</a:t>
            </a:r>
            <a:r>
              <a:rPr lang="en-US" b="1" dirty="0" smtClean="0"/>
              <a:t>]</a:t>
            </a:r>
            <a:r>
              <a:rPr lang="en-US" b="1" baseline="30000" dirty="0" smtClean="0">
                <a:sym typeface="Symbol"/>
              </a:rPr>
              <a:t> </a:t>
            </a:r>
            <a:r>
              <a:rPr lang="en-US" b="1" dirty="0" smtClean="0"/>
              <a:t>: </a:t>
            </a:r>
            <a:r>
              <a:rPr lang="en-US" dirty="0" smtClean="0"/>
              <a:t>High anisotropy could make it a SMM</a:t>
            </a:r>
            <a:endParaRPr lang="en-US" dirty="0"/>
          </a:p>
        </p:txBody>
      </p:sp>
      <p:sp>
        <p:nvSpPr>
          <p:cNvPr id="19" name="TextBox 18"/>
          <p:cNvSpPr txBox="1"/>
          <p:nvPr/>
        </p:nvSpPr>
        <p:spPr>
          <a:xfrm>
            <a:off x="914400" y="4114800"/>
            <a:ext cx="184731" cy="369332"/>
          </a:xfrm>
          <a:prstGeom prst="rect">
            <a:avLst/>
          </a:prstGeom>
          <a:noFill/>
        </p:spPr>
        <p:txBody>
          <a:bodyPr wrap="none" rtlCol="0">
            <a:spAutoFit/>
          </a:bodyPr>
          <a:lstStyle/>
          <a:p>
            <a:endParaRPr lang="en-US" b="1" dirty="0"/>
          </a:p>
        </p:txBody>
      </p:sp>
      <p:grpSp>
        <p:nvGrpSpPr>
          <p:cNvPr id="15" name="Group 23"/>
          <p:cNvGrpSpPr/>
          <p:nvPr/>
        </p:nvGrpSpPr>
        <p:grpSpPr>
          <a:xfrm>
            <a:off x="0" y="1903074"/>
            <a:ext cx="2514600" cy="2619158"/>
            <a:chOff x="0" y="1903074"/>
            <a:chExt cx="2514600" cy="2619158"/>
          </a:xfrm>
        </p:grpSpPr>
        <p:pic>
          <p:nvPicPr>
            <p:cNvPr id="14" name="Picture 13" descr="Gd molecule - no radical.jpg"/>
            <p:cNvPicPr>
              <a:picLocks noChangeAspect="1"/>
            </p:cNvPicPr>
            <p:nvPr/>
          </p:nvPicPr>
          <p:blipFill>
            <a:blip r:embed="rId3" cstate="print"/>
            <a:stretch>
              <a:fillRect/>
            </a:stretch>
          </p:blipFill>
          <p:spPr>
            <a:xfrm>
              <a:off x="0" y="1903074"/>
              <a:ext cx="2514600" cy="2514600"/>
            </a:xfrm>
            <a:prstGeom prst="rect">
              <a:avLst/>
            </a:prstGeom>
          </p:spPr>
        </p:pic>
        <p:sp>
          <p:nvSpPr>
            <p:cNvPr id="22" name="TextBox 21"/>
            <p:cNvSpPr txBox="1"/>
            <p:nvPr/>
          </p:nvSpPr>
          <p:spPr>
            <a:xfrm>
              <a:off x="838200" y="4152900"/>
              <a:ext cx="803425" cy="369332"/>
            </a:xfrm>
            <a:prstGeom prst="rect">
              <a:avLst/>
            </a:prstGeom>
            <a:noFill/>
          </p:spPr>
          <p:txBody>
            <a:bodyPr wrap="none" rtlCol="0">
              <a:spAutoFit/>
            </a:bodyPr>
            <a:lstStyle/>
            <a:p>
              <a:r>
                <a:rPr lang="en-US" b="1" dirty="0" smtClean="0"/>
                <a:t>Ln</a:t>
              </a:r>
              <a:r>
                <a:rPr lang="en-US" b="1" baseline="-25000" dirty="0" smtClean="0"/>
                <a:t>2</a:t>
              </a:r>
              <a:r>
                <a:rPr lang="en-US" b="1" dirty="0" smtClean="0"/>
                <a:t>N</a:t>
              </a:r>
              <a:r>
                <a:rPr lang="en-US" b="1" baseline="-25000" dirty="0" smtClean="0"/>
                <a:t>2</a:t>
              </a:r>
              <a:endParaRPr lang="en-US" b="1" baseline="30000" dirty="0"/>
            </a:p>
          </p:txBody>
        </p:sp>
      </p:grpSp>
      <p:grpSp>
        <p:nvGrpSpPr>
          <p:cNvPr id="17" name="Group 24"/>
          <p:cNvGrpSpPr/>
          <p:nvPr/>
        </p:nvGrpSpPr>
        <p:grpSpPr>
          <a:xfrm>
            <a:off x="6705600" y="1979274"/>
            <a:ext cx="2362200" cy="2542958"/>
            <a:chOff x="6705600" y="1979274"/>
            <a:chExt cx="2362200" cy="2542958"/>
          </a:xfrm>
        </p:grpSpPr>
        <p:pic>
          <p:nvPicPr>
            <p:cNvPr id="16" name="Picture 15" descr="Gd - with spins.jpg"/>
            <p:cNvPicPr>
              <a:picLocks noChangeAspect="1"/>
            </p:cNvPicPr>
            <p:nvPr/>
          </p:nvPicPr>
          <p:blipFill>
            <a:blip r:embed="rId4" cstate="print"/>
            <a:stretch>
              <a:fillRect/>
            </a:stretch>
          </p:blipFill>
          <p:spPr>
            <a:xfrm>
              <a:off x="6705600" y="1979274"/>
              <a:ext cx="2362200" cy="2362200"/>
            </a:xfrm>
            <a:prstGeom prst="rect">
              <a:avLst/>
            </a:prstGeom>
          </p:spPr>
        </p:pic>
        <p:sp>
          <p:nvSpPr>
            <p:cNvPr id="23" name="TextBox 22"/>
            <p:cNvSpPr txBox="1"/>
            <p:nvPr/>
          </p:nvSpPr>
          <p:spPr>
            <a:xfrm>
              <a:off x="7315200" y="4152900"/>
              <a:ext cx="1042273" cy="369332"/>
            </a:xfrm>
            <a:prstGeom prst="rect">
              <a:avLst/>
            </a:prstGeom>
            <a:noFill/>
          </p:spPr>
          <p:txBody>
            <a:bodyPr wrap="none" rtlCol="0">
              <a:spAutoFit/>
            </a:bodyPr>
            <a:lstStyle/>
            <a:p>
              <a:r>
                <a:rPr lang="en-US" b="1" dirty="0" smtClean="0"/>
                <a:t>[Ln</a:t>
              </a:r>
              <a:r>
                <a:rPr lang="en-US" b="1" baseline="-25000" dirty="0" smtClean="0"/>
                <a:t>2</a:t>
              </a:r>
              <a:r>
                <a:rPr lang="en-US" b="1" dirty="0" smtClean="0"/>
                <a:t>N</a:t>
              </a:r>
              <a:r>
                <a:rPr lang="en-US" b="1" baseline="-25000" dirty="0" smtClean="0"/>
                <a:t>2</a:t>
              </a:r>
              <a:r>
                <a:rPr lang="en-US" b="1" dirty="0" smtClean="0"/>
                <a:t>]</a:t>
              </a:r>
              <a:r>
                <a:rPr lang="en-US" b="1" baseline="30000" dirty="0" smtClean="0">
                  <a:sym typeface="Symbol"/>
                </a:rPr>
                <a:t></a:t>
              </a:r>
              <a:endParaRPr lang="en-US" b="1" baseline="30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Just Gd2N2.jpg"/>
          <p:cNvPicPr>
            <a:picLocks noChangeAspect="1"/>
          </p:cNvPicPr>
          <p:nvPr/>
        </p:nvPicPr>
        <p:blipFill>
          <a:blip r:embed="rId2" cstate="print"/>
          <a:stretch>
            <a:fillRect/>
          </a:stretch>
        </p:blipFill>
        <p:spPr>
          <a:xfrm>
            <a:off x="5486400" y="2057400"/>
            <a:ext cx="3657600" cy="3029712"/>
          </a:xfrm>
          <a:prstGeom prst="rect">
            <a:avLst/>
          </a:prstGeom>
        </p:spPr>
      </p:pic>
      <p:sp>
        <p:nvSpPr>
          <p:cNvPr id="2" name="Title 1"/>
          <p:cNvSpPr>
            <a:spLocks noGrp="1"/>
          </p:cNvSpPr>
          <p:nvPr>
            <p:ph type="title"/>
          </p:nvPr>
        </p:nvSpPr>
        <p:spPr>
          <a:xfrm>
            <a:off x="457200" y="228600"/>
            <a:ext cx="8229600" cy="1143000"/>
          </a:xfrm>
        </p:spPr>
        <p:txBody>
          <a:bodyPr>
            <a:normAutofit/>
          </a:bodyPr>
          <a:lstStyle/>
          <a:p>
            <a:r>
              <a:rPr lang="en-US" sz="3200" b="1" dirty="0" smtClean="0"/>
              <a:t>Strong </a:t>
            </a:r>
            <a:r>
              <a:rPr lang="en-US" sz="3200" b="1" dirty="0" err="1" smtClean="0"/>
              <a:t>Antiferromagnetic</a:t>
            </a:r>
            <a:r>
              <a:rPr lang="en-US" sz="3200" b="1" dirty="0" smtClean="0"/>
              <a:t> Coupling in [Gd</a:t>
            </a:r>
            <a:r>
              <a:rPr lang="en-US" sz="3200" b="1" baseline="-25000" dirty="0" smtClean="0"/>
              <a:t>2</a:t>
            </a:r>
            <a:r>
              <a:rPr lang="en-US" sz="3200" b="1" dirty="0" smtClean="0"/>
              <a:t>N</a:t>
            </a:r>
            <a:r>
              <a:rPr lang="en-US" sz="3200" b="1" baseline="-25000" dirty="0" smtClean="0"/>
              <a:t>2</a:t>
            </a:r>
            <a:r>
              <a:rPr lang="en-US" sz="3200" b="1" dirty="0" smtClean="0"/>
              <a:t>]</a:t>
            </a:r>
            <a:r>
              <a:rPr lang="en-US" sz="3200" b="1" baseline="30000" dirty="0" smtClean="0">
                <a:sym typeface="Symbol"/>
              </a:rPr>
              <a:t></a:t>
            </a:r>
            <a:endParaRPr lang="en-US" sz="3200" b="1" baseline="30000" dirty="0"/>
          </a:p>
        </p:txBody>
      </p:sp>
      <p:sp>
        <p:nvSpPr>
          <p:cNvPr id="11" name="TextBox 10"/>
          <p:cNvSpPr txBox="1"/>
          <p:nvPr/>
        </p:nvSpPr>
        <p:spPr>
          <a:xfrm>
            <a:off x="457200" y="6019800"/>
            <a:ext cx="8077200" cy="369332"/>
          </a:xfrm>
          <a:prstGeom prst="rect">
            <a:avLst/>
          </a:prstGeom>
          <a:noFill/>
        </p:spPr>
        <p:txBody>
          <a:bodyPr wrap="square" rtlCol="0">
            <a:spAutoFit/>
          </a:bodyPr>
          <a:lstStyle/>
          <a:p>
            <a:r>
              <a:rPr lang="en-US" baseline="10000" dirty="0" smtClean="0">
                <a:cs typeface="Arial" charset="0"/>
                <a:sym typeface="Monotype Sorts" charset="2"/>
              </a:rPr>
              <a:t>  </a:t>
            </a:r>
            <a:r>
              <a:rPr lang="en-US" dirty="0" smtClean="0"/>
              <a:t>Gadolinium complexes tend to have coupling constants of </a:t>
            </a:r>
            <a:r>
              <a:rPr lang="en-US" dirty="0" smtClean="0">
                <a:sym typeface="Symbol"/>
              </a:rPr>
              <a:t>2</a:t>
            </a:r>
            <a:r>
              <a:rPr lang="en-US" dirty="0" smtClean="0"/>
              <a:t> &lt; </a:t>
            </a:r>
            <a:r>
              <a:rPr lang="en-US" i="1" dirty="0" smtClean="0"/>
              <a:t>J </a:t>
            </a:r>
            <a:r>
              <a:rPr lang="en-US" dirty="0" smtClean="0"/>
              <a:t>&lt; 2 cm</a:t>
            </a:r>
            <a:r>
              <a:rPr lang="en-US" baseline="30000" dirty="0" smtClean="0"/>
              <a:t>-1</a:t>
            </a:r>
            <a:endParaRPr lang="en-US" baseline="30000" dirty="0"/>
          </a:p>
        </p:txBody>
      </p:sp>
      <p:grpSp>
        <p:nvGrpSpPr>
          <p:cNvPr id="3" name="Group 36"/>
          <p:cNvGrpSpPr/>
          <p:nvPr/>
        </p:nvGrpSpPr>
        <p:grpSpPr>
          <a:xfrm>
            <a:off x="685800" y="1676400"/>
            <a:ext cx="3886200" cy="3886200"/>
            <a:chOff x="228600" y="-1524000"/>
            <a:chExt cx="3886200" cy="3886200"/>
          </a:xfrm>
        </p:grpSpPr>
        <p:grpSp>
          <p:nvGrpSpPr>
            <p:cNvPr id="4" name="Group 29"/>
            <p:cNvGrpSpPr/>
            <p:nvPr/>
          </p:nvGrpSpPr>
          <p:grpSpPr>
            <a:xfrm>
              <a:off x="228600" y="-1524000"/>
              <a:ext cx="3886200" cy="3886200"/>
              <a:chOff x="228600" y="-1219200"/>
              <a:chExt cx="3886200" cy="3886200"/>
            </a:xfrm>
          </p:grpSpPr>
          <p:pic>
            <p:nvPicPr>
              <p:cNvPr id="24" name="Picture 23" descr="Gd molecule - no radical.jpg"/>
              <p:cNvPicPr>
                <a:picLocks noChangeAspect="1"/>
              </p:cNvPicPr>
              <p:nvPr/>
            </p:nvPicPr>
            <p:blipFill>
              <a:blip r:embed="rId3" cstate="print"/>
              <a:stretch>
                <a:fillRect/>
              </a:stretch>
            </p:blipFill>
            <p:spPr>
              <a:xfrm>
                <a:off x="228600" y="-1219200"/>
                <a:ext cx="3886200" cy="3886200"/>
              </a:xfrm>
              <a:prstGeom prst="rect">
                <a:avLst/>
              </a:prstGeom>
            </p:spPr>
          </p:pic>
          <p:sp>
            <p:nvSpPr>
              <p:cNvPr id="25" name="TextBox 24"/>
              <p:cNvSpPr txBox="1"/>
              <p:nvPr/>
            </p:nvSpPr>
            <p:spPr>
              <a:xfrm>
                <a:off x="2971800" y="609600"/>
                <a:ext cx="856325" cy="307777"/>
              </a:xfrm>
              <a:prstGeom prst="rect">
                <a:avLst/>
              </a:prstGeom>
              <a:noFill/>
            </p:spPr>
            <p:txBody>
              <a:bodyPr wrap="none" rtlCol="0">
                <a:spAutoFit/>
              </a:bodyPr>
              <a:lstStyle/>
              <a:p>
                <a:r>
                  <a:rPr lang="en-US" sz="1400" b="1" dirty="0" smtClean="0"/>
                  <a:t>S = </a:t>
                </a:r>
                <a:r>
                  <a:rPr lang="en-US" sz="1400" b="1" dirty="0" smtClean="0">
                    <a:sym typeface="Symbol"/>
                  </a:rPr>
                  <a:t></a:t>
                </a:r>
                <a:r>
                  <a:rPr lang="en-US" sz="1400" b="1" dirty="0" smtClean="0"/>
                  <a:t>7/2</a:t>
                </a:r>
                <a:endParaRPr lang="en-US" sz="1400" b="1" dirty="0"/>
              </a:p>
            </p:txBody>
          </p:sp>
          <p:sp>
            <p:nvSpPr>
              <p:cNvPr id="26" name="TextBox 25"/>
              <p:cNvSpPr txBox="1"/>
              <p:nvPr/>
            </p:nvSpPr>
            <p:spPr>
              <a:xfrm>
                <a:off x="609600" y="457200"/>
                <a:ext cx="756938" cy="307777"/>
              </a:xfrm>
              <a:prstGeom prst="rect">
                <a:avLst/>
              </a:prstGeom>
              <a:noFill/>
            </p:spPr>
            <p:txBody>
              <a:bodyPr wrap="none" rtlCol="0">
                <a:spAutoFit/>
              </a:bodyPr>
              <a:lstStyle/>
              <a:p>
                <a:r>
                  <a:rPr lang="en-US" sz="1400" b="1" dirty="0" smtClean="0"/>
                  <a:t>S = 7/2</a:t>
                </a:r>
                <a:endParaRPr lang="en-US" sz="1400" b="1" dirty="0"/>
              </a:p>
            </p:txBody>
          </p:sp>
        </p:grpSp>
        <p:sp>
          <p:nvSpPr>
            <p:cNvPr id="28" name="TextBox 27"/>
            <p:cNvSpPr txBox="1"/>
            <p:nvPr/>
          </p:nvSpPr>
          <p:spPr>
            <a:xfrm>
              <a:off x="1750752" y="1828800"/>
              <a:ext cx="841897" cy="369332"/>
            </a:xfrm>
            <a:prstGeom prst="rect">
              <a:avLst/>
            </a:prstGeom>
            <a:noFill/>
          </p:spPr>
          <p:txBody>
            <a:bodyPr wrap="none" rtlCol="0">
              <a:spAutoFit/>
            </a:bodyPr>
            <a:lstStyle/>
            <a:p>
              <a:r>
                <a:rPr lang="en-US" b="1" dirty="0" smtClean="0"/>
                <a:t>Gd</a:t>
              </a:r>
              <a:r>
                <a:rPr lang="en-US" b="1" baseline="-25000" dirty="0" smtClean="0"/>
                <a:t>2</a:t>
              </a:r>
              <a:r>
                <a:rPr lang="en-US" b="1" dirty="0" smtClean="0"/>
                <a:t>N</a:t>
              </a:r>
              <a:r>
                <a:rPr lang="en-US" b="1" baseline="-25000" dirty="0" smtClean="0"/>
                <a:t>2</a:t>
              </a:r>
              <a:endParaRPr lang="en-US" b="1" baseline="30000" dirty="0"/>
            </a:p>
          </p:txBody>
        </p:sp>
      </p:grpSp>
      <p:grpSp>
        <p:nvGrpSpPr>
          <p:cNvPr id="5" name="Group 35"/>
          <p:cNvGrpSpPr/>
          <p:nvPr/>
        </p:nvGrpSpPr>
        <p:grpSpPr>
          <a:xfrm>
            <a:off x="685800" y="1676400"/>
            <a:ext cx="3886200" cy="3886200"/>
            <a:chOff x="-1524000" y="2286000"/>
            <a:chExt cx="3886200" cy="3886200"/>
          </a:xfrm>
        </p:grpSpPr>
        <p:grpSp>
          <p:nvGrpSpPr>
            <p:cNvPr id="6" name="Group 31"/>
            <p:cNvGrpSpPr/>
            <p:nvPr/>
          </p:nvGrpSpPr>
          <p:grpSpPr>
            <a:xfrm>
              <a:off x="-1524000" y="2286000"/>
              <a:ext cx="3886200" cy="3886200"/>
              <a:chOff x="-1524000" y="2286000"/>
              <a:chExt cx="3886200" cy="3886200"/>
            </a:xfrm>
          </p:grpSpPr>
          <p:grpSp>
            <p:nvGrpSpPr>
              <p:cNvPr id="7" name="Group 17"/>
              <p:cNvGrpSpPr/>
              <p:nvPr/>
            </p:nvGrpSpPr>
            <p:grpSpPr>
              <a:xfrm>
                <a:off x="-1524000" y="2286000"/>
                <a:ext cx="3886200" cy="3886200"/>
                <a:chOff x="228600" y="1295400"/>
                <a:chExt cx="3886200" cy="3886200"/>
              </a:xfrm>
            </p:grpSpPr>
            <p:pic>
              <p:nvPicPr>
                <p:cNvPr id="14" name="Picture 13" descr="Gd - with spins.jpg"/>
                <p:cNvPicPr>
                  <a:picLocks noChangeAspect="1"/>
                </p:cNvPicPr>
                <p:nvPr/>
              </p:nvPicPr>
              <p:blipFill>
                <a:blip r:embed="rId4" cstate="print"/>
                <a:stretch>
                  <a:fillRect/>
                </a:stretch>
              </p:blipFill>
              <p:spPr>
                <a:xfrm>
                  <a:off x="228600" y="1295400"/>
                  <a:ext cx="3886200" cy="3886200"/>
                </a:xfrm>
                <a:prstGeom prst="rect">
                  <a:avLst/>
                </a:prstGeom>
              </p:spPr>
            </p:pic>
            <p:sp>
              <p:nvSpPr>
                <p:cNvPr id="15" name="TextBox 14"/>
                <p:cNvSpPr txBox="1"/>
                <p:nvPr/>
              </p:nvSpPr>
              <p:spPr>
                <a:xfrm>
                  <a:off x="1752600" y="2667000"/>
                  <a:ext cx="856325" cy="307777"/>
                </a:xfrm>
                <a:prstGeom prst="rect">
                  <a:avLst/>
                </a:prstGeom>
                <a:noFill/>
              </p:spPr>
              <p:txBody>
                <a:bodyPr wrap="none" rtlCol="0">
                  <a:spAutoFit/>
                </a:bodyPr>
                <a:lstStyle/>
                <a:p>
                  <a:r>
                    <a:rPr lang="en-US" sz="1400" b="1" dirty="0" smtClean="0"/>
                    <a:t>S = </a:t>
                  </a:r>
                  <a:r>
                    <a:rPr lang="en-US" sz="1400" b="1" dirty="0" smtClean="0">
                      <a:sym typeface="Symbol"/>
                    </a:rPr>
                    <a:t></a:t>
                  </a:r>
                  <a:r>
                    <a:rPr lang="en-US" sz="1400" b="1" dirty="0" smtClean="0"/>
                    <a:t>1/2</a:t>
                  </a:r>
                  <a:endParaRPr lang="en-US" sz="1400" b="1" dirty="0"/>
                </a:p>
              </p:txBody>
            </p:sp>
            <p:sp>
              <p:nvSpPr>
                <p:cNvPr id="16" name="TextBox 15"/>
                <p:cNvSpPr txBox="1"/>
                <p:nvPr/>
              </p:nvSpPr>
              <p:spPr>
                <a:xfrm>
                  <a:off x="2971800" y="3124200"/>
                  <a:ext cx="756938" cy="307777"/>
                </a:xfrm>
                <a:prstGeom prst="rect">
                  <a:avLst/>
                </a:prstGeom>
                <a:noFill/>
              </p:spPr>
              <p:txBody>
                <a:bodyPr wrap="none" rtlCol="0">
                  <a:spAutoFit/>
                </a:bodyPr>
                <a:lstStyle/>
                <a:p>
                  <a:r>
                    <a:rPr lang="en-US" sz="1400" b="1" dirty="0" smtClean="0"/>
                    <a:t>S = 7/2</a:t>
                  </a:r>
                  <a:endParaRPr lang="en-US" sz="1400" b="1" dirty="0"/>
                </a:p>
              </p:txBody>
            </p:sp>
          </p:grpSp>
          <p:sp>
            <p:nvSpPr>
              <p:cNvPr id="31" name="TextBox 30"/>
              <p:cNvSpPr txBox="1"/>
              <p:nvPr/>
            </p:nvSpPr>
            <p:spPr>
              <a:xfrm>
                <a:off x="-1163622" y="3980926"/>
                <a:ext cx="756938" cy="307777"/>
              </a:xfrm>
              <a:prstGeom prst="rect">
                <a:avLst/>
              </a:prstGeom>
              <a:noFill/>
            </p:spPr>
            <p:txBody>
              <a:bodyPr wrap="none" rtlCol="0">
                <a:spAutoFit/>
              </a:bodyPr>
              <a:lstStyle/>
              <a:p>
                <a:r>
                  <a:rPr lang="en-US" sz="1400" b="1" dirty="0" smtClean="0"/>
                  <a:t>S = 7/2</a:t>
                </a:r>
                <a:endParaRPr lang="en-US" sz="1400" b="1" dirty="0"/>
              </a:p>
            </p:txBody>
          </p:sp>
        </p:grpSp>
        <p:sp>
          <p:nvSpPr>
            <p:cNvPr id="19" name="TextBox 18"/>
            <p:cNvSpPr txBox="1"/>
            <p:nvPr/>
          </p:nvSpPr>
          <p:spPr>
            <a:xfrm>
              <a:off x="-121272" y="5617284"/>
              <a:ext cx="1080745" cy="369332"/>
            </a:xfrm>
            <a:prstGeom prst="rect">
              <a:avLst/>
            </a:prstGeom>
            <a:noFill/>
          </p:spPr>
          <p:txBody>
            <a:bodyPr wrap="none" rtlCol="0">
              <a:spAutoFit/>
            </a:bodyPr>
            <a:lstStyle/>
            <a:p>
              <a:r>
                <a:rPr lang="en-US" b="1" dirty="0" smtClean="0"/>
                <a:t>[Gd</a:t>
              </a:r>
              <a:r>
                <a:rPr lang="en-US" b="1" baseline="-25000" dirty="0" smtClean="0"/>
                <a:t>2</a:t>
              </a:r>
              <a:r>
                <a:rPr lang="en-US" b="1" dirty="0" smtClean="0"/>
                <a:t>N</a:t>
              </a:r>
              <a:r>
                <a:rPr lang="en-US" b="1" baseline="-25000" dirty="0" smtClean="0"/>
                <a:t>2</a:t>
              </a:r>
              <a:r>
                <a:rPr lang="en-US" b="1" dirty="0" smtClean="0"/>
                <a:t>]</a:t>
              </a:r>
              <a:r>
                <a:rPr lang="en-US" b="1" baseline="30000" dirty="0" smtClean="0">
                  <a:sym typeface="Symbol"/>
                </a:rPr>
                <a:t></a:t>
              </a:r>
              <a:endParaRPr lang="en-US" b="1" baseline="30000" dirty="0"/>
            </a:p>
          </p:txBody>
        </p:sp>
      </p:grpSp>
      <p:pic>
        <p:nvPicPr>
          <p:cNvPr id="38" name="Picture 37" descr="Gd - both.jpg"/>
          <p:cNvPicPr>
            <a:picLocks noChangeAspect="1"/>
          </p:cNvPicPr>
          <p:nvPr/>
        </p:nvPicPr>
        <p:blipFill>
          <a:blip r:embed="rId5" cstate="print"/>
          <a:stretch>
            <a:fillRect/>
          </a:stretch>
        </p:blipFill>
        <p:spPr>
          <a:xfrm>
            <a:off x="5486400" y="2057400"/>
            <a:ext cx="3657600" cy="3029712"/>
          </a:xfrm>
          <a:prstGeom prst="rect">
            <a:avLst/>
          </a:prstGeom>
        </p:spPr>
      </p:pic>
      <p:sp>
        <p:nvSpPr>
          <p:cNvPr id="22" name="TextBox 21"/>
          <p:cNvSpPr txBox="1"/>
          <p:nvPr/>
        </p:nvSpPr>
        <p:spPr>
          <a:xfrm>
            <a:off x="6629400" y="3505200"/>
            <a:ext cx="1646605" cy="369332"/>
          </a:xfrm>
          <a:prstGeom prst="rect">
            <a:avLst/>
          </a:prstGeom>
          <a:noFill/>
        </p:spPr>
        <p:txBody>
          <a:bodyPr wrap="none" rtlCol="0">
            <a:spAutoFit/>
          </a:bodyPr>
          <a:lstStyle/>
          <a:p>
            <a:r>
              <a:rPr lang="en-US" i="1" dirty="0" smtClean="0"/>
              <a:t>J</a:t>
            </a:r>
            <a:r>
              <a:rPr lang="en-US" dirty="0" smtClean="0"/>
              <a:t> = </a:t>
            </a:r>
            <a:r>
              <a:rPr lang="en-US" dirty="0" smtClean="0">
                <a:sym typeface="Symbol"/>
              </a:rPr>
              <a:t></a:t>
            </a:r>
            <a:r>
              <a:rPr lang="en-US" dirty="0" smtClean="0"/>
              <a:t>0.49 cm</a:t>
            </a:r>
            <a:r>
              <a:rPr lang="en-US" baseline="30000" dirty="0" smtClean="0"/>
              <a:t>-1</a:t>
            </a:r>
            <a:endParaRPr lang="en-US" baseline="30000" dirty="0"/>
          </a:p>
        </p:txBody>
      </p:sp>
      <p:sp>
        <p:nvSpPr>
          <p:cNvPr id="23" name="TextBox 22"/>
          <p:cNvSpPr txBox="1"/>
          <p:nvPr/>
        </p:nvSpPr>
        <p:spPr>
          <a:xfrm>
            <a:off x="6629400" y="2667000"/>
            <a:ext cx="1492716" cy="369332"/>
          </a:xfrm>
          <a:prstGeom prst="rect">
            <a:avLst/>
          </a:prstGeom>
          <a:noFill/>
        </p:spPr>
        <p:txBody>
          <a:bodyPr wrap="none" rtlCol="0">
            <a:spAutoFit/>
          </a:bodyPr>
          <a:lstStyle/>
          <a:p>
            <a:r>
              <a:rPr lang="en-US" i="1" dirty="0" smtClean="0"/>
              <a:t>J</a:t>
            </a:r>
            <a:r>
              <a:rPr lang="en-US" dirty="0" smtClean="0"/>
              <a:t> = </a:t>
            </a:r>
            <a:r>
              <a:rPr lang="en-US" dirty="0" smtClean="0">
                <a:sym typeface="Symbol"/>
              </a:rPr>
              <a:t></a:t>
            </a:r>
            <a:r>
              <a:rPr lang="en-US" dirty="0" smtClean="0"/>
              <a:t>27 cm</a:t>
            </a:r>
            <a:r>
              <a:rPr lang="en-US" baseline="30000" dirty="0" smtClean="0"/>
              <a:t>-1</a:t>
            </a:r>
            <a:endParaRPr lang="en-US" baseline="30000" dirty="0"/>
          </a:p>
        </p:txBody>
      </p:sp>
      <p:sp>
        <p:nvSpPr>
          <p:cNvPr id="27" name="Text Box 14"/>
          <p:cNvSpPr txBox="1">
            <a:spLocks noChangeArrowheads="1"/>
          </p:cNvSpPr>
          <p:nvPr/>
        </p:nvSpPr>
        <p:spPr bwMode="auto">
          <a:xfrm>
            <a:off x="6172200" y="1981200"/>
            <a:ext cx="2743200" cy="369332"/>
          </a:xfrm>
          <a:prstGeom prst="rect">
            <a:avLst/>
          </a:prstGeom>
          <a:noFill/>
          <a:ln w="38100">
            <a:noFill/>
            <a:miter lim="800000"/>
            <a:headEnd/>
            <a:tailEnd type="none" w="lg" len="lg"/>
          </a:ln>
          <a:effectLst/>
        </p:spPr>
        <p:txBody>
          <a:bodyPr wrap="square">
            <a:spAutoFit/>
          </a:bodyPr>
          <a:lstStyle/>
          <a:p>
            <a:r>
              <a:rPr lang="en-US" b="1" i="1" dirty="0">
                <a:latin typeface="+mn-lt"/>
                <a:cs typeface="Arial" charset="0"/>
              </a:rPr>
              <a:t>Ĥ</a:t>
            </a:r>
            <a:r>
              <a:rPr lang="en-US" b="1" dirty="0">
                <a:latin typeface="+mn-lt"/>
                <a:cs typeface="Arial" charset="0"/>
              </a:rPr>
              <a:t> = -</a:t>
            </a:r>
            <a:r>
              <a:rPr lang="en-US" b="1" spc="100" dirty="0">
                <a:latin typeface="+mn-lt"/>
                <a:cs typeface="Arial" charset="0"/>
              </a:rPr>
              <a:t>2</a:t>
            </a:r>
            <a:r>
              <a:rPr lang="en-US" b="1" i="1" dirty="0">
                <a:latin typeface="+mn-lt"/>
                <a:cs typeface="Arial" charset="0"/>
              </a:rPr>
              <a:t>J</a:t>
            </a:r>
            <a:r>
              <a:rPr lang="en-US" b="1" dirty="0">
                <a:latin typeface="+mn-lt"/>
                <a:cs typeface="Arial" charset="0"/>
              </a:rPr>
              <a:t> [</a:t>
            </a:r>
            <a:r>
              <a:rPr lang="en-US" b="1" dirty="0" err="1" smtClean="0">
                <a:latin typeface="+mn-lt"/>
                <a:cs typeface="Arial" charset="0"/>
              </a:rPr>
              <a:t>Ŝ</a:t>
            </a:r>
            <a:r>
              <a:rPr lang="en-US" b="1" baseline="-25000" dirty="0" err="1" smtClean="0">
                <a:latin typeface="+mn-lt"/>
                <a:cs typeface="Arial" charset="0"/>
              </a:rPr>
              <a:t>rad</a:t>
            </a:r>
            <a:r>
              <a:rPr lang="en-US" b="1" dirty="0" smtClean="0">
                <a:latin typeface="+mn-lt"/>
                <a:cs typeface="Arial" charset="0"/>
              </a:rPr>
              <a:t> </a:t>
            </a:r>
            <a:r>
              <a:rPr lang="en-US" b="1" dirty="0">
                <a:latin typeface="+mn-lt"/>
                <a:cs typeface="Arial" charset="0"/>
              </a:rPr>
              <a:t>• (</a:t>
            </a:r>
            <a:r>
              <a:rPr lang="en-US" b="1" dirty="0" smtClean="0">
                <a:latin typeface="+mn-lt"/>
                <a:cs typeface="Arial" charset="0"/>
              </a:rPr>
              <a:t>Ŝ</a:t>
            </a:r>
            <a:r>
              <a:rPr lang="en-US" b="1" baseline="-25000" dirty="0" smtClean="0">
                <a:latin typeface="+mn-lt"/>
                <a:cs typeface="Arial" charset="0"/>
              </a:rPr>
              <a:t>Gd1</a:t>
            </a:r>
            <a:r>
              <a:rPr lang="en-US" b="1" dirty="0" smtClean="0">
                <a:latin typeface="+mn-lt"/>
                <a:cs typeface="Arial" charset="0"/>
              </a:rPr>
              <a:t> </a:t>
            </a:r>
            <a:r>
              <a:rPr lang="en-US" b="1" dirty="0">
                <a:latin typeface="+mn-lt"/>
                <a:cs typeface="Arial" charset="0"/>
              </a:rPr>
              <a:t>+ </a:t>
            </a:r>
            <a:r>
              <a:rPr lang="en-US" b="1" dirty="0" smtClean="0">
                <a:latin typeface="+mn-lt"/>
                <a:cs typeface="Arial" charset="0"/>
              </a:rPr>
              <a:t>Ŝ</a:t>
            </a:r>
            <a:r>
              <a:rPr lang="en-US" b="1" baseline="-25000" dirty="0" smtClean="0">
                <a:latin typeface="+mn-lt"/>
                <a:cs typeface="Arial" charset="0"/>
              </a:rPr>
              <a:t>Gd2</a:t>
            </a:r>
            <a:r>
              <a:rPr lang="en-US" b="1" dirty="0">
                <a:latin typeface="+mn-lt"/>
                <a:cs typeface="Arial" charset="0"/>
              </a:rPr>
              <a:t>)]</a:t>
            </a:r>
          </a:p>
        </p:txBody>
      </p:sp>
      <p:sp>
        <p:nvSpPr>
          <p:cNvPr id="30" name="Text Box 14"/>
          <p:cNvSpPr txBox="1">
            <a:spLocks noChangeArrowheads="1"/>
          </p:cNvSpPr>
          <p:nvPr/>
        </p:nvSpPr>
        <p:spPr bwMode="auto">
          <a:xfrm>
            <a:off x="6629400" y="3886200"/>
            <a:ext cx="2057400" cy="369332"/>
          </a:xfrm>
          <a:prstGeom prst="rect">
            <a:avLst/>
          </a:prstGeom>
          <a:noFill/>
          <a:ln w="38100">
            <a:noFill/>
            <a:miter lim="800000"/>
            <a:headEnd/>
            <a:tailEnd type="none" w="lg" len="lg"/>
          </a:ln>
          <a:effectLst/>
        </p:spPr>
        <p:txBody>
          <a:bodyPr wrap="square">
            <a:spAutoFit/>
          </a:bodyPr>
          <a:lstStyle/>
          <a:p>
            <a:r>
              <a:rPr lang="en-US" b="1" i="1" dirty="0">
                <a:latin typeface="+mn-lt"/>
                <a:cs typeface="Arial" charset="0"/>
              </a:rPr>
              <a:t>Ĥ</a:t>
            </a:r>
            <a:r>
              <a:rPr lang="en-US" b="1" dirty="0">
                <a:latin typeface="+mn-lt"/>
                <a:cs typeface="Arial" charset="0"/>
              </a:rPr>
              <a:t> = -</a:t>
            </a:r>
            <a:r>
              <a:rPr lang="en-US" b="1" spc="100" dirty="0">
                <a:latin typeface="+mn-lt"/>
                <a:cs typeface="Arial" charset="0"/>
              </a:rPr>
              <a:t>2</a:t>
            </a:r>
            <a:r>
              <a:rPr lang="en-US" b="1" i="1" dirty="0">
                <a:latin typeface="+mn-lt"/>
                <a:cs typeface="Arial" charset="0"/>
              </a:rPr>
              <a:t>J</a:t>
            </a:r>
            <a:r>
              <a:rPr lang="en-US" b="1" dirty="0">
                <a:latin typeface="+mn-lt"/>
                <a:cs typeface="Arial" charset="0"/>
              </a:rPr>
              <a:t> [</a:t>
            </a:r>
            <a:r>
              <a:rPr lang="en-US" b="1" dirty="0" smtClean="0">
                <a:latin typeface="+mn-lt"/>
                <a:cs typeface="Arial" charset="0"/>
              </a:rPr>
              <a:t>Ŝ</a:t>
            </a:r>
            <a:r>
              <a:rPr lang="en-US" b="1" baseline="-25000" dirty="0" smtClean="0">
                <a:latin typeface="+mn-lt"/>
                <a:cs typeface="Arial" charset="0"/>
              </a:rPr>
              <a:t>Gd1</a:t>
            </a:r>
            <a:r>
              <a:rPr lang="en-US" b="1" dirty="0" smtClean="0">
                <a:latin typeface="+mn-lt"/>
                <a:cs typeface="Arial" charset="0"/>
              </a:rPr>
              <a:t> </a:t>
            </a:r>
            <a:r>
              <a:rPr lang="en-US" b="1" dirty="0">
                <a:latin typeface="+mn-lt"/>
                <a:cs typeface="Arial" charset="0"/>
              </a:rPr>
              <a:t>• </a:t>
            </a:r>
            <a:r>
              <a:rPr lang="en-US" b="1" dirty="0" smtClean="0">
                <a:latin typeface="+mn-lt"/>
                <a:cs typeface="Arial" charset="0"/>
              </a:rPr>
              <a:t>Ŝ</a:t>
            </a:r>
            <a:r>
              <a:rPr lang="en-US" b="1" baseline="-25000" dirty="0" smtClean="0">
                <a:latin typeface="+mn-lt"/>
                <a:cs typeface="Arial" charset="0"/>
              </a:rPr>
              <a:t>Gd2</a:t>
            </a:r>
            <a:r>
              <a:rPr lang="en-US" b="1" dirty="0" smtClean="0">
                <a:latin typeface="+mn-lt"/>
                <a:cs typeface="Arial" charset="0"/>
              </a:rPr>
              <a:t>]</a:t>
            </a:r>
            <a:endParaRPr lang="en-US" b="1" dirty="0">
              <a:latin typeface="+mn-l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z="3600" b="1" dirty="0" smtClean="0"/>
              <a:t>f-elements in Single-Molecule Magnetism</a:t>
            </a:r>
            <a:endParaRPr lang="en-US" sz="3600" b="1" dirty="0"/>
          </a:p>
        </p:txBody>
      </p:sp>
      <p:sp>
        <p:nvSpPr>
          <p:cNvPr id="7" name="Rectangle 8"/>
          <p:cNvSpPr>
            <a:spLocks noChangeArrowheads="1"/>
          </p:cNvSpPr>
          <p:nvPr/>
        </p:nvSpPr>
        <p:spPr bwMode="auto">
          <a:xfrm>
            <a:off x="381000" y="5791200"/>
            <a:ext cx="8534400" cy="584775"/>
          </a:xfrm>
          <a:prstGeom prst="rect">
            <a:avLst/>
          </a:prstGeom>
          <a:noFill/>
          <a:ln w="9525">
            <a:noFill/>
            <a:miter lim="800000"/>
            <a:headEnd/>
            <a:tailEnd/>
          </a:ln>
          <a:effectLst/>
        </p:spPr>
        <p:txBody>
          <a:bodyPr wrap="square" anchor="ctr">
            <a:spAutoFit/>
          </a:bodyPr>
          <a:lstStyle/>
          <a:p>
            <a:r>
              <a:rPr lang="en-US" sz="1600" baseline="10000" dirty="0" smtClean="0">
                <a:cs typeface="Arial" charset="0"/>
                <a:sym typeface="Monotype Sorts" charset="2"/>
              </a:rPr>
              <a:t></a:t>
            </a:r>
            <a:r>
              <a:rPr lang="en-US" sz="1600" dirty="0" smtClean="0">
                <a:cs typeface="Arial" charset="0"/>
              </a:rPr>
              <a:t>  Vast majority of SMM papers published in the last ten years were based on iron and    </a:t>
            </a:r>
          </a:p>
          <a:p>
            <a:pPr>
              <a:tabLst>
                <a:tab pos="231775" algn="l"/>
              </a:tabLst>
            </a:pPr>
            <a:r>
              <a:rPr lang="en-US" sz="1600" dirty="0" smtClean="0">
                <a:cs typeface="Arial" charset="0"/>
              </a:rPr>
              <a:t>	manganese </a:t>
            </a:r>
            <a:r>
              <a:rPr lang="en-US" sz="1600" dirty="0" err="1" smtClean="0">
                <a:cs typeface="Arial" charset="0"/>
              </a:rPr>
              <a:t>oxo</a:t>
            </a:r>
            <a:r>
              <a:rPr lang="en-US" sz="1600" dirty="0" smtClean="0">
                <a:cs typeface="Arial" charset="0"/>
              </a:rPr>
              <a:t> clusters</a:t>
            </a:r>
            <a:endParaRPr lang="en-US" sz="1600" dirty="0">
              <a:cs typeface="Arial" charset="0"/>
            </a:endParaRPr>
          </a:p>
        </p:txBody>
      </p:sp>
      <p:sp>
        <p:nvSpPr>
          <p:cNvPr id="8" name="Rectangle 8"/>
          <p:cNvSpPr>
            <a:spLocks noChangeArrowheads="1"/>
          </p:cNvSpPr>
          <p:nvPr/>
        </p:nvSpPr>
        <p:spPr bwMode="auto">
          <a:xfrm>
            <a:off x="381000" y="6400800"/>
            <a:ext cx="5029200" cy="338554"/>
          </a:xfrm>
          <a:prstGeom prst="rect">
            <a:avLst/>
          </a:prstGeom>
          <a:noFill/>
          <a:ln w="9525">
            <a:noFill/>
            <a:miter lim="800000"/>
            <a:headEnd/>
            <a:tailEnd/>
          </a:ln>
          <a:effectLst/>
        </p:spPr>
        <p:txBody>
          <a:bodyPr wrap="square" anchor="ctr">
            <a:spAutoFit/>
          </a:bodyPr>
          <a:lstStyle/>
          <a:p>
            <a:r>
              <a:rPr lang="en-US" sz="1600" baseline="10000" dirty="0">
                <a:cs typeface="Arial" charset="0"/>
                <a:sym typeface="Monotype Sorts" charset="2"/>
              </a:rPr>
              <a:t></a:t>
            </a:r>
            <a:r>
              <a:rPr lang="en-US" sz="1600" dirty="0">
                <a:cs typeface="Arial" charset="0"/>
              </a:rPr>
              <a:t>  </a:t>
            </a:r>
            <a:r>
              <a:rPr lang="en-US" sz="1600" dirty="0" smtClean="0">
                <a:cs typeface="Arial" charset="0"/>
              </a:rPr>
              <a:t>Growth in An/Ln papers published is significant </a:t>
            </a:r>
            <a:endParaRPr lang="en-US" sz="1600" dirty="0">
              <a:cs typeface="Arial" charset="0"/>
            </a:endParaRPr>
          </a:p>
        </p:txBody>
      </p:sp>
      <p:pic>
        <p:nvPicPr>
          <p:cNvPr id="14" name="Picture 13" descr="actual pubs.jpg"/>
          <p:cNvPicPr>
            <a:picLocks noChangeAspect="1"/>
          </p:cNvPicPr>
          <p:nvPr/>
        </p:nvPicPr>
        <p:blipFill>
          <a:blip r:embed="rId2" cstate="print"/>
          <a:stretch>
            <a:fillRect/>
          </a:stretch>
        </p:blipFill>
        <p:spPr>
          <a:xfrm>
            <a:off x="2667000" y="1957578"/>
            <a:ext cx="3657600" cy="3822192"/>
          </a:xfrm>
          <a:prstGeom prst="rect">
            <a:avLst/>
          </a:prstGeom>
        </p:spPr>
      </p:pic>
      <p:pic>
        <p:nvPicPr>
          <p:cNvPr id="15" name="Picture 14" descr="Predicted Pubs.jpg"/>
          <p:cNvPicPr>
            <a:picLocks noChangeAspect="1"/>
          </p:cNvPicPr>
          <p:nvPr/>
        </p:nvPicPr>
        <p:blipFill>
          <a:blip r:embed="rId3" cstate="print"/>
          <a:stretch>
            <a:fillRect/>
          </a:stretch>
        </p:blipFill>
        <p:spPr>
          <a:xfrm>
            <a:off x="2438400" y="1969770"/>
            <a:ext cx="3886200" cy="3821430"/>
          </a:xfrm>
          <a:prstGeom prst="rect">
            <a:avLst/>
          </a:prstGeom>
        </p:spPr>
      </p:pic>
      <p:graphicFrame>
        <p:nvGraphicFramePr>
          <p:cNvPr id="9" name="Group 10"/>
          <p:cNvGraphicFramePr>
            <a:graphicFrameLocks noGrp="1"/>
          </p:cNvGraphicFramePr>
          <p:nvPr/>
        </p:nvGraphicFramePr>
        <p:xfrm>
          <a:off x="914400" y="990600"/>
          <a:ext cx="7391396" cy="1219200"/>
        </p:xfrm>
        <a:graphic>
          <a:graphicData uri="http://schemas.openxmlformats.org/drawingml/2006/table">
            <a:tbl>
              <a:tblPr>
                <a:tableStyleId>{616DA210-FB5B-4158-B5E0-FEB733F419BA}</a:tableStyleId>
              </a:tblPr>
              <a:tblGrid>
                <a:gridCol w="557842"/>
                <a:gridCol w="488111"/>
                <a:gridCol w="488111"/>
                <a:gridCol w="488111"/>
                <a:gridCol w="488111"/>
                <a:gridCol w="488111"/>
                <a:gridCol w="488111"/>
                <a:gridCol w="488111"/>
                <a:gridCol w="488111"/>
                <a:gridCol w="488111"/>
                <a:gridCol w="488111"/>
                <a:gridCol w="488111"/>
                <a:gridCol w="488111"/>
                <a:gridCol w="488111"/>
                <a:gridCol w="488111"/>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La</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Ce</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Pr</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Nd</a:t>
                      </a:r>
                      <a:endParaRPr kumimoji="0" lang="en-US" sz="1700" b="1" i="0" u="none" strike="noStrike" cap="none" normalizeH="0" baseline="0" dirty="0" smtClean="0">
                        <a:ln>
                          <a:noFill/>
                        </a:ln>
                        <a:solidFill>
                          <a:srgbClr val="FF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Pm</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Sm</a:t>
                      </a:r>
                      <a:endParaRPr kumimoji="0" lang="en-US" sz="1700" b="1" i="0" u="none" strike="noStrike" cap="none" normalizeH="0" baseline="0" dirty="0" smtClean="0">
                        <a:ln>
                          <a:noFill/>
                        </a:ln>
                        <a:solidFill>
                          <a:schemeClr val="tx1"/>
                        </a:solidFill>
                        <a:effectLst/>
                        <a:latin typeface="Arial" charset="0"/>
                      </a:endParaRPr>
                    </a:p>
                  </a:txBody>
                  <a:tcPr anchor="ctr" horzOverflow="overflow">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Eu</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Gd</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Tb</a:t>
                      </a:r>
                      <a:endParaRPr kumimoji="0" lang="en-US" sz="1700" b="1" i="0" u="none" strike="noStrike" cap="none" normalizeH="0" baseline="0" dirty="0" smtClean="0">
                        <a:ln>
                          <a:noFill/>
                        </a:ln>
                        <a:solidFill>
                          <a:schemeClr val="tx1"/>
                        </a:solidFill>
                        <a:effectLst/>
                        <a:latin typeface="Arial" charset="0"/>
                      </a:endParaRPr>
                    </a:p>
                  </a:txBody>
                  <a:tcPr anchor="ctr" horzOverflow="overflow">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Dy</a:t>
                      </a:r>
                      <a:endParaRPr kumimoji="0" lang="en-US" sz="1700" b="1" i="0" u="none" strike="noStrike" cap="none" normalizeH="0" baseline="0" dirty="0" smtClean="0">
                        <a:ln>
                          <a:noFill/>
                        </a:ln>
                        <a:solidFill>
                          <a:schemeClr val="tx1"/>
                        </a:solidFill>
                        <a:effectLst/>
                        <a:latin typeface="Arial" charset="0"/>
                      </a:endParaRPr>
                    </a:p>
                  </a:txBody>
                  <a:tcPr anchor="ctr" horzOverflow="overflow">
                    <a:solidFill>
                      <a:schemeClr val="tx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Ho</a:t>
                      </a:r>
                      <a:endParaRPr kumimoji="0" lang="en-US" sz="1700" b="1" i="0" u="none" strike="noStrike" cap="none" normalizeH="0" baseline="0" dirty="0" smtClean="0">
                        <a:ln>
                          <a:noFill/>
                        </a:ln>
                        <a:solidFill>
                          <a:schemeClr val="tx1"/>
                        </a:solidFill>
                        <a:effectLst/>
                        <a:latin typeface="Arial" charset="0"/>
                      </a:endParaRPr>
                    </a:p>
                  </a:txBody>
                  <a:tcPr anchor="ctr" horzOverflow="overflow">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Er</a:t>
                      </a:r>
                      <a:endParaRPr kumimoji="0" lang="en-US" sz="1700" b="1" i="0" u="none" strike="noStrike" cap="none" normalizeH="0" baseline="0" dirty="0" smtClean="0">
                        <a:ln>
                          <a:noFill/>
                        </a:ln>
                        <a:solidFill>
                          <a:schemeClr val="tx1"/>
                        </a:solidFill>
                        <a:effectLst/>
                        <a:latin typeface="Arial" charset="0"/>
                      </a:endParaRPr>
                    </a:p>
                  </a:txBody>
                  <a:tcPr anchor="ctr" horzOverflow="overflow">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Tm</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Yb</a:t>
                      </a:r>
                      <a:endParaRPr kumimoji="0" lang="en-US" sz="1700" b="1" i="0" u="none" strike="noStrike" cap="none" normalizeH="0" baseline="0" dirty="0" smtClean="0">
                        <a:ln>
                          <a:noFill/>
                        </a:ln>
                        <a:solidFill>
                          <a:schemeClr val="tx1"/>
                        </a:solidFill>
                        <a:effectLst/>
                        <a:latin typeface="Arial" charset="0"/>
                      </a:endParaRPr>
                    </a:p>
                  </a:txBody>
                  <a:tcPr anchor="ctr" horzOverflow="overflow">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Lu</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Ac</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Th</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Pa</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U</a:t>
                      </a:r>
                      <a:endParaRPr kumimoji="0" lang="en-US" sz="1700" b="1" i="0" u="none" strike="noStrike" cap="none" normalizeH="0" baseline="0" dirty="0" smtClean="0">
                        <a:ln>
                          <a:noFill/>
                        </a:ln>
                        <a:solidFill>
                          <a:srgbClr val="FF0000"/>
                        </a:solidFill>
                        <a:effectLst/>
                        <a:latin typeface="Arial" charset="0"/>
                      </a:endParaRPr>
                    </a:p>
                  </a:txBody>
                  <a:tcPr anchor="ctr" horzOverflow="overflow">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Np</a:t>
                      </a:r>
                      <a:endParaRPr kumimoji="0" lang="en-US" sz="1700" b="1" i="0" u="none" strike="noStrike" cap="none" normalizeH="0" baseline="0" dirty="0" smtClean="0">
                        <a:ln>
                          <a:noFill/>
                        </a:ln>
                        <a:solidFill>
                          <a:schemeClr val="tx1"/>
                        </a:solidFill>
                        <a:effectLst/>
                        <a:latin typeface="Arial" charset="0"/>
                      </a:endParaRPr>
                    </a:p>
                  </a:txBody>
                  <a:tcPr anchor="ctr" horzOverflow="overflow">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Pu</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Am</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Cm</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Bk</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Cf</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Es</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Fm</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Md</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smtClean="0">
                          <a:ln>
                            <a:noFill/>
                          </a:ln>
                          <a:effectLst/>
                        </a:rPr>
                        <a:t>No</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u="none" strike="noStrike" cap="none" normalizeH="0" baseline="0" dirty="0" err="1" smtClean="0">
                          <a:ln>
                            <a:noFill/>
                          </a:ln>
                          <a:effectLst/>
                        </a:rPr>
                        <a:t>Lr</a:t>
                      </a:r>
                      <a:endParaRPr kumimoji="0" lang="en-US" sz="1700" b="1" i="0" u="none" strike="noStrike" cap="none" normalizeH="0" baseline="0" dirty="0" smtClean="0">
                        <a:ln>
                          <a:noFill/>
                        </a:ln>
                        <a:solidFill>
                          <a:schemeClr val="tx1"/>
                        </a:solidFill>
                        <a:effectLst/>
                        <a:latin typeface="Arial" charset="0"/>
                      </a:endParaRPr>
                    </a:p>
                  </a:txBody>
                  <a:tcPr anchor="ctr" horzOverflow="overflow"/>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5638800"/>
            <a:ext cx="8153400" cy="923330"/>
          </a:xfrm>
          <a:prstGeom prst="rect">
            <a:avLst/>
          </a:prstGeom>
          <a:noFill/>
        </p:spPr>
        <p:txBody>
          <a:bodyPr wrap="square" rtlCol="0">
            <a:spAutoFit/>
          </a:bodyPr>
          <a:lstStyle/>
          <a:p>
            <a:pPr>
              <a:tabLst>
                <a:tab pos="225425" algn="l"/>
              </a:tabLst>
            </a:pPr>
            <a:r>
              <a:rPr lang="en-US" baseline="10000" dirty="0" smtClean="0">
                <a:cs typeface="Arial" charset="0"/>
                <a:sym typeface="Monotype Sorts" charset="2"/>
              </a:rPr>
              <a:t>  </a:t>
            </a:r>
            <a:r>
              <a:rPr lang="en-US" dirty="0" smtClean="0">
                <a:cs typeface="Arial" charset="0"/>
                <a:sym typeface="Monotype Sorts" charset="2"/>
              </a:rPr>
              <a:t> </a:t>
            </a:r>
            <a:r>
              <a:rPr lang="en-US" dirty="0" smtClean="0"/>
              <a:t>Steep rise in </a:t>
            </a:r>
            <a:r>
              <a:rPr lang="en-US" i="1" dirty="0" smtClean="0">
                <a:sym typeface="Symbol"/>
              </a:rPr>
              <a:t></a:t>
            </a:r>
            <a:r>
              <a:rPr lang="en-US" i="1" dirty="0" smtClean="0"/>
              <a:t>T </a:t>
            </a:r>
            <a:r>
              <a:rPr lang="en-US" dirty="0" smtClean="0"/>
              <a:t>is highly unusual and indicative of strong magnetic </a:t>
            </a:r>
          </a:p>
          <a:p>
            <a:pPr>
              <a:tabLst>
                <a:tab pos="225425" algn="l"/>
              </a:tabLst>
            </a:pPr>
            <a:r>
              <a:rPr lang="en-US" dirty="0" smtClean="0"/>
              <a:t>   	coupling, however quantitative analysis is hindered by Dy(III) electronic    </a:t>
            </a:r>
          </a:p>
          <a:p>
            <a:pPr>
              <a:tabLst>
                <a:tab pos="225425" algn="l"/>
              </a:tabLst>
            </a:pPr>
            <a:r>
              <a:rPr lang="en-US" dirty="0" smtClean="0"/>
              <a:t>    structure </a:t>
            </a:r>
            <a:endParaRPr lang="en-US" dirty="0"/>
          </a:p>
        </p:txBody>
      </p:sp>
      <p:sp>
        <p:nvSpPr>
          <p:cNvPr id="10" name="Title 1"/>
          <p:cNvSpPr>
            <a:spLocks noGrp="1"/>
          </p:cNvSpPr>
          <p:nvPr>
            <p:ph type="title"/>
          </p:nvPr>
        </p:nvSpPr>
        <p:spPr>
          <a:xfrm>
            <a:off x="0" y="228600"/>
            <a:ext cx="9144000" cy="1143000"/>
          </a:xfrm>
        </p:spPr>
        <p:txBody>
          <a:bodyPr>
            <a:normAutofit fontScale="90000"/>
          </a:bodyPr>
          <a:lstStyle/>
          <a:p>
            <a:r>
              <a:rPr lang="en-US" sz="4000" b="1" dirty="0" smtClean="0"/>
              <a:t>Magnetic Susceptibility of Dy</a:t>
            </a:r>
            <a:r>
              <a:rPr lang="en-US" sz="4000" b="1" baseline="-25000" dirty="0" smtClean="0"/>
              <a:t>2</a:t>
            </a:r>
            <a:r>
              <a:rPr lang="en-US" sz="4000" b="1" dirty="0" smtClean="0"/>
              <a:t>N</a:t>
            </a:r>
            <a:r>
              <a:rPr lang="en-US" sz="4000" b="1" baseline="-25000" dirty="0" smtClean="0"/>
              <a:t>2</a:t>
            </a:r>
            <a:r>
              <a:rPr lang="en-US" sz="4000" b="1" dirty="0" smtClean="0"/>
              <a:t> and [Dy</a:t>
            </a:r>
            <a:r>
              <a:rPr lang="en-US" sz="4000" b="1" baseline="-25000" dirty="0" smtClean="0"/>
              <a:t>2</a:t>
            </a:r>
            <a:r>
              <a:rPr lang="en-US" sz="4000" b="1" dirty="0" smtClean="0"/>
              <a:t>N</a:t>
            </a:r>
            <a:r>
              <a:rPr lang="en-US" sz="4000" b="1" baseline="-25000" dirty="0" smtClean="0"/>
              <a:t>2</a:t>
            </a:r>
            <a:r>
              <a:rPr lang="en-US" sz="4000" b="1" dirty="0" smtClean="0"/>
              <a:t>]</a:t>
            </a:r>
            <a:r>
              <a:rPr lang="en-US" sz="4000" b="1" baseline="30000" dirty="0" smtClean="0">
                <a:sym typeface="Symbol"/>
              </a:rPr>
              <a:t></a:t>
            </a:r>
            <a:r>
              <a:rPr lang="en-US" sz="4000" b="1" dirty="0" smtClean="0"/>
              <a:t> </a:t>
            </a:r>
            <a:endParaRPr lang="en-US" b="1" dirty="0"/>
          </a:p>
        </p:txBody>
      </p:sp>
      <p:grpSp>
        <p:nvGrpSpPr>
          <p:cNvPr id="2" name="Group 13"/>
          <p:cNvGrpSpPr/>
          <p:nvPr/>
        </p:nvGrpSpPr>
        <p:grpSpPr>
          <a:xfrm>
            <a:off x="2209668" y="1752600"/>
            <a:ext cx="4531037" cy="3485878"/>
            <a:chOff x="1219068" y="2209800"/>
            <a:chExt cx="4531037" cy="3485878"/>
          </a:xfrm>
        </p:grpSpPr>
        <p:pic>
          <p:nvPicPr>
            <p:cNvPr id="9" name="Picture 8" descr="DyN2 and DyN2K.jpg"/>
            <p:cNvPicPr>
              <a:picLocks noChangeAspect="1"/>
            </p:cNvPicPr>
            <p:nvPr/>
          </p:nvPicPr>
          <p:blipFill>
            <a:blip r:embed="rId2" cstate="print"/>
            <a:stretch>
              <a:fillRect/>
            </a:stretch>
          </p:blipFill>
          <p:spPr>
            <a:xfrm>
              <a:off x="1219068" y="2209800"/>
              <a:ext cx="4531037" cy="3485878"/>
            </a:xfrm>
            <a:prstGeom prst="rect">
              <a:avLst/>
            </a:prstGeom>
          </p:spPr>
        </p:pic>
        <p:sp>
          <p:nvSpPr>
            <p:cNvPr id="12" name="TextBox 11"/>
            <p:cNvSpPr txBox="1"/>
            <p:nvPr/>
          </p:nvSpPr>
          <p:spPr>
            <a:xfrm>
              <a:off x="3048000" y="2743200"/>
              <a:ext cx="1016625" cy="369332"/>
            </a:xfrm>
            <a:prstGeom prst="rect">
              <a:avLst/>
            </a:prstGeom>
            <a:noFill/>
          </p:spPr>
          <p:txBody>
            <a:bodyPr wrap="none" rtlCol="0">
              <a:spAutoFit/>
            </a:bodyPr>
            <a:lstStyle/>
            <a:p>
              <a:r>
                <a:rPr lang="en-US" dirty="0" smtClean="0"/>
                <a:t>[Dy</a:t>
              </a:r>
              <a:r>
                <a:rPr lang="en-US" baseline="-25000" dirty="0" smtClean="0"/>
                <a:t>2</a:t>
              </a:r>
              <a:r>
                <a:rPr lang="en-US" dirty="0" smtClean="0"/>
                <a:t>N</a:t>
              </a:r>
              <a:r>
                <a:rPr lang="en-US" baseline="-25000" dirty="0" smtClean="0"/>
                <a:t>2</a:t>
              </a:r>
              <a:r>
                <a:rPr lang="en-US" dirty="0" smtClean="0"/>
                <a:t>]</a:t>
              </a:r>
              <a:r>
                <a:rPr lang="en-US" baseline="30000" dirty="0" smtClean="0">
                  <a:sym typeface="Symbol"/>
                </a:rPr>
                <a:t></a:t>
              </a:r>
              <a:endParaRPr lang="en-US" baseline="30000" dirty="0"/>
            </a:p>
          </p:txBody>
        </p:sp>
      </p:grpSp>
      <p:pic>
        <p:nvPicPr>
          <p:cNvPr id="11" name="Picture 10" descr="Just Dy2N2.jpg"/>
          <p:cNvPicPr>
            <a:picLocks noChangeAspect="1"/>
          </p:cNvPicPr>
          <p:nvPr/>
        </p:nvPicPr>
        <p:blipFill>
          <a:blip r:embed="rId3" cstate="print"/>
          <a:stretch>
            <a:fillRect/>
          </a:stretch>
        </p:blipFill>
        <p:spPr>
          <a:xfrm>
            <a:off x="2209800" y="1752600"/>
            <a:ext cx="4531037" cy="3485878"/>
          </a:xfrm>
          <a:prstGeom prst="rect">
            <a:avLst/>
          </a:prstGeom>
        </p:spPr>
      </p:pic>
      <p:sp>
        <p:nvSpPr>
          <p:cNvPr id="13" name="TextBox 12"/>
          <p:cNvSpPr txBox="1"/>
          <p:nvPr/>
        </p:nvSpPr>
        <p:spPr>
          <a:xfrm>
            <a:off x="4106480" y="3200400"/>
            <a:ext cx="816249" cy="369332"/>
          </a:xfrm>
          <a:prstGeom prst="rect">
            <a:avLst/>
          </a:prstGeom>
          <a:noFill/>
        </p:spPr>
        <p:txBody>
          <a:bodyPr wrap="none" rtlCol="0">
            <a:spAutoFit/>
          </a:bodyPr>
          <a:lstStyle/>
          <a:p>
            <a:r>
              <a:rPr lang="en-US" dirty="0" smtClean="0"/>
              <a:t>Dy</a:t>
            </a:r>
            <a:r>
              <a:rPr lang="en-US" baseline="-25000" dirty="0" smtClean="0"/>
              <a:t>2</a:t>
            </a:r>
            <a:r>
              <a:rPr lang="en-US" dirty="0" smtClean="0"/>
              <a:t>N</a:t>
            </a:r>
            <a:r>
              <a:rPr lang="en-US" baseline="-25000" dirty="0" smtClean="0"/>
              <a:t>2</a:t>
            </a:r>
            <a:endParaRPr lang="en-US" baseline="3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Autofit/>
          </a:bodyPr>
          <a:lstStyle/>
          <a:p>
            <a:r>
              <a:rPr lang="en-US" sz="3600" b="1" dirty="0" smtClean="0"/>
              <a:t>Single-Molecule Magnetism in [Dy</a:t>
            </a:r>
            <a:r>
              <a:rPr lang="en-US" sz="3600" b="1" baseline="-25000" dirty="0" smtClean="0"/>
              <a:t>2</a:t>
            </a:r>
            <a:r>
              <a:rPr lang="en-US" sz="3600" b="1" dirty="0" smtClean="0"/>
              <a:t>N</a:t>
            </a:r>
            <a:r>
              <a:rPr lang="en-US" sz="3600" b="1" baseline="-25000" dirty="0" smtClean="0"/>
              <a:t>2</a:t>
            </a:r>
            <a:r>
              <a:rPr lang="en-US" sz="3600" b="1" dirty="0" smtClean="0"/>
              <a:t>]</a:t>
            </a:r>
            <a:r>
              <a:rPr lang="en-US" sz="3600" b="1" baseline="30000" dirty="0" smtClean="0">
                <a:cs typeface="Arial" pitchFamily="34" charset="0"/>
                <a:sym typeface="Symbol"/>
              </a:rPr>
              <a:t></a:t>
            </a:r>
            <a:endParaRPr lang="en-US" sz="3600" b="1" baseline="30000" dirty="0">
              <a:cs typeface="Arial" pitchFamily="34" charset="0"/>
            </a:endParaRPr>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15" descr="Chi prime half data.jpg"/>
          <p:cNvPicPr>
            <a:picLocks noChangeAspect="1"/>
          </p:cNvPicPr>
          <p:nvPr/>
        </p:nvPicPr>
        <p:blipFill>
          <a:blip r:embed="rId2" cstate="print"/>
          <a:srcRect t="6975" r="17700"/>
          <a:stretch>
            <a:fillRect/>
          </a:stretch>
        </p:blipFill>
        <p:spPr>
          <a:xfrm>
            <a:off x="304800" y="1752600"/>
            <a:ext cx="3733800" cy="3048592"/>
          </a:xfrm>
          <a:prstGeom prst="rect">
            <a:avLst/>
          </a:prstGeom>
        </p:spPr>
      </p:pic>
      <p:pic>
        <p:nvPicPr>
          <p:cNvPr id="17" name="Picture 16" descr="Chi prime half data.jpg"/>
          <p:cNvPicPr>
            <a:picLocks noChangeAspect="1"/>
          </p:cNvPicPr>
          <p:nvPr/>
        </p:nvPicPr>
        <p:blipFill>
          <a:blip r:embed="rId2" cstate="print"/>
          <a:srcRect l="82300" t="6975" r="-775" b="46522"/>
          <a:stretch>
            <a:fillRect/>
          </a:stretch>
        </p:blipFill>
        <p:spPr>
          <a:xfrm>
            <a:off x="4038600" y="2286000"/>
            <a:ext cx="838200" cy="1524000"/>
          </a:xfrm>
          <a:prstGeom prst="rect">
            <a:avLst/>
          </a:prstGeom>
        </p:spPr>
      </p:pic>
      <p:pic>
        <p:nvPicPr>
          <p:cNvPr id="11" name="Picture 10" descr="Dy2N2K Chi double prime.jpg"/>
          <p:cNvPicPr>
            <a:picLocks noChangeAspect="1"/>
          </p:cNvPicPr>
          <p:nvPr/>
        </p:nvPicPr>
        <p:blipFill>
          <a:blip r:embed="rId3" cstate="print"/>
          <a:stretch>
            <a:fillRect/>
          </a:stretch>
        </p:blipFill>
        <p:spPr>
          <a:xfrm>
            <a:off x="4953000" y="1894242"/>
            <a:ext cx="3657600" cy="2887066"/>
          </a:xfrm>
          <a:prstGeom prst="rect">
            <a:avLst/>
          </a:prstGeom>
        </p:spPr>
      </p:pic>
      <p:sp>
        <p:nvSpPr>
          <p:cNvPr id="12" name="TextBox 11"/>
          <p:cNvSpPr txBox="1"/>
          <p:nvPr/>
        </p:nvSpPr>
        <p:spPr>
          <a:xfrm>
            <a:off x="381000" y="5486400"/>
            <a:ext cx="8305800" cy="646331"/>
          </a:xfrm>
          <a:prstGeom prst="rect">
            <a:avLst/>
          </a:prstGeom>
          <a:noFill/>
        </p:spPr>
        <p:txBody>
          <a:bodyPr wrap="square" rtlCol="0">
            <a:spAutoFit/>
          </a:bodyPr>
          <a:lstStyle/>
          <a:p>
            <a:pPr>
              <a:tabLst>
                <a:tab pos="225425" algn="l"/>
              </a:tabLst>
            </a:pPr>
            <a:r>
              <a:rPr lang="en-US" baseline="10000" dirty="0" smtClean="0">
                <a:cs typeface="Arial" charset="0"/>
                <a:sym typeface="Monotype Sorts" charset="2"/>
              </a:rPr>
              <a:t>  </a:t>
            </a:r>
            <a:r>
              <a:rPr lang="en-US" dirty="0" smtClean="0">
                <a:cs typeface="Arial" charset="0"/>
                <a:sym typeface="Monotype Sorts" charset="2"/>
              </a:rPr>
              <a:t> </a:t>
            </a:r>
            <a:r>
              <a:rPr lang="en-US" dirty="0" smtClean="0"/>
              <a:t>Ac susceptibility data fit using generalized Debye model between 1–1500 Hz    	and 10–19 K.</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rhenius Plot.jpg"/>
          <p:cNvPicPr>
            <a:picLocks noChangeAspect="1"/>
          </p:cNvPicPr>
          <p:nvPr/>
        </p:nvPicPr>
        <p:blipFill>
          <a:blip r:embed="rId2" cstate="print"/>
          <a:stretch>
            <a:fillRect/>
          </a:stretch>
        </p:blipFill>
        <p:spPr>
          <a:xfrm>
            <a:off x="1725205" y="1345240"/>
            <a:ext cx="5354880" cy="4113247"/>
          </a:xfrm>
          <a:prstGeom prst="rect">
            <a:avLst/>
          </a:prstGeom>
        </p:spPr>
      </p:pic>
      <p:pic>
        <p:nvPicPr>
          <p:cNvPr id="6" name="Picture 5" descr="Arrhenius - both.BMP"/>
          <p:cNvPicPr>
            <a:picLocks noChangeAspect="1"/>
          </p:cNvPicPr>
          <p:nvPr/>
        </p:nvPicPr>
        <p:blipFill>
          <a:blip r:embed="rId3" cstate="print"/>
          <a:stretch>
            <a:fillRect/>
          </a:stretch>
        </p:blipFill>
        <p:spPr>
          <a:xfrm>
            <a:off x="1600200" y="838200"/>
            <a:ext cx="5604891" cy="4670126"/>
          </a:xfrm>
          <a:prstGeom prst="rect">
            <a:avLst/>
          </a:prstGeom>
        </p:spPr>
      </p:pic>
      <p:sp>
        <p:nvSpPr>
          <p:cNvPr id="2" name="Title 1"/>
          <p:cNvSpPr>
            <a:spLocks noGrp="1"/>
          </p:cNvSpPr>
          <p:nvPr>
            <p:ph type="title"/>
          </p:nvPr>
        </p:nvSpPr>
        <p:spPr>
          <a:xfrm>
            <a:off x="457200" y="152400"/>
            <a:ext cx="8229600" cy="1143000"/>
          </a:xfrm>
        </p:spPr>
        <p:txBody>
          <a:bodyPr>
            <a:normAutofit/>
          </a:bodyPr>
          <a:lstStyle/>
          <a:p>
            <a:r>
              <a:rPr lang="en-US" sz="3600" b="1" dirty="0" smtClean="0"/>
              <a:t>Arrhenius Behavior of [Dy</a:t>
            </a:r>
            <a:r>
              <a:rPr lang="en-US" sz="3600" b="1" baseline="-25000" dirty="0" smtClean="0"/>
              <a:t>2</a:t>
            </a:r>
            <a:r>
              <a:rPr lang="en-US" sz="3600" b="1" dirty="0" smtClean="0"/>
              <a:t>N</a:t>
            </a:r>
            <a:r>
              <a:rPr lang="en-US" sz="3600" b="1" baseline="-25000" dirty="0" smtClean="0"/>
              <a:t>2</a:t>
            </a:r>
            <a:r>
              <a:rPr lang="en-US" sz="3600" b="1" dirty="0" smtClean="0"/>
              <a:t>]</a:t>
            </a:r>
            <a:r>
              <a:rPr lang="en-US" sz="3600" b="1" baseline="30000" dirty="0" smtClean="0">
                <a:cs typeface="Arial" pitchFamily="34" charset="0"/>
                <a:sym typeface="Symbol"/>
              </a:rPr>
              <a:t></a:t>
            </a:r>
            <a:endParaRPr lang="en-US" sz="3600" b="1" dirty="0"/>
          </a:p>
        </p:txBody>
      </p:sp>
      <p:sp>
        <p:nvSpPr>
          <p:cNvPr id="5" name="TextBox 4"/>
          <p:cNvSpPr txBox="1"/>
          <p:nvPr/>
        </p:nvSpPr>
        <p:spPr>
          <a:xfrm>
            <a:off x="685800" y="5791200"/>
            <a:ext cx="7848600" cy="646331"/>
          </a:xfrm>
          <a:prstGeom prst="rect">
            <a:avLst/>
          </a:prstGeom>
          <a:noFill/>
        </p:spPr>
        <p:txBody>
          <a:bodyPr wrap="square" rtlCol="0">
            <a:spAutoFit/>
          </a:bodyPr>
          <a:lstStyle/>
          <a:p>
            <a:r>
              <a:rPr lang="en-US" baseline="10000" dirty="0" smtClean="0">
                <a:cs typeface="Arial" charset="0"/>
                <a:sym typeface="Monotype Sorts" charset="2"/>
              </a:rPr>
              <a:t>  </a:t>
            </a:r>
            <a:r>
              <a:rPr lang="en-US" dirty="0" smtClean="0"/>
              <a:t>Linear </a:t>
            </a:r>
            <a:r>
              <a:rPr lang="en-US" dirty="0" err="1" smtClean="0"/>
              <a:t>ln</a:t>
            </a:r>
            <a:r>
              <a:rPr lang="en-US" dirty="0" smtClean="0"/>
              <a:t>(</a:t>
            </a:r>
            <a:r>
              <a:rPr lang="en-US" i="1" dirty="0" smtClean="0">
                <a:sym typeface="Symbol"/>
              </a:rPr>
              <a:t></a:t>
            </a:r>
            <a:r>
              <a:rPr lang="en-US" dirty="0" smtClean="0">
                <a:sym typeface="Symbol"/>
              </a:rPr>
              <a:t>) vs. 1/</a:t>
            </a:r>
            <a:r>
              <a:rPr lang="en-US" i="1" dirty="0" smtClean="0">
                <a:sym typeface="Symbol"/>
              </a:rPr>
              <a:t>T</a:t>
            </a:r>
            <a:r>
              <a:rPr lang="en-US" dirty="0" smtClean="0">
                <a:sym typeface="Symbol"/>
              </a:rPr>
              <a:t> indicates an Arrhenius temperature dependence    </a:t>
            </a:r>
          </a:p>
          <a:p>
            <a:r>
              <a:rPr lang="en-US" dirty="0" smtClean="0">
                <a:sym typeface="Symbol"/>
              </a:rPr>
              <a:t>   of the relaxation process</a:t>
            </a:r>
            <a:endParaRPr lang="en-US" dirty="0"/>
          </a:p>
        </p:txBody>
      </p:sp>
      <p:sp>
        <p:nvSpPr>
          <p:cNvPr id="7" name="TextBox 6"/>
          <p:cNvSpPr txBox="1"/>
          <p:nvPr/>
        </p:nvSpPr>
        <p:spPr>
          <a:xfrm>
            <a:off x="3048000" y="1752600"/>
            <a:ext cx="1055097" cy="369332"/>
          </a:xfrm>
          <a:prstGeom prst="rect">
            <a:avLst/>
          </a:prstGeom>
          <a:noFill/>
        </p:spPr>
        <p:txBody>
          <a:bodyPr wrap="none" rtlCol="0">
            <a:spAutoFit/>
          </a:bodyPr>
          <a:lstStyle/>
          <a:p>
            <a:r>
              <a:rPr lang="en-US" b="1" dirty="0" smtClean="0"/>
              <a:t>[Dy</a:t>
            </a:r>
            <a:r>
              <a:rPr lang="en-US" b="1" baseline="-25000" dirty="0" smtClean="0"/>
              <a:t>2</a:t>
            </a:r>
            <a:r>
              <a:rPr lang="en-US" b="1" dirty="0" smtClean="0"/>
              <a:t>N</a:t>
            </a:r>
            <a:r>
              <a:rPr lang="en-US" b="1" baseline="-25000" dirty="0" smtClean="0"/>
              <a:t>2</a:t>
            </a:r>
            <a:r>
              <a:rPr lang="en-US" b="1" dirty="0" smtClean="0"/>
              <a:t>]</a:t>
            </a:r>
            <a:r>
              <a:rPr lang="en-US" b="1" baseline="30000" dirty="0" smtClean="0">
                <a:sym typeface="Symbol"/>
              </a:rPr>
              <a:t></a:t>
            </a:r>
            <a:endParaRPr lang="en-US" b="1" baseline="30000" dirty="0"/>
          </a:p>
        </p:txBody>
      </p:sp>
      <p:sp>
        <p:nvSpPr>
          <p:cNvPr id="8" name="TextBox 7"/>
          <p:cNvSpPr txBox="1"/>
          <p:nvPr/>
        </p:nvSpPr>
        <p:spPr>
          <a:xfrm>
            <a:off x="5334000" y="2819400"/>
            <a:ext cx="816249" cy="369332"/>
          </a:xfrm>
          <a:prstGeom prst="rect">
            <a:avLst/>
          </a:prstGeom>
          <a:noFill/>
        </p:spPr>
        <p:txBody>
          <a:bodyPr wrap="none" rtlCol="0">
            <a:spAutoFit/>
          </a:bodyPr>
          <a:lstStyle/>
          <a:p>
            <a:r>
              <a:rPr lang="en-US" b="1" dirty="0" smtClean="0"/>
              <a:t>Dy</a:t>
            </a:r>
            <a:r>
              <a:rPr lang="en-US" b="1" baseline="-25000" dirty="0" smtClean="0"/>
              <a:t>2</a:t>
            </a:r>
            <a:r>
              <a:rPr lang="en-US" b="1" dirty="0" smtClean="0"/>
              <a:t>N</a:t>
            </a:r>
            <a:r>
              <a:rPr lang="en-US" b="1" baseline="-25000" dirty="0" smtClean="0"/>
              <a:t>2</a:t>
            </a:r>
            <a:endParaRPr lang="en-US" b="1" baseline="30000" dirty="0"/>
          </a:p>
        </p:txBody>
      </p:sp>
      <p:sp>
        <p:nvSpPr>
          <p:cNvPr id="4" name="Rectangle 3"/>
          <p:cNvSpPr/>
          <p:nvPr/>
        </p:nvSpPr>
        <p:spPr>
          <a:xfrm>
            <a:off x="3048000" y="2133600"/>
            <a:ext cx="2010487" cy="523220"/>
          </a:xfrm>
          <a:prstGeom prst="rect">
            <a:avLst/>
          </a:prstGeom>
        </p:spPr>
        <p:txBody>
          <a:bodyPr wrap="none">
            <a:spAutoFit/>
          </a:bodyPr>
          <a:lstStyle/>
          <a:p>
            <a:r>
              <a:rPr lang="en-US" sz="1400" b="1" i="1" dirty="0"/>
              <a:t>U</a:t>
            </a:r>
            <a:r>
              <a:rPr lang="en-US" sz="1400" b="1" baseline="-25000" dirty="0"/>
              <a:t>eff</a:t>
            </a:r>
            <a:r>
              <a:rPr lang="en-US" sz="1400" b="1" dirty="0"/>
              <a:t> = 123 </a:t>
            </a:r>
            <a:r>
              <a:rPr lang="en-US" sz="1400" b="1" dirty="0" smtClean="0"/>
              <a:t>cm</a:t>
            </a:r>
            <a:r>
              <a:rPr lang="en-US" sz="1400" b="1" baseline="30000" dirty="0" smtClean="0"/>
              <a:t>-1 </a:t>
            </a:r>
            <a:r>
              <a:rPr lang="en-US" sz="1400" b="1" dirty="0" smtClean="0"/>
              <a:t>(178 K)</a:t>
            </a:r>
          </a:p>
          <a:p>
            <a:r>
              <a:rPr lang="en-US" sz="1400" b="1" i="1" dirty="0" smtClean="0">
                <a:latin typeface="Symbol" pitchFamily="18" charset="2"/>
              </a:rPr>
              <a:t>t</a:t>
            </a:r>
            <a:r>
              <a:rPr lang="en-US" sz="1400" b="1" baseline="-25000" dirty="0" smtClean="0"/>
              <a:t>0</a:t>
            </a:r>
            <a:r>
              <a:rPr lang="en-US" sz="1400" b="1" dirty="0" smtClean="0"/>
              <a:t> </a:t>
            </a:r>
            <a:r>
              <a:rPr lang="en-US" sz="1400" b="1" dirty="0"/>
              <a:t>= 8 </a:t>
            </a:r>
            <a:r>
              <a:rPr lang="en-US" sz="1400" b="1" dirty="0" smtClean="0"/>
              <a:t>x </a:t>
            </a:r>
            <a:r>
              <a:rPr lang="en-US" sz="1400" b="1" dirty="0"/>
              <a:t>10</a:t>
            </a:r>
            <a:r>
              <a:rPr lang="en-US" sz="1400" b="1" baseline="30000" dirty="0"/>
              <a:t>-9</a:t>
            </a:r>
            <a:r>
              <a:rPr lang="en-US" sz="1400" b="1" dirty="0"/>
              <a:t> s</a:t>
            </a:r>
          </a:p>
        </p:txBody>
      </p:sp>
      <p:sp>
        <p:nvSpPr>
          <p:cNvPr id="9" name="Rectangle 8"/>
          <p:cNvSpPr/>
          <p:nvPr/>
        </p:nvSpPr>
        <p:spPr>
          <a:xfrm>
            <a:off x="5105400" y="3124200"/>
            <a:ext cx="1845377" cy="523220"/>
          </a:xfrm>
          <a:prstGeom prst="rect">
            <a:avLst/>
          </a:prstGeom>
        </p:spPr>
        <p:txBody>
          <a:bodyPr wrap="none">
            <a:spAutoFit/>
          </a:bodyPr>
          <a:lstStyle/>
          <a:p>
            <a:r>
              <a:rPr lang="en-US" sz="1400" b="1" i="1" dirty="0"/>
              <a:t>U</a:t>
            </a:r>
            <a:r>
              <a:rPr lang="en-US" sz="1400" b="1" baseline="-25000" dirty="0"/>
              <a:t>eff</a:t>
            </a:r>
            <a:r>
              <a:rPr lang="en-US" sz="1400" b="1" dirty="0"/>
              <a:t> = </a:t>
            </a:r>
            <a:r>
              <a:rPr lang="en-US" sz="1400" b="1" dirty="0" smtClean="0"/>
              <a:t>18 cm</a:t>
            </a:r>
            <a:r>
              <a:rPr lang="en-US" sz="1400" b="1" baseline="30000" dirty="0" smtClean="0"/>
              <a:t>-1 </a:t>
            </a:r>
            <a:r>
              <a:rPr lang="en-US" sz="1400" b="1" dirty="0" smtClean="0"/>
              <a:t>(26 K)</a:t>
            </a:r>
          </a:p>
          <a:p>
            <a:r>
              <a:rPr lang="en-US" sz="1400" b="1" i="1" dirty="0" smtClean="0">
                <a:latin typeface="Symbol" pitchFamily="18" charset="2"/>
              </a:rPr>
              <a:t>t</a:t>
            </a:r>
            <a:r>
              <a:rPr lang="en-US" sz="1400" b="1" baseline="-25000" dirty="0" smtClean="0"/>
              <a:t>0</a:t>
            </a:r>
            <a:r>
              <a:rPr lang="en-US" sz="1400" b="1" dirty="0" smtClean="0"/>
              <a:t> </a:t>
            </a:r>
            <a:r>
              <a:rPr lang="en-US" sz="1400" b="1" dirty="0"/>
              <a:t>= </a:t>
            </a:r>
            <a:r>
              <a:rPr lang="en-US" sz="1400" b="1" dirty="0" smtClean="0"/>
              <a:t>2 x 10</a:t>
            </a:r>
            <a:r>
              <a:rPr lang="en-US" sz="1400" b="1" baseline="30000" dirty="0" smtClean="0"/>
              <a:t>-6</a:t>
            </a:r>
            <a:r>
              <a:rPr lang="en-US" sz="1400" b="1" dirty="0" smtClean="0"/>
              <a:t> </a:t>
            </a:r>
            <a:r>
              <a:rPr lang="en-US" sz="1400" b="1" dirty="0"/>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dirty="0" smtClean="0"/>
              <a:t>Magnetic Hysteresis in </a:t>
            </a:r>
            <a:r>
              <a:rPr lang="en-US" sz="3600" dirty="0" smtClean="0"/>
              <a:t>[Dy</a:t>
            </a:r>
            <a:r>
              <a:rPr lang="en-US" sz="3600" baseline="-25000" dirty="0" smtClean="0"/>
              <a:t>2</a:t>
            </a:r>
            <a:r>
              <a:rPr lang="en-US" sz="3600" dirty="0" smtClean="0"/>
              <a:t>N</a:t>
            </a:r>
            <a:r>
              <a:rPr lang="en-US" sz="3600" baseline="-25000" dirty="0" smtClean="0"/>
              <a:t>2</a:t>
            </a:r>
            <a:r>
              <a:rPr lang="en-US" sz="3600" dirty="0" smtClean="0"/>
              <a:t>]</a:t>
            </a:r>
            <a:r>
              <a:rPr lang="en-US" sz="3600" baseline="30000" dirty="0" smtClean="0">
                <a:cs typeface="Arial" pitchFamily="34" charset="0"/>
                <a:sym typeface="Symbol"/>
              </a:rPr>
              <a:t></a:t>
            </a:r>
            <a:endParaRPr lang="en-US" sz="3600" dirty="0"/>
          </a:p>
        </p:txBody>
      </p:sp>
      <p:pic>
        <p:nvPicPr>
          <p:cNvPr id="3" name="Picture 2" descr="hysteresis - with zero field data.BMP"/>
          <p:cNvPicPr>
            <a:picLocks noChangeAspect="1"/>
          </p:cNvPicPr>
          <p:nvPr/>
        </p:nvPicPr>
        <p:blipFill>
          <a:blip r:embed="rId2" cstate="print"/>
          <a:srcRect t="8988" r="28333"/>
          <a:stretch>
            <a:fillRect/>
          </a:stretch>
        </p:blipFill>
        <p:spPr>
          <a:xfrm>
            <a:off x="152400" y="1600200"/>
            <a:ext cx="5181600" cy="4011188"/>
          </a:xfrm>
          <a:prstGeom prst="rect">
            <a:avLst/>
          </a:prstGeom>
        </p:spPr>
      </p:pic>
      <p:pic>
        <p:nvPicPr>
          <p:cNvPr id="4" name="Picture 3" descr="slow - hysteresis.BMP"/>
          <p:cNvPicPr>
            <a:picLocks noChangeAspect="1"/>
          </p:cNvPicPr>
          <p:nvPr/>
        </p:nvPicPr>
        <p:blipFill>
          <a:blip r:embed="rId3" cstate="print"/>
          <a:stretch>
            <a:fillRect/>
          </a:stretch>
        </p:blipFill>
        <p:spPr>
          <a:xfrm>
            <a:off x="5486400" y="1981200"/>
            <a:ext cx="3441691" cy="2819400"/>
          </a:xfrm>
          <a:prstGeom prst="rect">
            <a:avLst/>
          </a:prstGeom>
        </p:spPr>
      </p:pic>
      <p:sp>
        <p:nvSpPr>
          <p:cNvPr id="6" name="TextBox 5"/>
          <p:cNvSpPr txBox="1"/>
          <p:nvPr/>
        </p:nvSpPr>
        <p:spPr>
          <a:xfrm>
            <a:off x="685800" y="5906869"/>
            <a:ext cx="7696200" cy="646331"/>
          </a:xfrm>
          <a:prstGeom prst="rect">
            <a:avLst/>
          </a:prstGeom>
          <a:noFill/>
        </p:spPr>
        <p:txBody>
          <a:bodyPr wrap="square" rtlCol="0">
            <a:spAutoFit/>
          </a:bodyPr>
          <a:lstStyle/>
          <a:p>
            <a:pPr>
              <a:tabLst>
                <a:tab pos="231775" algn="l"/>
              </a:tabLst>
            </a:pPr>
            <a:r>
              <a:rPr lang="en-US" baseline="10000" dirty="0" smtClean="0">
                <a:cs typeface="Arial" charset="0"/>
                <a:sym typeface="Monotype Sorts" charset="2"/>
              </a:rPr>
              <a:t>  </a:t>
            </a:r>
            <a:r>
              <a:rPr lang="en-US" dirty="0" smtClean="0"/>
              <a:t>Although Arrhenius behavior persists to low temperatures, eventually    </a:t>
            </a:r>
          </a:p>
          <a:p>
            <a:pPr>
              <a:tabLst>
                <a:tab pos="231775" algn="l"/>
              </a:tabLst>
            </a:pPr>
            <a:r>
              <a:rPr lang="en-US" dirty="0" smtClean="0"/>
              <a:t>   anomalously fast zero field relaxation is observed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4000" dirty="0" smtClean="0"/>
              <a:t>Context of </a:t>
            </a:r>
            <a:r>
              <a:rPr lang="en-US" sz="4000" dirty="0" smtClean="0"/>
              <a:t>[Dy</a:t>
            </a:r>
            <a:r>
              <a:rPr lang="en-US" sz="4000" baseline="-25000" dirty="0" smtClean="0"/>
              <a:t>2</a:t>
            </a:r>
            <a:r>
              <a:rPr lang="en-US" sz="4000" dirty="0" smtClean="0"/>
              <a:t>N</a:t>
            </a:r>
            <a:r>
              <a:rPr lang="en-US" sz="4000" baseline="-25000" dirty="0" smtClean="0"/>
              <a:t>2</a:t>
            </a:r>
            <a:r>
              <a:rPr lang="en-US" sz="4000" dirty="0" smtClean="0"/>
              <a:t>]</a:t>
            </a:r>
            <a:r>
              <a:rPr lang="en-US" sz="4000" baseline="30000" dirty="0" smtClean="0">
                <a:cs typeface="Arial" pitchFamily="34" charset="0"/>
                <a:sym typeface="Symbol"/>
              </a:rPr>
              <a:t></a:t>
            </a:r>
            <a:r>
              <a:rPr lang="en-US" sz="4000" dirty="0" smtClean="0"/>
              <a:t> </a:t>
            </a:r>
            <a:r>
              <a:rPr lang="en-US" sz="4000" dirty="0" smtClean="0"/>
              <a:t>Among</a:t>
            </a:r>
            <a:br>
              <a:rPr lang="en-US" sz="4000" dirty="0" smtClean="0"/>
            </a:br>
            <a:r>
              <a:rPr lang="en-US" sz="4000" dirty="0" smtClean="0"/>
              <a:t>Single-Molecule Magnets</a:t>
            </a:r>
            <a:endParaRPr lang="en-US" sz="4000" dirty="0"/>
          </a:p>
        </p:txBody>
      </p:sp>
      <p:pic>
        <p:nvPicPr>
          <p:cNvPr id="3" name="Picture 2" descr="barrier requirements.jpg"/>
          <p:cNvPicPr>
            <a:picLocks noChangeAspect="1"/>
          </p:cNvPicPr>
          <p:nvPr/>
        </p:nvPicPr>
        <p:blipFill>
          <a:blip r:embed="rId2" cstate="print"/>
          <a:stretch>
            <a:fillRect/>
          </a:stretch>
        </p:blipFill>
        <p:spPr>
          <a:xfrm>
            <a:off x="4572000" y="1559256"/>
            <a:ext cx="3886200" cy="3627120"/>
          </a:xfrm>
          <a:prstGeom prst="rect">
            <a:avLst/>
          </a:prstGeom>
        </p:spPr>
      </p:pic>
      <p:pic>
        <p:nvPicPr>
          <p:cNvPr id="6" name="Picture 5" descr="hysteresis vs barrier plot.jpg"/>
          <p:cNvPicPr>
            <a:picLocks noChangeAspect="1"/>
          </p:cNvPicPr>
          <p:nvPr/>
        </p:nvPicPr>
        <p:blipFill>
          <a:blip r:embed="rId3" cstate="print"/>
          <a:stretch>
            <a:fillRect/>
          </a:stretch>
        </p:blipFill>
        <p:spPr>
          <a:xfrm>
            <a:off x="381000" y="1524000"/>
            <a:ext cx="3796216" cy="3648718"/>
          </a:xfrm>
          <a:prstGeom prst="rect">
            <a:avLst/>
          </a:prstGeom>
        </p:spPr>
      </p:pic>
      <p:sp>
        <p:nvSpPr>
          <p:cNvPr id="7" name="TextBox 6"/>
          <p:cNvSpPr txBox="1"/>
          <p:nvPr/>
        </p:nvSpPr>
        <p:spPr>
          <a:xfrm>
            <a:off x="685800" y="5410200"/>
            <a:ext cx="7696200" cy="646331"/>
          </a:xfrm>
          <a:prstGeom prst="rect">
            <a:avLst/>
          </a:prstGeom>
          <a:noFill/>
        </p:spPr>
        <p:txBody>
          <a:bodyPr wrap="square" rtlCol="0">
            <a:spAutoFit/>
          </a:bodyPr>
          <a:lstStyle/>
          <a:p>
            <a:pPr>
              <a:tabLst>
                <a:tab pos="231775" algn="l"/>
              </a:tabLst>
            </a:pPr>
            <a:r>
              <a:rPr lang="en-US" baseline="10000" dirty="0" smtClean="0">
                <a:cs typeface="Arial" charset="0"/>
                <a:sym typeface="Monotype Sorts" charset="2"/>
              </a:rPr>
              <a:t>  </a:t>
            </a:r>
            <a:r>
              <a:rPr lang="en-US" dirty="0" smtClean="0"/>
              <a:t>Newest dysprosium-based single-molecule magnets have barriers and   </a:t>
            </a:r>
          </a:p>
          <a:p>
            <a:pPr>
              <a:tabLst>
                <a:tab pos="231775" algn="l"/>
              </a:tabLst>
            </a:pPr>
            <a:r>
              <a:rPr lang="en-US" dirty="0" smtClean="0"/>
              <a:t>   hysteresis temperatures more than double that of Mn</a:t>
            </a:r>
            <a:r>
              <a:rPr lang="en-US" baseline="-25000" dirty="0" smtClean="0"/>
              <a:t>12</a:t>
            </a:r>
            <a:r>
              <a:rPr lang="en-US" dirty="0" smtClean="0"/>
              <a:t>-OAc  </a:t>
            </a:r>
            <a:endParaRPr lang="en-US" dirty="0"/>
          </a:p>
        </p:txBody>
      </p:sp>
      <p:cxnSp>
        <p:nvCxnSpPr>
          <p:cNvPr id="11" name="Straight Arrow Connector 10"/>
          <p:cNvCxnSpPr/>
          <p:nvPr/>
        </p:nvCxnSpPr>
        <p:spPr>
          <a:xfrm rot="5400000">
            <a:off x="1295400" y="3812682"/>
            <a:ext cx="9144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1295400" y="2974482"/>
            <a:ext cx="16764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Arrhenius prediction for 1 s relaxation</a:t>
            </a:r>
            <a:endParaRPr lang="en-US" sz="1200" b="1" dirty="0"/>
          </a:p>
        </p:txBody>
      </p:sp>
      <p:sp>
        <p:nvSpPr>
          <p:cNvPr id="13" name="TextBox 12"/>
          <p:cNvSpPr txBox="1"/>
          <p:nvPr/>
        </p:nvSpPr>
        <p:spPr>
          <a:xfrm>
            <a:off x="1894242" y="4236714"/>
            <a:ext cx="889987" cy="276999"/>
          </a:xfrm>
          <a:prstGeom prst="rect">
            <a:avLst/>
          </a:prstGeom>
          <a:noFill/>
        </p:spPr>
        <p:txBody>
          <a:bodyPr wrap="none" rtlCol="0">
            <a:spAutoFit/>
          </a:bodyPr>
          <a:lstStyle/>
          <a:p>
            <a:r>
              <a:rPr lang="en-US" sz="1200" b="1" dirty="0" smtClean="0"/>
              <a:t>Mn</a:t>
            </a:r>
            <a:r>
              <a:rPr lang="en-US" sz="1200" b="1" baseline="-25000" dirty="0" smtClean="0"/>
              <a:t>12</a:t>
            </a:r>
            <a:r>
              <a:rPr lang="en-US" sz="1200" b="1" dirty="0" smtClean="0"/>
              <a:t>-OAc</a:t>
            </a:r>
            <a:endParaRPr lang="en-US" sz="1200" b="1" dirty="0"/>
          </a:p>
        </p:txBody>
      </p:sp>
      <p:sp>
        <p:nvSpPr>
          <p:cNvPr id="15" name="TextBox 14"/>
          <p:cNvSpPr txBox="1"/>
          <p:nvPr/>
        </p:nvSpPr>
        <p:spPr>
          <a:xfrm>
            <a:off x="3472926" y="2855250"/>
            <a:ext cx="762000" cy="276999"/>
          </a:xfrm>
          <a:prstGeom prst="rect">
            <a:avLst/>
          </a:prstGeom>
          <a:noFill/>
        </p:spPr>
        <p:txBody>
          <a:bodyPr wrap="square" rtlCol="0">
            <a:spAutoFit/>
          </a:bodyPr>
          <a:lstStyle/>
          <a:p>
            <a:r>
              <a:rPr lang="en-US" sz="1200" b="1" dirty="0" smtClean="0"/>
              <a:t>[Dy</a:t>
            </a:r>
            <a:r>
              <a:rPr lang="en-US" sz="1200" b="1" baseline="-25000" dirty="0" smtClean="0"/>
              <a:t>2</a:t>
            </a:r>
            <a:r>
              <a:rPr lang="en-US" sz="1200" b="1" dirty="0" smtClean="0"/>
              <a:t>N</a:t>
            </a:r>
            <a:r>
              <a:rPr lang="en-US" sz="1200" b="1" baseline="-25000" dirty="0" smtClean="0"/>
              <a:t>2</a:t>
            </a:r>
            <a:r>
              <a:rPr lang="en-US" sz="1200" b="1" dirty="0" smtClean="0"/>
              <a:t>]</a:t>
            </a:r>
            <a:r>
              <a:rPr lang="en-US" sz="1200" b="1" baseline="30000" dirty="0" smtClean="0">
                <a:latin typeface="Symbol" pitchFamily="18" charset="2"/>
              </a:rPr>
              <a:t>-</a:t>
            </a:r>
            <a:endParaRPr lang="en-US" sz="1200" b="1" baseline="30000" dirty="0">
              <a:latin typeface="Symbol" pitchFamily="18" charset="2"/>
            </a:endParaRPr>
          </a:p>
        </p:txBody>
      </p:sp>
      <p:sp>
        <p:nvSpPr>
          <p:cNvPr id="16" name="TextBox 15"/>
          <p:cNvSpPr txBox="1"/>
          <p:nvPr/>
        </p:nvSpPr>
        <p:spPr>
          <a:xfrm>
            <a:off x="1295400" y="1930092"/>
            <a:ext cx="777777" cy="276999"/>
          </a:xfrm>
          <a:prstGeom prst="rect">
            <a:avLst/>
          </a:prstGeom>
          <a:noFill/>
        </p:spPr>
        <p:txBody>
          <a:bodyPr wrap="none" rtlCol="0">
            <a:spAutoFit/>
          </a:bodyPr>
          <a:lstStyle/>
          <a:p>
            <a:r>
              <a:rPr lang="en-US" sz="1200" b="1" dirty="0" smtClean="0"/>
              <a:t>[TbPc</a:t>
            </a:r>
            <a:r>
              <a:rPr lang="en-US" sz="1200" b="1" baseline="-25000" dirty="0" smtClean="0"/>
              <a:t>2</a:t>
            </a:r>
            <a:r>
              <a:rPr lang="en-US" sz="1200" b="1" dirty="0" smtClean="0"/>
              <a:t>]</a:t>
            </a:r>
            <a:r>
              <a:rPr lang="en-US" sz="1200" b="1" baseline="30000" dirty="0" smtClean="0">
                <a:latin typeface="Symbol" pitchFamily="18" charset="2"/>
              </a:rPr>
              <a:t>-</a:t>
            </a:r>
            <a:endParaRPr lang="en-US" sz="1200" b="1" baseline="30000" dirty="0">
              <a:latin typeface="Symbol" pitchFamily="18" charset="2"/>
            </a:endParaRPr>
          </a:p>
        </p:txBody>
      </p:sp>
      <p:sp>
        <p:nvSpPr>
          <p:cNvPr id="14" name="TextBox 13"/>
          <p:cNvSpPr txBox="1"/>
          <p:nvPr/>
        </p:nvSpPr>
        <p:spPr>
          <a:xfrm>
            <a:off x="685800" y="6248400"/>
            <a:ext cx="7696200" cy="369332"/>
          </a:xfrm>
          <a:prstGeom prst="rect">
            <a:avLst/>
          </a:prstGeom>
          <a:noFill/>
        </p:spPr>
        <p:txBody>
          <a:bodyPr wrap="square" rtlCol="0">
            <a:spAutoFit/>
          </a:bodyPr>
          <a:lstStyle/>
          <a:p>
            <a:pPr>
              <a:tabLst>
                <a:tab pos="231775" algn="l"/>
              </a:tabLst>
            </a:pPr>
            <a:r>
              <a:rPr lang="en-US" baseline="10000" dirty="0" smtClean="0">
                <a:cs typeface="Arial" charset="0"/>
                <a:sym typeface="Monotype Sorts" charset="2"/>
              </a:rPr>
              <a:t>  </a:t>
            </a:r>
            <a:r>
              <a:rPr lang="en-US" dirty="0" smtClean="0"/>
              <a:t>Is increasing the anisotropy barrier the most interesting synthetic goal?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1"/>
          <p:cNvSpPr txBox="1">
            <a:spLocks noChangeArrowheads="1"/>
          </p:cNvSpPr>
          <p:nvPr/>
        </p:nvSpPr>
        <p:spPr bwMode="auto">
          <a:xfrm>
            <a:off x="0" y="152400"/>
            <a:ext cx="9144000" cy="584200"/>
          </a:xfrm>
          <a:prstGeom prst="rect">
            <a:avLst/>
          </a:prstGeom>
          <a:noFill/>
          <a:ln w="9525">
            <a:noFill/>
            <a:miter lim="800000"/>
            <a:headEnd/>
            <a:tailEnd/>
          </a:ln>
        </p:spPr>
        <p:txBody>
          <a:bodyPr>
            <a:spAutoFit/>
          </a:bodyPr>
          <a:lstStyle/>
          <a:p>
            <a:pPr algn="ctr"/>
            <a:r>
              <a:rPr lang="en-US" sz="3200" b="1" dirty="0" smtClean="0">
                <a:latin typeface="Calibri" pitchFamily="34" charset="0"/>
              </a:rPr>
              <a:t>Remaining Questions</a:t>
            </a:r>
            <a:endParaRPr lang="en-US" sz="3200" b="1" dirty="0">
              <a:latin typeface="Calibri" pitchFamily="34" charset="0"/>
            </a:endParaRPr>
          </a:p>
        </p:txBody>
      </p:sp>
      <p:pic>
        <p:nvPicPr>
          <p:cNvPr id="6" name="Picture 5" descr="Gd - faded.jpg"/>
          <p:cNvPicPr>
            <a:picLocks noChangeAspect="1"/>
          </p:cNvPicPr>
          <p:nvPr/>
        </p:nvPicPr>
        <p:blipFill>
          <a:blip r:embed="rId3" cstate="print"/>
          <a:srcRect l="4762" t="11905" r="4762" b="11905"/>
          <a:stretch>
            <a:fillRect/>
          </a:stretch>
        </p:blipFill>
        <p:spPr>
          <a:xfrm>
            <a:off x="5943600" y="4114800"/>
            <a:ext cx="3021034" cy="2544028"/>
          </a:xfrm>
          <a:prstGeom prst="rect">
            <a:avLst/>
          </a:prstGeom>
        </p:spPr>
      </p:pic>
      <p:grpSp>
        <p:nvGrpSpPr>
          <p:cNvPr id="13" name="Group 12"/>
          <p:cNvGrpSpPr/>
          <p:nvPr/>
        </p:nvGrpSpPr>
        <p:grpSpPr>
          <a:xfrm>
            <a:off x="304800" y="2514600"/>
            <a:ext cx="2667000" cy="2911637"/>
            <a:chOff x="5334000" y="1764268"/>
            <a:chExt cx="3639312" cy="3706436"/>
          </a:xfrm>
        </p:grpSpPr>
        <p:sp>
          <p:nvSpPr>
            <p:cNvPr id="14" name="Rectangle 13"/>
            <p:cNvSpPr/>
            <p:nvPr/>
          </p:nvSpPr>
          <p:spPr>
            <a:xfrm>
              <a:off x="6477784" y="4868286"/>
              <a:ext cx="1445470" cy="602418"/>
            </a:xfrm>
            <a:prstGeom prst="rect">
              <a:avLst/>
            </a:prstGeom>
          </p:spPr>
          <p:txBody>
            <a:bodyPr wrap="square">
              <a:spAutoFit/>
            </a:bodyPr>
            <a:lstStyle/>
            <a:p>
              <a:r>
                <a:rPr lang="en-US" b="1" dirty="0" smtClean="0">
                  <a:latin typeface="+mn-lt"/>
                </a:rPr>
                <a:t>NdTp</a:t>
              </a:r>
              <a:r>
                <a:rPr lang="en-US" b="1" baseline="-25000" dirty="0" smtClean="0">
                  <a:latin typeface="+mn-lt"/>
                </a:rPr>
                <a:t>3</a:t>
              </a:r>
              <a:endParaRPr lang="en-US" b="1" dirty="0">
                <a:latin typeface="+mn-lt"/>
              </a:endParaRPr>
            </a:p>
          </p:txBody>
        </p:sp>
        <p:pic>
          <p:nvPicPr>
            <p:cNvPr id="15" name="Picture 14" descr="NdTp3.jpg"/>
            <p:cNvPicPr>
              <a:picLocks noChangeAspect="1"/>
            </p:cNvPicPr>
            <p:nvPr/>
          </p:nvPicPr>
          <p:blipFill>
            <a:blip r:embed="rId4" cstate="print"/>
            <a:stretch>
              <a:fillRect/>
            </a:stretch>
          </p:blipFill>
          <p:spPr>
            <a:xfrm>
              <a:off x="5334000" y="1764268"/>
              <a:ext cx="3639312" cy="3089946"/>
            </a:xfrm>
            <a:prstGeom prst="rect">
              <a:avLst/>
            </a:prstGeom>
          </p:spPr>
        </p:pic>
      </p:grpSp>
      <p:sp>
        <p:nvSpPr>
          <p:cNvPr id="20" name="TextBox 19"/>
          <p:cNvSpPr txBox="1"/>
          <p:nvPr/>
        </p:nvSpPr>
        <p:spPr>
          <a:xfrm>
            <a:off x="6978667" y="6520942"/>
            <a:ext cx="950901" cy="369332"/>
          </a:xfrm>
          <a:prstGeom prst="rect">
            <a:avLst/>
          </a:prstGeom>
          <a:noFill/>
        </p:spPr>
        <p:txBody>
          <a:bodyPr wrap="none" rtlCol="0">
            <a:spAutoFit/>
          </a:bodyPr>
          <a:lstStyle/>
          <a:p>
            <a:r>
              <a:rPr lang="en-US" b="1" dirty="0" smtClean="0">
                <a:latin typeface="+mn-lt"/>
              </a:rPr>
              <a:t>[Ln</a:t>
            </a:r>
            <a:r>
              <a:rPr lang="en-US" b="1" baseline="-25000" dirty="0" smtClean="0">
                <a:latin typeface="+mn-lt"/>
              </a:rPr>
              <a:t>2</a:t>
            </a:r>
            <a:r>
              <a:rPr lang="en-US" b="1" dirty="0" smtClean="0">
                <a:latin typeface="+mn-lt"/>
              </a:rPr>
              <a:t>N</a:t>
            </a:r>
            <a:r>
              <a:rPr lang="en-US" b="1" baseline="-25000" dirty="0" smtClean="0">
                <a:latin typeface="+mn-lt"/>
              </a:rPr>
              <a:t>2</a:t>
            </a:r>
            <a:r>
              <a:rPr lang="en-US" b="1" dirty="0" smtClean="0">
                <a:latin typeface="+mn-lt"/>
              </a:rPr>
              <a:t>]</a:t>
            </a:r>
            <a:r>
              <a:rPr lang="en-US" b="1" baseline="30000" dirty="0" smtClean="0">
                <a:latin typeface="+mn-lt"/>
                <a:sym typeface="Symbol"/>
              </a:rPr>
              <a:t></a:t>
            </a:r>
            <a:endParaRPr lang="en-US" b="1" baseline="30000" dirty="0">
              <a:latin typeface="+mn-lt"/>
            </a:endParaRPr>
          </a:p>
        </p:txBody>
      </p:sp>
      <p:pic>
        <p:nvPicPr>
          <p:cNvPr id="22" name="Picture 12" descr="Figure1 - side and top.jpg"/>
          <p:cNvPicPr>
            <a:picLocks noChangeAspect="1"/>
          </p:cNvPicPr>
          <p:nvPr/>
        </p:nvPicPr>
        <p:blipFill>
          <a:blip r:embed="rId5" cstate="print"/>
          <a:srcRect r="58290"/>
          <a:stretch>
            <a:fillRect/>
          </a:stretch>
        </p:blipFill>
        <p:spPr bwMode="auto">
          <a:xfrm>
            <a:off x="6338549" y="765380"/>
            <a:ext cx="2231136" cy="2324100"/>
          </a:xfrm>
          <a:prstGeom prst="rect">
            <a:avLst/>
          </a:prstGeom>
          <a:noFill/>
          <a:ln w="9525">
            <a:noFill/>
            <a:miter lim="800000"/>
            <a:headEnd/>
            <a:tailEnd/>
          </a:ln>
        </p:spPr>
      </p:pic>
      <p:sp>
        <p:nvSpPr>
          <p:cNvPr id="21" name="TextBox 4"/>
          <p:cNvSpPr txBox="1">
            <a:spLocks noChangeArrowheads="1"/>
          </p:cNvSpPr>
          <p:nvPr/>
        </p:nvSpPr>
        <p:spPr bwMode="auto">
          <a:xfrm>
            <a:off x="6851228" y="2895600"/>
            <a:ext cx="1205779" cy="369332"/>
          </a:xfrm>
          <a:prstGeom prst="rect">
            <a:avLst/>
          </a:prstGeom>
          <a:noFill/>
          <a:ln w="9525">
            <a:noFill/>
            <a:miter lim="800000"/>
            <a:headEnd/>
            <a:tailEnd/>
          </a:ln>
        </p:spPr>
        <p:txBody>
          <a:bodyPr wrap="none">
            <a:spAutoFit/>
          </a:bodyPr>
          <a:lstStyle/>
          <a:p>
            <a:r>
              <a:rPr lang="en-US" b="1" dirty="0">
                <a:latin typeface="Calibri" pitchFamily="34" charset="0"/>
              </a:rPr>
              <a:t>U(H</a:t>
            </a:r>
            <a:r>
              <a:rPr lang="en-US" b="1" baseline="-25000" dirty="0">
                <a:latin typeface="Calibri" pitchFamily="34" charset="0"/>
              </a:rPr>
              <a:t>2</a:t>
            </a:r>
            <a:r>
              <a:rPr lang="en-US" b="1" dirty="0">
                <a:latin typeface="Calibri" pitchFamily="34" charset="0"/>
              </a:rPr>
              <a:t>BPz</a:t>
            </a:r>
            <a:r>
              <a:rPr lang="en-US" b="1" baseline="-25000" dirty="0">
                <a:latin typeface="Calibri" pitchFamily="34" charset="0"/>
              </a:rPr>
              <a:t>2</a:t>
            </a:r>
            <a:r>
              <a:rPr lang="en-US" b="1" dirty="0">
                <a:latin typeface="Calibri" pitchFamily="34" charset="0"/>
              </a:rPr>
              <a:t>)</a:t>
            </a:r>
            <a:r>
              <a:rPr lang="en-US" b="1" baseline="-25000" dirty="0">
                <a:latin typeface="Calibri" pitchFamily="34" charset="0"/>
              </a:rPr>
              <a:t>3</a:t>
            </a:r>
            <a:endParaRPr lang="en-US" b="1" dirty="0">
              <a:latin typeface="Calibri" pitchFamily="34" charset="0"/>
            </a:endParaRPr>
          </a:p>
        </p:txBody>
      </p:sp>
      <p:sp>
        <p:nvSpPr>
          <p:cNvPr id="23" name="TextBox 22"/>
          <p:cNvSpPr txBox="1"/>
          <p:nvPr/>
        </p:nvSpPr>
        <p:spPr>
          <a:xfrm>
            <a:off x="457200" y="1600200"/>
            <a:ext cx="5638800" cy="646331"/>
          </a:xfrm>
          <a:prstGeom prst="rect">
            <a:avLst/>
          </a:prstGeom>
          <a:noFill/>
        </p:spPr>
        <p:txBody>
          <a:bodyPr wrap="square" rtlCol="0">
            <a:spAutoFit/>
          </a:bodyPr>
          <a:lstStyle/>
          <a:p>
            <a:pPr>
              <a:tabLst>
                <a:tab pos="231775" algn="l"/>
              </a:tabLst>
            </a:pPr>
            <a:r>
              <a:rPr lang="en-US" baseline="10000" dirty="0" smtClean="0">
                <a:cs typeface="Arial" charset="0"/>
                <a:sym typeface="Monotype Sorts" charset="2"/>
              </a:rPr>
              <a:t>  	</a:t>
            </a:r>
            <a:r>
              <a:rPr lang="en-US" dirty="0" smtClean="0"/>
              <a:t>What is the source and can we model the behavior  </a:t>
            </a:r>
          </a:p>
          <a:p>
            <a:pPr>
              <a:tabLst>
                <a:tab pos="231775" algn="l"/>
              </a:tabLst>
            </a:pPr>
            <a:r>
              <a:rPr lang="en-US" dirty="0" smtClean="0"/>
              <a:t>	of the Slow Domain relaxation process?</a:t>
            </a:r>
            <a:endParaRPr lang="en-US" dirty="0"/>
          </a:p>
        </p:txBody>
      </p:sp>
      <p:sp>
        <p:nvSpPr>
          <p:cNvPr id="24" name="TextBox 23"/>
          <p:cNvSpPr txBox="1"/>
          <p:nvPr/>
        </p:nvSpPr>
        <p:spPr>
          <a:xfrm>
            <a:off x="3124200" y="3505200"/>
            <a:ext cx="5638800" cy="369332"/>
          </a:xfrm>
          <a:prstGeom prst="rect">
            <a:avLst/>
          </a:prstGeom>
          <a:noFill/>
        </p:spPr>
        <p:txBody>
          <a:bodyPr wrap="square" rtlCol="0">
            <a:spAutoFit/>
          </a:bodyPr>
          <a:lstStyle/>
          <a:p>
            <a:pPr>
              <a:tabLst>
                <a:tab pos="231775" algn="l"/>
              </a:tabLst>
            </a:pPr>
            <a:r>
              <a:rPr lang="en-US" baseline="10000" dirty="0" smtClean="0">
                <a:cs typeface="Arial" charset="0"/>
                <a:sym typeface="Monotype Sorts" charset="2"/>
              </a:rPr>
              <a:t>  	</a:t>
            </a:r>
            <a:r>
              <a:rPr lang="en-US" dirty="0" smtClean="0"/>
              <a:t>What is the extent of dilution effects on relaxation?</a:t>
            </a:r>
            <a:endParaRPr lang="en-US" dirty="0"/>
          </a:p>
        </p:txBody>
      </p:sp>
      <p:sp>
        <p:nvSpPr>
          <p:cNvPr id="25" name="TextBox 24"/>
          <p:cNvSpPr txBox="1"/>
          <p:nvPr/>
        </p:nvSpPr>
        <p:spPr>
          <a:xfrm>
            <a:off x="304800" y="5410200"/>
            <a:ext cx="5638800" cy="923330"/>
          </a:xfrm>
          <a:prstGeom prst="rect">
            <a:avLst/>
          </a:prstGeom>
          <a:noFill/>
        </p:spPr>
        <p:txBody>
          <a:bodyPr wrap="square" rtlCol="0">
            <a:spAutoFit/>
          </a:bodyPr>
          <a:lstStyle/>
          <a:p>
            <a:pPr>
              <a:tabLst>
                <a:tab pos="231775" algn="l"/>
              </a:tabLst>
            </a:pPr>
            <a:r>
              <a:rPr lang="en-US" baseline="10000" dirty="0" smtClean="0">
                <a:cs typeface="Arial" charset="0"/>
                <a:sym typeface="Monotype Sorts" charset="2"/>
              </a:rPr>
              <a:t>  	</a:t>
            </a:r>
            <a:r>
              <a:rPr lang="en-US" dirty="0" smtClean="0"/>
              <a:t>Is there a way to model the magnetic coupling of  </a:t>
            </a:r>
          </a:p>
          <a:p>
            <a:pPr>
              <a:tabLst>
                <a:tab pos="231775" algn="l"/>
              </a:tabLst>
            </a:pPr>
            <a:r>
              <a:rPr lang="en-US" dirty="0" smtClean="0"/>
              <a:t>    [Ln</a:t>
            </a:r>
            <a:r>
              <a:rPr lang="en-US" baseline="-25000" dirty="0" smtClean="0"/>
              <a:t>2</a:t>
            </a:r>
            <a:r>
              <a:rPr lang="en-US" dirty="0" smtClean="0"/>
              <a:t>N</a:t>
            </a:r>
            <a:r>
              <a:rPr lang="en-US" baseline="-25000" dirty="0" smtClean="0"/>
              <a:t>2</a:t>
            </a:r>
            <a:r>
              <a:rPr lang="en-US" dirty="0" smtClean="0"/>
              <a:t>]</a:t>
            </a:r>
            <a:r>
              <a:rPr lang="en-US" baseline="30000" dirty="0" smtClean="0">
                <a:sym typeface="Symbol"/>
              </a:rPr>
              <a:t></a:t>
            </a:r>
            <a:r>
              <a:rPr lang="en-US" dirty="0" smtClean="0"/>
              <a:t>? Will other lanthanides yield higher   </a:t>
            </a:r>
          </a:p>
          <a:p>
            <a:pPr>
              <a:tabLst>
                <a:tab pos="231775" algn="l"/>
              </a:tabLst>
            </a:pPr>
            <a:r>
              <a:rPr lang="en-US" dirty="0" smtClean="0"/>
              <a:t>    relaxation barriers?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28956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MG_0504_berkely dawn pano.jpg"/>
          <p:cNvPicPr>
            <a:picLocks noChangeAspect="1"/>
          </p:cNvPicPr>
          <p:nvPr/>
        </p:nvPicPr>
        <p:blipFill>
          <a:blip r:embed="rId2" cstate="print"/>
          <a:stretch>
            <a:fillRect/>
          </a:stretch>
        </p:blipFill>
        <p:spPr>
          <a:xfrm>
            <a:off x="0" y="860425"/>
            <a:ext cx="9144000" cy="2103120"/>
          </a:xfrm>
          <a:prstGeom prst="rect">
            <a:avLst/>
          </a:prstGeom>
          <a:ln>
            <a:solidFill>
              <a:schemeClr val="tx1"/>
            </a:solidFill>
          </a:ln>
        </p:spPr>
      </p:pic>
      <p:sp>
        <p:nvSpPr>
          <p:cNvPr id="3" name="TextBox 2"/>
          <p:cNvSpPr txBox="1"/>
          <p:nvPr/>
        </p:nvSpPr>
        <p:spPr>
          <a:xfrm>
            <a:off x="990600" y="457200"/>
            <a:ext cx="4105275" cy="708025"/>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4000" b="1" dirty="0">
                <a:latin typeface="+mn-lt"/>
                <a:cs typeface="+mn-cs"/>
              </a:rPr>
              <a:t>Acknowledgments</a:t>
            </a:r>
          </a:p>
        </p:txBody>
      </p:sp>
      <p:sp>
        <p:nvSpPr>
          <p:cNvPr id="4" name="TextBox 3"/>
          <p:cNvSpPr txBox="1"/>
          <p:nvPr/>
        </p:nvSpPr>
        <p:spPr>
          <a:xfrm>
            <a:off x="4879403" y="3352800"/>
            <a:ext cx="2438400" cy="830997"/>
          </a:xfrm>
          <a:prstGeom prst="rect">
            <a:avLst/>
          </a:prstGeom>
          <a:noFill/>
        </p:spPr>
        <p:txBody>
          <a:bodyPr wrap="square" rtlCol="0">
            <a:spAutoFit/>
          </a:bodyPr>
          <a:lstStyle/>
          <a:p>
            <a:r>
              <a:rPr lang="en-US" sz="2400" b="1" dirty="0" smtClean="0"/>
              <a:t>Jeffrey R. Long</a:t>
            </a:r>
          </a:p>
          <a:p>
            <a:r>
              <a:rPr lang="en-US" sz="2400" b="1" dirty="0" smtClean="0"/>
              <a:t>Katie Meihaus</a:t>
            </a:r>
          </a:p>
        </p:txBody>
      </p:sp>
      <p:pic>
        <p:nvPicPr>
          <p:cNvPr id="7" name="Picture 6" descr="f-elements-blurry.jpg"/>
          <p:cNvPicPr>
            <a:picLocks noChangeAspect="1"/>
          </p:cNvPicPr>
          <p:nvPr/>
        </p:nvPicPr>
        <p:blipFill>
          <a:blip r:embed="rId3" cstate="print"/>
          <a:stretch>
            <a:fillRect/>
          </a:stretch>
        </p:blipFill>
        <p:spPr>
          <a:xfrm>
            <a:off x="1066800" y="3267044"/>
            <a:ext cx="3124200" cy="3320106"/>
          </a:xfrm>
          <a:prstGeom prst="rect">
            <a:avLst/>
          </a:prstGeom>
          <a:ln w="19050">
            <a:solidFill>
              <a:schemeClr val="tx1"/>
            </a:solidFill>
          </a:ln>
        </p:spPr>
      </p:pic>
      <p:pic>
        <p:nvPicPr>
          <p:cNvPr id="21506" name="Picture 2" descr="http://www.ics.uci.edu/~welling/NSFcareer/NSF_logo.jpg"/>
          <p:cNvPicPr>
            <a:picLocks noChangeAspect="1" noChangeArrowheads="1"/>
          </p:cNvPicPr>
          <p:nvPr/>
        </p:nvPicPr>
        <p:blipFill>
          <a:blip r:embed="rId4" cstate="print"/>
          <a:srcRect/>
          <a:stretch>
            <a:fillRect/>
          </a:stretch>
        </p:blipFill>
        <p:spPr bwMode="auto">
          <a:xfrm>
            <a:off x="8077200" y="5562600"/>
            <a:ext cx="914400" cy="914400"/>
          </a:xfrm>
          <a:prstGeom prst="rect">
            <a:avLst/>
          </a:prstGeom>
          <a:noFill/>
        </p:spPr>
      </p:pic>
      <p:sp>
        <p:nvSpPr>
          <p:cNvPr id="8" name="TextBox 7"/>
          <p:cNvSpPr txBox="1"/>
          <p:nvPr/>
        </p:nvSpPr>
        <p:spPr>
          <a:xfrm>
            <a:off x="4879403" y="5611922"/>
            <a:ext cx="2816797" cy="830997"/>
          </a:xfrm>
          <a:prstGeom prst="rect">
            <a:avLst/>
          </a:prstGeom>
          <a:noFill/>
        </p:spPr>
        <p:txBody>
          <a:bodyPr wrap="none" rtlCol="0">
            <a:spAutoFit/>
          </a:bodyPr>
          <a:lstStyle/>
          <a:p>
            <a:r>
              <a:rPr lang="en-US" sz="2400" b="1" dirty="0" smtClean="0"/>
              <a:t>Stephen Hill</a:t>
            </a:r>
          </a:p>
          <a:p>
            <a:r>
              <a:rPr lang="en-US" sz="2400" b="1" dirty="0" smtClean="0"/>
              <a:t>Enrique del </a:t>
            </a:r>
            <a:r>
              <a:rPr lang="en-US" sz="2400" b="1" dirty="0" err="1" smtClean="0"/>
              <a:t>Barco</a:t>
            </a:r>
            <a:endParaRPr lang="en-US" sz="2400" b="1" dirty="0"/>
          </a:p>
        </p:txBody>
      </p:sp>
      <p:sp>
        <p:nvSpPr>
          <p:cNvPr id="9" name="TextBox 8"/>
          <p:cNvSpPr txBox="1"/>
          <p:nvPr/>
        </p:nvSpPr>
        <p:spPr>
          <a:xfrm>
            <a:off x="4879403" y="4482361"/>
            <a:ext cx="2249847" cy="830997"/>
          </a:xfrm>
          <a:prstGeom prst="rect">
            <a:avLst/>
          </a:prstGeom>
          <a:noFill/>
        </p:spPr>
        <p:txBody>
          <a:bodyPr wrap="none" rtlCol="0">
            <a:spAutoFit/>
          </a:bodyPr>
          <a:lstStyle/>
          <a:p>
            <a:r>
              <a:rPr lang="en-US" sz="2400" b="1" dirty="0" smtClean="0"/>
              <a:t>William Evans</a:t>
            </a:r>
          </a:p>
          <a:p>
            <a:r>
              <a:rPr lang="en-US" sz="2400" b="1" dirty="0" smtClean="0"/>
              <a:t>Ming Fang</a:t>
            </a:r>
            <a:endParaRPr lang="en-US" sz="2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KM1 - prism.jpg"/>
          <p:cNvPicPr>
            <a:picLocks noChangeAspect="1"/>
          </p:cNvPicPr>
          <p:nvPr/>
        </p:nvPicPr>
        <p:blipFill>
          <a:blip r:embed="rId3" cstate="print"/>
          <a:srcRect/>
          <a:stretch>
            <a:fillRect/>
          </a:stretch>
        </p:blipFill>
        <p:spPr bwMode="auto">
          <a:xfrm>
            <a:off x="5332413" y="1676400"/>
            <a:ext cx="2514600" cy="2292350"/>
          </a:xfrm>
          <a:prstGeom prst="rect">
            <a:avLst/>
          </a:prstGeom>
          <a:noFill/>
          <a:ln w="9525">
            <a:noFill/>
            <a:miter lim="800000"/>
            <a:headEnd/>
            <a:tailEnd/>
          </a:ln>
        </p:spPr>
      </p:pic>
      <p:sp>
        <p:nvSpPr>
          <p:cNvPr id="17411" name="TextBox 5"/>
          <p:cNvSpPr txBox="1">
            <a:spLocks noChangeArrowheads="1"/>
          </p:cNvSpPr>
          <p:nvPr/>
        </p:nvSpPr>
        <p:spPr bwMode="auto">
          <a:xfrm>
            <a:off x="6246813" y="3962400"/>
            <a:ext cx="1355725" cy="415925"/>
          </a:xfrm>
          <a:prstGeom prst="rect">
            <a:avLst/>
          </a:prstGeom>
          <a:noFill/>
          <a:ln w="9525">
            <a:noFill/>
            <a:miter lim="800000"/>
            <a:headEnd/>
            <a:tailEnd/>
          </a:ln>
        </p:spPr>
        <p:txBody>
          <a:bodyPr wrap="none">
            <a:spAutoFit/>
          </a:bodyPr>
          <a:lstStyle/>
          <a:p>
            <a:r>
              <a:rPr lang="en-US" sz="2100">
                <a:latin typeface="Calibri" pitchFamily="34" charset="0"/>
              </a:rPr>
              <a:t>U(H</a:t>
            </a:r>
            <a:r>
              <a:rPr lang="en-US" sz="2100" baseline="-25000">
                <a:latin typeface="Calibri" pitchFamily="34" charset="0"/>
              </a:rPr>
              <a:t>2</a:t>
            </a:r>
            <a:r>
              <a:rPr lang="en-US" sz="2100">
                <a:latin typeface="Calibri" pitchFamily="34" charset="0"/>
              </a:rPr>
              <a:t>BPz</a:t>
            </a:r>
            <a:r>
              <a:rPr lang="en-US" sz="2100" baseline="-25000">
                <a:latin typeface="Calibri" pitchFamily="34" charset="0"/>
              </a:rPr>
              <a:t>2</a:t>
            </a:r>
            <a:r>
              <a:rPr lang="en-US" sz="2100">
                <a:latin typeface="Calibri" pitchFamily="34" charset="0"/>
              </a:rPr>
              <a:t>)</a:t>
            </a:r>
            <a:r>
              <a:rPr lang="en-US" sz="2100" baseline="-25000">
                <a:latin typeface="Calibri" pitchFamily="34" charset="0"/>
              </a:rPr>
              <a:t>3</a:t>
            </a:r>
            <a:endParaRPr lang="en-US" sz="2100">
              <a:latin typeface="Calibri" pitchFamily="34" charset="0"/>
            </a:endParaRPr>
          </a:p>
        </p:txBody>
      </p:sp>
      <p:sp>
        <p:nvSpPr>
          <p:cNvPr id="11" name="Left Bracket 10"/>
          <p:cNvSpPr/>
          <p:nvPr/>
        </p:nvSpPr>
        <p:spPr>
          <a:xfrm>
            <a:off x="5637213" y="2362200"/>
            <a:ext cx="228600" cy="1447800"/>
          </a:xfrm>
          <a:prstGeom prst="leftBracket">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en-US"/>
          </a:p>
        </p:txBody>
      </p:sp>
      <p:sp>
        <p:nvSpPr>
          <p:cNvPr id="14" name="Arc 13"/>
          <p:cNvSpPr/>
          <p:nvPr/>
        </p:nvSpPr>
        <p:spPr>
          <a:xfrm rot="2700000">
            <a:off x="6396037" y="2379663"/>
            <a:ext cx="1044575" cy="1003300"/>
          </a:xfrm>
          <a:prstGeom prst="arc">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en-US"/>
          </a:p>
        </p:txBody>
      </p:sp>
      <p:sp>
        <p:nvSpPr>
          <p:cNvPr id="15" name="TextBox 14"/>
          <p:cNvSpPr txBox="1">
            <a:spLocks noChangeArrowheads="1"/>
          </p:cNvSpPr>
          <p:nvPr/>
        </p:nvSpPr>
        <p:spPr bwMode="auto">
          <a:xfrm>
            <a:off x="4799013" y="2886075"/>
            <a:ext cx="727075" cy="400050"/>
          </a:xfrm>
          <a:prstGeom prst="rect">
            <a:avLst/>
          </a:prstGeom>
          <a:noFill/>
          <a:ln w="9525">
            <a:noFill/>
            <a:miter lim="800000"/>
            <a:headEnd/>
            <a:tailEnd/>
          </a:ln>
        </p:spPr>
        <p:txBody>
          <a:bodyPr wrap="none">
            <a:spAutoFit/>
          </a:bodyPr>
          <a:lstStyle/>
          <a:p>
            <a:r>
              <a:rPr lang="en-US" sz="2000" b="1">
                <a:solidFill>
                  <a:srgbClr val="FF0000"/>
                </a:solidFill>
                <a:latin typeface="Calibri" pitchFamily="34" charset="0"/>
              </a:rPr>
              <a:t>3.2 Å</a:t>
            </a:r>
          </a:p>
        </p:txBody>
      </p:sp>
      <p:sp>
        <p:nvSpPr>
          <p:cNvPr id="17415" name="TextBox 16"/>
          <p:cNvSpPr txBox="1">
            <a:spLocks noChangeArrowheads="1"/>
          </p:cNvSpPr>
          <p:nvPr/>
        </p:nvSpPr>
        <p:spPr bwMode="auto">
          <a:xfrm>
            <a:off x="7694613" y="2695575"/>
            <a:ext cx="763587" cy="369888"/>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80.2 </a:t>
            </a:r>
            <a:r>
              <a:rPr lang="en-US" b="1">
                <a:solidFill>
                  <a:srgbClr val="FF0000"/>
                </a:solidFill>
                <a:latin typeface="Calibri" pitchFamily="34" charset="0"/>
                <a:sym typeface="Symbol" pitchFamily="18" charset="2"/>
              </a:rPr>
              <a:t></a:t>
            </a:r>
            <a:endParaRPr lang="en-US" b="1">
              <a:solidFill>
                <a:srgbClr val="FF0000"/>
              </a:solidFill>
              <a:latin typeface="Calibri" pitchFamily="34" charset="0"/>
            </a:endParaRPr>
          </a:p>
        </p:txBody>
      </p:sp>
      <p:pic>
        <p:nvPicPr>
          <p:cNvPr id="17416" name="Picture 3" descr="GOYVAR - prism.jpg"/>
          <p:cNvPicPr>
            <a:picLocks noChangeAspect="1"/>
          </p:cNvPicPr>
          <p:nvPr/>
        </p:nvPicPr>
        <p:blipFill>
          <a:blip r:embed="rId4" cstate="print"/>
          <a:srcRect/>
          <a:stretch>
            <a:fillRect/>
          </a:stretch>
        </p:blipFill>
        <p:spPr bwMode="auto">
          <a:xfrm>
            <a:off x="1676400" y="1770063"/>
            <a:ext cx="1817688" cy="2085975"/>
          </a:xfrm>
          <a:prstGeom prst="rect">
            <a:avLst/>
          </a:prstGeom>
          <a:noFill/>
          <a:ln w="9525">
            <a:noFill/>
            <a:miter lim="800000"/>
            <a:headEnd/>
            <a:tailEnd/>
          </a:ln>
        </p:spPr>
      </p:pic>
      <p:sp>
        <p:nvSpPr>
          <p:cNvPr id="17417" name="TextBox 6"/>
          <p:cNvSpPr txBox="1">
            <a:spLocks noChangeArrowheads="1"/>
          </p:cNvSpPr>
          <p:nvPr/>
        </p:nvSpPr>
        <p:spPr bwMode="auto">
          <a:xfrm>
            <a:off x="1905000" y="3868738"/>
            <a:ext cx="1506538" cy="415925"/>
          </a:xfrm>
          <a:prstGeom prst="rect">
            <a:avLst/>
          </a:prstGeom>
          <a:noFill/>
          <a:ln w="9525">
            <a:noFill/>
            <a:miter lim="800000"/>
            <a:headEnd/>
            <a:tailEnd/>
          </a:ln>
        </p:spPr>
        <p:txBody>
          <a:bodyPr wrap="none">
            <a:spAutoFit/>
          </a:bodyPr>
          <a:lstStyle/>
          <a:p>
            <a:r>
              <a:rPr lang="en-US" sz="2100">
                <a:latin typeface="Calibri" pitchFamily="34" charset="0"/>
              </a:rPr>
              <a:t>U(Ph</a:t>
            </a:r>
            <a:r>
              <a:rPr lang="en-US" sz="2100" baseline="-25000">
                <a:latin typeface="Calibri" pitchFamily="34" charset="0"/>
              </a:rPr>
              <a:t>2</a:t>
            </a:r>
            <a:r>
              <a:rPr lang="en-US" sz="2100">
                <a:latin typeface="Calibri" pitchFamily="34" charset="0"/>
              </a:rPr>
              <a:t>BPz</a:t>
            </a:r>
            <a:r>
              <a:rPr lang="en-US" sz="2100" baseline="-25000">
                <a:latin typeface="Calibri" pitchFamily="34" charset="0"/>
              </a:rPr>
              <a:t>2</a:t>
            </a:r>
            <a:r>
              <a:rPr lang="en-US" sz="2100">
                <a:latin typeface="Calibri" pitchFamily="34" charset="0"/>
              </a:rPr>
              <a:t>)</a:t>
            </a:r>
            <a:r>
              <a:rPr lang="en-US" sz="2100" baseline="-25000">
                <a:latin typeface="Calibri" pitchFamily="34" charset="0"/>
              </a:rPr>
              <a:t>3</a:t>
            </a:r>
            <a:endParaRPr lang="en-US" sz="2100">
              <a:latin typeface="Calibri" pitchFamily="34" charset="0"/>
            </a:endParaRPr>
          </a:p>
        </p:txBody>
      </p:sp>
      <p:sp>
        <p:nvSpPr>
          <p:cNvPr id="8" name="Arc 7"/>
          <p:cNvSpPr/>
          <p:nvPr/>
        </p:nvSpPr>
        <p:spPr>
          <a:xfrm rot="2700000">
            <a:off x="2182812" y="2297113"/>
            <a:ext cx="1044575" cy="1003300"/>
          </a:xfrm>
          <a:prstGeom prst="arc">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en-US"/>
          </a:p>
        </p:txBody>
      </p:sp>
      <p:sp>
        <p:nvSpPr>
          <p:cNvPr id="13" name="Left Bracket 12"/>
          <p:cNvSpPr/>
          <p:nvPr/>
        </p:nvSpPr>
        <p:spPr>
          <a:xfrm>
            <a:off x="1371600" y="2303463"/>
            <a:ext cx="228600" cy="1447800"/>
          </a:xfrm>
          <a:prstGeom prst="leftBracket">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en-US"/>
          </a:p>
        </p:txBody>
      </p:sp>
      <p:sp>
        <p:nvSpPr>
          <p:cNvPr id="16" name="TextBox 15"/>
          <p:cNvSpPr txBox="1">
            <a:spLocks noChangeArrowheads="1"/>
          </p:cNvSpPr>
          <p:nvPr/>
        </p:nvSpPr>
        <p:spPr bwMode="auto">
          <a:xfrm>
            <a:off x="533400" y="2827338"/>
            <a:ext cx="727075" cy="400050"/>
          </a:xfrm>
          <a:prstGeom prst="rect">
            <a:avLst/>
          </a:prstGeom>
          <a:noFill/>
          <a:ln w="9525">
            <a:noFill/>
            <a:miter lim="800000"/>
            <a:headEnd/>
            <a:tailEnd/>
          </a:ln>
        </p:spPr>
        <p:txBody>
          <a:bodyPr wrap="none">
            <a:spAutoFit/>
          </a:bodyPr>
          <a:lstStyle/>
          <a:p>
            <a:r>
              <a:rPr lang="en-US" sz="2000" b="1">
                <a:solidFill>
                  <a:srgbClr val="FF0000"/>
                </a:solidFill>
                <a:latin typeface="Calibri" pitchFamily="34" charset="0"/>
              </a:rPr>
              <a:t>3.0 Å</a:t>
            </a:r>
          </a:p>
        </p:txBody>
      </p:sp>
      <p:sp>
        <p:nvSpPr>
          <p:cNvPr id="17421" name="TextBox 17"/>
          <p:cNvSpPr txBox="1">
            <a:spLocks noChangeArrowheads="1"/>
          </p:cNvSpPr>
          <p:nvPr/>
        </p:nvSpPr>
        <p:spPr bwMode="auto">
          <a:xfrm>
            <a:off x="3429000" y="2614613"/>
            <a:ext cx="742950" cy="368300"/>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73.6 </a:t>
            </a:r>
            <a:r>
              <a:rPr lang="en-US" b="1">
                <a:solidFill>
                  <a:srgbClr val="FF0000"/>
                </a:solidFill>
                <a:latin typeface="Calibri" pitchFamily="34" charset="0"/>
                <a:sym typeface="Symbol" pitchFamily="18" charset="2"/>
              </a:rPr>
              <a:t></a:t>
            </a:r>
            <a:endParaRPr lang="en-US" b="1">
              <a:solidFill>
                <a:srgbClr val="FF0000"/>
              </a:solidFill>
              <a:latin typeface="Calibri" pitchFamily="34" charset="0"/>
            </a:endParaRPr>
          </a:p>
        </p:txBody>
      </p:sp>
      <p:sp>
        <p:nvSpPr>
          <p:cNvPr id="22" name="TextBox 21"/>
          <p:cNvSpPr txBox="1"/>
          <p:nvPr/>
        </p:nvSpPr>
        <p:spPr>
          <a:xfrm>
            <a:off x="0" y="430213"/>
            <a:ext cx="9144000" cy="522287"/>
          </a:xfrm>
          <a:prstGeom prst="rect">
            <a:avLst/>
          </a:prstGeom>
          <a:noFill/>
        </p:spPr>
        <p:txBody>
          <a:bodyPr>
            <a:spAutoFit/>
          </a:bodyPr>
          <a:lstStyle/>
          <a:p>
            <a:pPr algn="ctr" fontAlgn="auto">
              <a:spcBef>
                <a:spcPts val="0"/>
              </a:spcBef>
              <a:spcAft>
                <a:spcPts val="0"/>
              </a:spcAft>
              <a:defRPr/>
            </a:pPr>
            <a:r>
              <a:rPr lang="en-US" sz="2800" b="1" dirty="0">
                <a:latin typeface="+mj-lt"/>
                <a:cs typeface="+mn-cs"/>
              </a:rPr>
              <a:t>Coordination Sphere of U(H</a:t>
            </a:r>
            <a:r>
              <a:rPr lang="en-US" sz="2800" b="1" baseline="-25000" dirty="0">
                <a:latin typeface="+mj-lt"/>
                <a:cs typeface="+mn-cs"/>
              </a:rPr>
              <a:t>2</a:t>
            </a:r>
            <a:r>
              <a:rPr lang="en-US" sz="2800" b="1" dirty="0">
                <a:latin typeface="+mj-lt"/>
                <a:cs typeface="+mn-cs"/>
              </a:rPr>
              <a:t>BPz</a:t>
            </a:r>
            <a:r>
              <a:rPr lang="en-US" sz="2800" b="1" baseline="-25000" dirty="0">
                <a:latin typeface="+mj-lt"/>
                <a:cs typeface="+mn-cs"/>
              </a:rPr>
              <a:t>2</a:t>
            </a:r>
            <a:r>
              <a:rPr lang="en-US" sz="2800" b="1" dirty="0">
                <a:latin typeface="+mj-lt"/>
                <a:cs typeface="+mn-cs"/>
              </a:rPr>
              <a:t>)</a:t>
            </a:r>
            <a:r>
              <a:rPr lang="en-US" sz="2800" b="1" baseline="-25000" dirty="0">
                <a:latin typeface="+mj-lt"/>
                <a:cs typeface="+mn-cs"/>
              </a:rPr>
              <a:t>3</a:t>
            </a:r>
            <a:r>
              <a:rPr lang="en-US" sz="2800" b="1" dirty="0">
                <a:latin typeface="+mj-lt"/>
                <a:cs typeface="+mn-cs"/>
              </a:rPr>
              <a:t> and U(Ph</a:t>
            </a:r>
            <a:r>
              <a:rPr lang="en-US" sz="2800" b="1" baseline="-25000" dirty="0">
                <a:latin typeface="+mj-lt"/>
                <a:cs typeface="+mn-cs"/>
              </a:rPr>
              <a:t>2</a:t>
            </a:r>
            <a:r>
              <a:rPr lang="en-US" sz="2800" b="1" dirty="0">
                <a:latin typeface="+mj-lt"/>
                <a:cs typeface="+mn-cs"/>
              </a:rPr>
              <a:t>BPz</a:t>
            </a:r>
            <a:r>
              <a:rPr lang="en-US" sz="2800" b="1" baseline="-25000" dirty="0">
                <a:latin typeface="+mj-lt"/>
                <a:cs typeface="+mn-cs"/>
              </a:rPr>
              <a:t>2</a:t>
            </a:r>
            <a:r>
              <a:rPr lang="en-US" sz="2800" b="1" dirty="0">
                <a:latin typeface="+mj-lt"/>
                <a:cs typeface="+mn-cs"/>
              </a:rPr>
              <a:t>)</a:t>
            </a:r>
            <a:r>
              <a:rPr lang="en-US" sz="2800" b="1" baseline="-25000" dirty="0">
                <a:latin typeface="+mj-lt"/>
                <a:cs typeface="+mn-cs"/>
              </a:rPr>
              <a:t>3</a:t>
            </a:r>
          </a:p>
        </p:txBody>
      </p:sp>
      <p:sp>
        <p:nvSpPr>
          <p:cNvPr id="17" name="TextBox 16"/>
          <p:cNvSpPr txBox="1"/>
          <p:nvPr/>
        </p:nvSpPr>
        <p:spPr>
          <a:xfrm>
            <a:off x="762000" y="4724400"/>
            <a:ext cx="2742867" cy="369332"/>
          </a:xfrm>
          <a:prstGeom prst="rect">
            <a:avLst/>
          </a:prstGeom>
          <a:noFill/>
        </p:spPr>
        <p:txBody>
          <a:bodyPr wrap="none" rtlCol="0">
            <a:spAutoFit/>
          </a:bodyPr>
          <a:lstStyle/>
          <a:p>
            <a:r>
              <a:rPr lang="en-US" b="1" dirty="0" smtClean="0">
                <a:latin typeface="+mn-lt"/>
              </a:rPr>
              <a:t>Ligand Field Perturbations:</a:t>
            </a:r>
            <a:endParaRPr lang="en-US" b="1" dirty="0">
              <a:latin typeface="+mn-lt"/>
            </a:endParaRPr>
          </a:p>
        </p:txBody>
      </p:sp>
      <p:sp>
        <p:nvSpPr>
          <p:cNvPr id="18" name="Rectangle 14"/>
          <p:cNvSpPr>
            <a:spLocks noChangeArrowheads="1"/>
          </p:cNvSpPr>
          <p:nvPr/>
        </p:nvSpPr>
        <p:spPr bwMode="auto">
          <a:xfrm>
            <a:off x="1676400" y="5181600"/>
            <a:ext cx="7467600" cy="1200329"/>
          </a:xfrm>
          <a:prstGeom prst="rect">
            <a:avLst/>
          </a:prstGeom>
          <a:noFill/>
          <a:ln w="9525">
            <a:noFill/>
            <a:miter lim="800000"/>
            <a:headEnd/>
            <a:tailEnd/>
          </a:ln>
        </p:spPr>
        <p:txBody>
          <a:bodyPr wrap="square" anchor="ctr">
            <a:spAutoFit/>
          </a:bodyPr>
          <a:lstStyle/>
          <a:p>
            <a:r>
              <a:rPr lang="en-US" dirty="0" smtClean="0">
                <a:latin typeface="Calibri" pitchFamily="34" charset="0"/>
                <a:sym typeface="Symbol" pitchFamily="18" charset="2"/>
              </a:rPr>
              <a:t>1)   Coordination increased from trigonal prismatic to tri-capped trigonal   </a:t>
            </a:r>
          </a:p>
          <a:p>
            <a:r>
              <a:rPr lang="en-US" dirty="0" smtClean="0">
                <a:latin typeface="Calibri" pitchFamily="34" charset="0"/>
                <a:sym typeface="Symbol" pitchFamily="18" charset="2"/>
              </a:rPr>
              <a:t>       prismatic</a:t>
            </a:r>
          </a:p>
          <a:p>
            <a:pPr marL="342900" indent="-342900">
              <a:buAutoNum type="arabicParenR" startAt="2"/>
            </a:pPr>
            <a:r>
              <a:rPr lang="en-US" dirty="0" smtClean="0">
                <a:latin typeface="Calibri" pitchFamily="34" charset="0"/>
                <a:sym typeface="Symbol" pitchFamily="18" charset="2"/>
              </a:rPr>
              <a:t>N-U-N angle increases</a:t>
            </a:r>
          </a:p>
          <a:p>
            <a:pPr marL="342900" indent="-342900">
              <a:buAutoNum type="arabicParenR" startAt="2"/>
            </a:pPr>
            <a:r>
              <a:rPr lang="en-US" dirty="0" smtClean="0">
                <a:latin typeface="Calibri" pitchFamily="34" charset="0"/>
                <a:sym typeface="Symbol" pitchFamily="18" charset="2"/>
              </a:rPr>
              <a:t>Distance between triangular faces of prism increases</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gure 1-v3.jpg"/>
          <p:cNvPicPr>
            <a:picLocks noChangeAspect="1"/>
          </p:cNvPicPr>
          <p:nvPr/>
        </p:nvPicPr>
        <p:blipFill>
          <a:blip r:embed="rId3" cstate="print"/>
          <a:srcRect t="50461"/>
          <a:stretch>
            <a:fillRect/>
          </a:stretch>
        </p:blipFill>
        <p:spPr bwMode="auto">
          <a:xfrm>
            <a:off x="4267200" y="1600200"/>
            <a:ext cx="4572000" cy="2393950"/>
          </a:xfrm>
          <a:prstGeom prst="rect">
            <a:avLst/>
          </a:prstGeom>
          <a:noFill/>
          <a:ln w="9525">
            <a:noFill/>
            <a:miter lim="800000"/>
            <a:headEnd/>
            <a:tailEnd/>
          </a:ln>
        </p:spPr>
      </p:pic>
      <p:sp>
        <p:nvSpPr>
          <p:cNvPr id="12291" name="TextBox 3"/>
          <p:cNvSpPr txBox="1">
            <a:spLocks noChangeArrowheads="1"/>
          </p:cNvSpPr>
          <p:nvPr/>
        </p:nvSpPr>
        <p:spPr bwMode="auto">
          <a:xfrm>
            <a:off x="5638800" y="4114800"/>
            <a:ext cx="1628775" cy="415925"/>
          </a:xfrm>
          <a:prstGeom prst="rect">
            <a:avLst/>
          </a:prstGeom>
          <a:noFill/>
          <a:ln w="9525">
            <a:noFill/>
            <a:miter lim="800000"/>
            <a:headEnd/>
            <a:tailEnd/>
          </a:ln>
        </p:spPr>
        <p:txBody>
          <a:bodyPr wrap="none">
            <a:spAutoFit/>
          </a:bodyPr>
          <a:lstStyle/>
          <a:p>
            <a:r>
              <a:rPr lang="en-US" sz="2100">
                <a:latin typeface="Calibri" pitchFamily="34" charset="0"/>
              </a:rPr>
              <a:t>U(Ph</a:t>
            </a:r>
            <a:r>
              <a:rPr lang="en-US" sz="2100" baseline="-25000">
                <a:latin typeface="Calibri" pitchFamily="34" charset="0"/>
              </a:rPr>
              <a:t>2</a:t>
            </a:r>
            <a:r>
              <a:rPr lang="en-US" sz="2100">
                <a:latin typeface="Calibri" pitchFamily="34" charset="0"/>
              </a:rPr>
              <a:t>BPz</a:t>
            </a:r>
            <a:r>
              <a:rPr lang="en-US" sz="2100" baseline="-25000">
                <a:latin typeface="Calibri" pitchFamily="34" charset="0"/>
              </a:rPr>
              <a:t>2</a:t>
            </a:r>
            <a:r>
              <a:rPr lang="en-US" sz="2100">
                <a:latin typeface="Calibri" pitchFamily="34" charset="0"/>
              </a:rPr>
              <a:t>)</a:t>
            </a:r>
            <a:r>
              <a:rPr lang="en-US" sz="2100" baseline="-25000">
                <a:latin typeface="Calibri" pitchFamily="34" charset="0"/>
              </a:rPr>
              <a:t>3 </a:t>
            </a:r>
            <a:r>
              <a:rPr lang="en-US" sz="2100">
                <a:latin typeface="Calibri" pitchFamily="34" charset="0"/>
              </a:rPr>
              <a:t> </a:t>
            </a:r>
          </a:p>
        </p:txBody>
      </p:sp>
      <p:sp>
        <p:nvSpPr>
          <p:cNvPr id="12292" name="Line 3"/>
          <p:cNvSpPr>
            <a:spLocks noChangeShapeType="1"/>
          </p:cNvSpPr>
          <p:nvPr/>
        </p:nvSpPr>
        <p:spPr bwMode="auto">
          <a:xfrm>
            <a:off x="2641600" y="2717800"/>
            <a:ext cx="1333500" cy="0"/>
          </a:xfrm>
          <a:prstGeom prst="line">
            <a:avLst/>
          </a:prstGeom>
          <a:noFill/>
          <a:ln w="25400">
            <a:solidFill>
              <a:schemeClr val="tx1"/>
            </a:solidFill>
            <a:round/>
            <a:headEnd/>
            <a:tailEnd type="triangle" w="lg" len="lg"/>
          </a:ln>
        </p:spPr>
        <p:txBody>
          <a:bodyPr/>
          <a:lstStyle/>
          <a:p>
            <a:endParaRPr lang="en-US"/>
          </a:p>
        </p:txBody>
      </p:sp>
      <p:sp>
        <p:nvSpPr>
          <p:cNvPr id="12293" name="Text Box 8"/>
          <p:cNvSpPr txBox="1">
            <a:spLocks noChangeArrowheads="1"/>
          </p:cNvSpPr>
          <p:nvPr/>
        </p:nvSpPr>
        <p:spPr bwMode="auto">
          <a:xfrm>
            <a:off x="2971800" y="2743200"/>
            <a:ext cx="547688" cy="369888"/>
          </a:xfrm>
          <a:prstGeom prst="rect">
            <a:avLst/>
          </a:prstGeom>
          <a:noFill/>
          <a:ln w="9525" algn="ctr">
            <a:noFill/>
            <a:miter lim="800000"/>
            <a:headEnd/>
            <a:tailEnd/>
          </a:ln>
        </p:spPr>
        <p:txBody>
          <a:bodyPr wrap="none">
            <a:spAutoFit/>
          </a:bodyPr>
          <a:lstStyle/>
          <a:p>
            <a:r>
              <a:rPr lang="en-US">
                <a:latin typeface="Calibri" pitchFamily="34" charset="0"/>
              </a:rPr>
              <a:t>THF</a:t>
            </a:r>
          </a:p>
        </p:txBody>
      </p:sp>
      <p:pic>
        <p:nvPicPr>
          <p:cNvPr id="12294" name="Picture 10" descr="diphenylbispyrazolylbarate ligand.tif"/>
          <p:cNvPicPr>
            <a:picLocks noChangeAspect="1"/>
          </p:cNvPicPr>
          <p:nvPr/>
        </p:nvPicPr>
        <p:blipFill>
          <a:blip r:embed="rId4" cstate="print"/>
          <a:srcRect/>
          <a:stretch>
            <a:fillRect/>
          </a:stretch>
        </p:blipFill>
        <p:spPr bwMode="auto">
          <a:xfrm>
            <a:off x="457200" y="2438400"/>
            <a:ext cx="1905000" cy="1682750"/>
          </a:xfrm>
          <a:prstGeom prst="rect">
            <a:avLst/>
          </a:prstGeom>
          <a:noFill/>
          <a:ln w="9525">
            <a:noFill/>
            <a:miter lim="800000"/>
            <a:headEnd/>
            <a:tailEnd/>
          </a:ln>
        </p:spPr>
      </p:pic>
      <p:sp>
        <p:nvSpPr>
          <p:cNvPr id="12295" name="Rectangle 11"/>
          <p:cNvSpPr>
            <a:spLocks noChangeArrowheads="1"/>
          </p:cNvSpPr>
          <p:nvPr/>
        </p:nvSpPr>
        <p:spPr bwMode="auto">
          <a:xfrm>
            <a:off x="609600" y="1295400"/>
            <a:ext cx="1447800" cy="1014413"/>
          </a:xfrm>
          <a:prstGeom prst="rect">
            <a:avLst/>
          </a:prstGeom>
          <a:noFill/>
          <a:ln w="9525">
            <a:noFill/>
            <a:miter lim="800000"/>
            <a:headEnd/>
            <a:tailEnd/>
          </a:ln>
        </p:spPr>
        <p:txBody>
          <a:bodyPr>
            <a:spAutoFit/>
          </a:bodyPr>
          <a:lstStyle/>
          <a:p>
            <a:pPr algn="ctr">
              <a:lnSpc>
                <a:spcPct val="130000"/>
              </a:lnSpc>
            </a:pPr>
            <a:r>
              <a:rPr lang="en-US" sz="2400">
                <a:latin typeface="Calibri" pitchFamily="34" charset="0"/>
              </a:rPr>
              <a:t>UI</a:t>
            </a:r>
            <a:r>
              <a:rPr lang="en-US" sz="2400" baseline="-25000">
                <a:latin typeface="Calibri" pitchFamily="34" charset="0"/>
              </a:rPr>
              <a:t>3</a:t>
            </a:r>
          </a:p>
          <a:p>
            <a:pPr algn="ctr">
              <a:lnSpc>
                <a:spcPct val="130000"/>
              </a:lnSpc>
            </a:pPr>
            <a:r>
              <a:rPr lang="en-US" sz="2400">
                <a:latin typeface="Calibri" pitchFamily="34" charset="0"/>
              </a:rPr>
              <a:t>+</a:t>
            </a:r>
            <a:endParaRPr lang="en-US" sz="2400" baseline="30000">
              <a:latin typeface="Calibri" pitchFamily="34" charset="0"/>
            </a:endParaRPr>
          </a:p>
        </p:txBody>
      </p:sp>
      <p:sp>
        <p:nvSpPr>
          <p:cNvPr id="12296" name="TextBox 13"/>
          <p:cNvSpPr txBox="1">
            <a:spLocks noChangeArrowheads="1"/>
          </p:cNvSpPr>
          <p:nvPr/>
        </p:nvSpPr>
        <p:spPr bwMode="auto">
          <a:xfrm>
            <a:off x="762000" y="4114800"/>
            <a:ext cx="1347788" cy="415925"/>
          </a:xfrm>
          <a:prstGeom prst="rect">
            <a:avLst/>
          </a:prstGeom>
          <a:noFill/>
          <a:ln w="9525">
            <a:noFill/>
            <a:miter lim="800000"/>
            <a:headEnd/>
            <a:tailEnd/>
          </a:ln>
        </p:spPr>
        <p:txBody>
          <a:bodyPr wrap="none">
            <a:spAutoFit/>
          </a:bodyPr>
          <a:lstStyle/>
          <a:p>
            <a:r>
              <a:rPr lang="en-US" sz="2100">
                <a:latin typeface="Calibri" pitchFamily="34" charset="0"/>
              </a:rPr>
              <a:t>(Ph</a:t>
            </a:r>
            <a:r>
              <a:rPr lang="en-US" sz="2100" baseline="-25000">
                <a:latin typeface="Calibri" pitchFamily="34" charset="0"/>
              </a:rPr>
              <a:t>2</a:t>
            </a:r>
            <a:r>
              <a:rPr lang="en-US" sz="2100">
                <a:latin typeface="Calibri" pitchFamily="34" charset="0"/>
              </a:rPr>
              <a:t>BPz</a:t>
            </a:r>
            <a:r>
              <a:rPr lang="en-US" sz="2100" baseline="-25000">
                <a:latin typeface="Calibri" pitchFamily="34" charset="0"/>
              </a:rPr>
              <a:t>2</a:t>
            </a:r>
            <a:r>
              <a:rPr lang="en-US" sz="2100">
                <a:latin typeface="Calibri" pitchFamily="34" charset="0"/>
              </a:rPr>
              <a:t>)</a:t>
            </a:r>
            <a:r>
              <a:rPr lang="en-US" sz="2100" baseline="30000">
                <a:latin typeface="Calibri" pitchFamily="34" charset="0"/>
              </a:rPr>
              <a:t>1-</a:t>
            </a:r>
          </a:p>
        </p:txBody>
      </p:sp>
      <p:sp>
        <p:nvSpPr>
          <p:cNvPr id="12297" name="Rectangle 8"/>
          <p:cNvSpPr>
            <a:spLocks noChangeArrowheads="1"/>
          </p:cNvSpPr>
          <p:nvPr/>
        </p:nvSpPr>
        <p:spPr bwMode="auto">
          <a:xfrm>
            <a:off x="2590800" y="6456363"/>
            <a:ext cx="6553200" cy="307975"/>
          </a:xfrm>
          <a:prstGeom prst="rect">
            <a:avLst/>
          </a:prstGeom>
          <a:noFill/>
          <a:ln w="9525">
            <a:noFill/>
            <a:miter lim="800000"/>
            <a:headEnd/>
            <a:tailEnd/>
          </a:ln>
        </p:spPr>
        <p:txBody>
          <a:bodyPr>
            <a:spAutoFit/>
          </a:bodyPr>
          <a:lstStyle/>
          <a:p>
            <a:r>
              <a:rPr lang="en-US" sz="1400">
                <a:latin typeface="Calibri" pitchFamily="34" charset="0"/>
              </a:rPr>
              <a:t>Maria, Campello, Domingos, Santos, Andersen.  </a:t>
            </a:r>
            <a:r>
              <a:rPr lang="en-US" sz="1400" i="1">
                <a:latin typeface="Calibri" pitchFamily="34" charset="0"/>
              </a:rPr>
              <a:t>J. Chem. Soc., Dalton Trans.</a:t>
            </a:r>
            <a:r>
              <a:rPr lang="en-US" sz="1400">
                <a:latin typeface="Calibri" pitchFamily="34" charset="0"/>
              </a:rPr>
              <a:t> </a:t>
            </a:r>
            <a:r>
              <a:rPr lang="en-US" sz="1400" b="1">
                <a:latin typeface="Calibri" pitchFamily="34" charset="0"/>
              </a:rPr>
              <a:t>1999</a:t>
            </a:r>
            <a:r>
              <a:rPr lang="en-US" sz="1400">
                <a:latin typeface="Calibri" pitchFamily="34" charset="0"/>
              </a:rPr>
              <a:t>, 2015</a:t>
            </a:r>
          </a:p>
        </p:txBody>
      </p:sp>
      <p:sp>
        <p:nvSpPr>
          <p:cNvPr id="15" name="TextBox 14"/>
          <p:cNvSpPr txBox="1"/>
          <p:nvPr/>
        </p:nvSpPr>
        <p:spPr>
          <a:xfrm>
            <a:off x="0" y="112693"/>
            <a:ext cx="9144000" cy="954107"/>
          </a:xfrm>
          <a:prstGeom prst="rect">
            <a:avLst/>
          </a:prstGeom>
          <a:noFill/>
        </p:spPr>
        <p:txBody>
          <a:bodyPr wrap="square">
            <a:spAutoFit/>
          </a:bodyPr>
          <a:lstStyle/>
          <a:p>
            <a:pPr algn="ctr" fontAlgn="auto">
              <a:spcBef>
                <a:spcPts val="0"/>
              </a:spcBef>
              <a:spcAft>
                <a:spcPts val="0"/>
              </a:spcAft>
              <a:defRPr/>
            </a:pPr>
            <a:r>
              <a:rPr lang="en-US" sz="2800" b="1" dirty="0">
                <a:latin typeface="+mj-lt"/>
                <a:cs typeface="+mn-cs"/>
              </a:rPr>
              <a:t>A Trigonal Prismatic U(III) </a:t>
            </a:r>
            <a:r>
              <a:rPr lang="en-US" sz="2800" b="1" dirty="0" smtClean="0">
                <a:latin typeface="+mj-lt"/>
                <a:cs typeface="+mn-cs"/>
              </a:rPr>
              <a:t>Complex </a:t>
            </a:r>
          </a:p>
          <a:p>
            <a:pPr algn="ctr" fontAlgn="auto">
              <a:spcBef>
                <a:spcPts val="0"/>
              </a:spcBef>
              <a:spcAft>
                <a:spcPts val="0"/>
              </a:spcAft>
              <a:defRPr/>
            </a:pPr>
            <a:r>
              <a:rPr lang="en-US" sz="2800" b="1" dirty="0" smtClean="0">
                <a:latin typeface="+mj-lt"/>
                <a:cs typeface="+mn-cs"/>
              </a:rPr>
              <a:t>Showing Single-Molecule Magnetism </a:t>
            </a:r>
            <a:endParaRPr lang="en-US" sz="2800" b="1" dirty="0">
              <a:latin typeface="+mj-lt"/>
              <a:cs typeface="+mn-cs"/>
            </a:endParaRPr>
          </a:p>
        </p:txBody>
      </p:sp>
      <p:sp>
        <p:nvSpPr>
          <p:cNvPr id="12299" name="Rectangle 14"/>
          <p:cNvSpPr>
            <a:spLocks noChangeArrowheads="1"/>
          </p:cNvSpPr>
          <p:nvPr/>
        </p:nvSpPr>
        <p:spPr bwMode="auto">
          <a:xfrm>
            <a:off x="838200" y="5116513"/>
            <a:ext cx="7158178" cy="369332"/>
          </a:xfrm>
          <a:prstGeom prst="rect">
            <a:avLst/>
          </a:prstGeom>
          <a:noFill/>
          <a:ln w="9525">
            <a:noFill/>
            <a:miter lim="800000"/>
            <a:headEnd/>
            <a:tailEnd/>
          </a:ln>
        </p:spPr>
        <p:txBody>
          <a:bodyPr wrap="none" anchor="ctr">
            <a:spAutoFit/>
          </a:bodyPr>
          <a:lstStyle/>
          <a:p>
            <a:r>
              <a:rPr lang="en-US" dirty="0" smtClean="0">
                <a:latin typeface="Calibri" pitchFamily="34" charset="0"/>
                <a:sym typeface="Symbol" pitchFamily="18" charset="2"/>
              </a:rPr>
              <a:t></a:t>
            </a:r>
            <a:r>
              <a:rPr lang="en-US" dirty="0" smtClean="0">
                <a:latin typeface="Calibri" pitchFamily="34" charset="0"/>
              </a:rPr>
              <a:t> </a:t>
            </a:r>
            <a:r>
              <a:rPr lang="en-US" dirty="0">
                <a:latin typeface="Calibri" pitchFamily="34" charset="0"/>
              </a:rPr>
              <a:t>mononuclear U(III) molecular species with pseudo-3–fold symmetry axis </a:t>
            </a:r>
          </a:p>
        </p:txBody>
      </p:sp>
      <p:sp>
        <p:nvSpPr>
          <p:cNvPr id="12300" name="Rectangle 14"/>
          <p:cNvSpPr>
            <a:spLocks noChangeArrowheads="1"/>
          </p:cNvSpPr>
          <p:nvPr/>
        </p:nvSpPr>
        <p:spPr bwMode="auto">
          <a:xfrm>
            <a:off x="838200" y="5649913"/>
            <a:ext cx="6879832" cy="369332"/>
          </a:xfrm>
          <a:prstGeom prst="rect">
            <a:avLst/>
          </a:prstGeom>
          <a:noFill/>
          <a:ln w="9525">
            <a:noFill/>
            <a:miter lim="800000"/>
            <a:headEnd/>
            <a:tailEnd/>
          </a:ln>
        </p:spPr>
        <p:txBody>
          <a:bodyPr wrap="none" anchor="ctr">
            <a:spAutoFit/>
          </a:bodyPr>
          <a:lstStyle/>
          <a:p>
            <a:r>
              <a:rPr lang="en-US" dirty="0" smtClean="0">
                <a:latin typeface="Calibri" pitchFamily="34" charset="0"/>
                <a:sym typeface="Symbol" pitchFamily="18" charset="2"/>
              </a:rPr>
              <a:t></a:t>
            </a:r>
            <a:r>
              <a:rPr lang="en-US" dirty="0" smtClean="0">
                <a:latin typeface="Calibri" pitchFamily="34" charset="0"/>
              </a:rPr>
              <a:t> </a:t>
            </a:r>
            <a:r>
              <a:rPr lang="en-US" dirty="0">
                <a:latin typeface="Calibri" pitchFamily="34" charset="0"/>
              </a:rPr>
              <a:t>axially coordinated ligand density forms trigonal prismatic crystal field</a:t>
            </a:r>
          </a:p>
        </p:txBody>
      </p:sp>
      <p:sp>
        <p:nvSpPr>
          <p:cNvPr id="12301" name="TextBox 19"/>
          <p:cNvSpPr txBox="1">
            <a:spLocks noChangeArrowheads="1"/>
          </p:cNvSpPr>
          <p:nvPr/>
        </p:nvSpPr>
        <p:spPr bwMode="auto">
          <a:xfrm>
            <a:off x="152400" y="3059113"/>
            <a:ext cx="320675" cy="415925"/>
          </a:xfrm>
          <a:prstGeom prst="rect">
            <a:avLst/>
          </a:prstGeom>
          <a:noFill/>
          <a:ln w="9525">
            <a:noFill/>
            <a:miter lim="800000"/>
            <a:headEnd/>
            <a:tailEnd/>
          </a:ln>
        </p:spPr>
        <p:txBody>
          <a:bodyPr wrap="none">
            <a:spAutoFit/>
          </a:bodyPr>
          <a:lstStyle/>
          <a:p>
            <a:r>
              <a:rPr lang="en-US" sz="2100">
                <a:latin typeface="Calibri" pitchFamily="34" charset="0"/>
              </a:rPr>
              <a:t>3</a:t>
            </a:r>
            <a:endParaRPr lang="en-US" sz="2100" baseline="30000">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Both with insets.jpg"/>
          <p:cNvPicPr>
            <a:picLocks noChangeAspect="1"/>
          </p:cNvPicPr>
          <p:nvPr/>
        </p:nvPicPr>
        <p:blipFill>
          <a:blip r:embed="rId3" cstate="print"/>
          <a:srcRect b="49231"/>
          <a:stretch>
            <a:fillRect/>
          </a:stretch>
        </p:blipFill>
        <p:spPr bwMode="auto">
          <a:xfrm>
            <a:off x="546100" y="1473200"/>
            <a:ext cx="3873500" cy="2794000"/>
          </a:xfrm>
          <a:prstGeom prst="rect">
            <a:avLst/>
          </a:prstGeom>
          <a:noFill/>
          <a:ln w="9525">
            <a:noFill/>
            <a:miter lim="800000"/>
            <a:headEnd/>
            <a:tailEnd/>
          </a:ln>
        </p:spPr>
      </p:pic>
      <p:sp>
        <p:nvSpPr>
          <p:cNvPr id="3" name="TextBox 2"/>
          <p:cNvSpPr txBox="1"/>
          <p:nvPr/>
        </p:nvSpPr>
        <p:spPr>
          <a:xfrm>
            <a:off x="152400" y="315913"/>
            <a:ext cx="8991600" cy="523875"/>
          </a:xfrm>
          <a:prstGeom prst="rect">
            <a:avLst/>
          </a:prstGeom>
          <a:noFill/>
        </p:spPr>
        <p:txBody>
          <a:bodyPr>
            <a:spAutoFit/>
          </a:bodyPr>
          <a:lstStyle/>
          <a:p>
            <a:pPr algn="ctr" fontAlgn="auto">
              <a:spcBef>
                <a:spcPts val="0"/>
              </a:spcBef>
              <a:spcAft>
                <a:spcPts val="0"/>
              </a:spcAft>
              <a:defRPr/>
            </a:pPr>
            <a:r>
              <a:rPr lang="en-US" sz="2800" b="1" dirty="0">
                <a:latin typeface="+mj-lt"/>
                <a:cs typeface="+mn-cs"/>
              </a:rPr>
              <a:t>Single-Molecule Magnetism in U[Ph</a:t>
            </a:r>
            <a:r>
              <a:rPr lang="en-US" sz="2800" b="1" baseline="-25000" dirty="0">
                <a:latin typeface="+mj-lt"/>
                <a:cs typeface="+mn-cs"/>
              </a:rPr>
              <a:t>2</a:t>
            </a:r>
            <a:r>
              <a:rPr lang="en-US" sz="2800" b="1" dirty="0">
                <a:latin typeface="+mj-lt"/>
                <a:cs typeface="+mn-cs"/>
              </a:rPr>
              <a:t>BPz</a:t>
            </a:r>
            <a:r>
              <a:rPr lang="en-US" sz="2800" b="1" baseline="-25000" dirty="0">
                <a:latin typeface="+mj-lt"/>
                <a:cs typeface="+mn-cs"/>
              </a:rPr>
              <a:t>2</a:t>
            </a:r>
            <a:r>
              <a:rPr lang="en-US" sz="2800" b="1" dirty="0">
                <a:latin typeface="+mj-lt"/>
                <a:cs typeface="+mn-cs"/>
              </a:rPr>
              <a:t>)</a:t>
            </a:r>
            <a:r>
              <a:rPr lang="en-US" sz="2800" b="1" baseline="-25000" dirty="0">
                <a:latin typeface="+mj-lt"/>
                <a:cs typeface="+mn-cs"/>
              </a:rPr>
              <a:t>3</a:t>
            </a:r>
          </a:p>
        </p:txBody>
      </p:sp>
      <p:sp>
        <p:nvSpPr>
          <p:cNvPr id="13316" name="Rectangle 14"/>
          <p:cNvSpPr>
            <a:spLocks noChangeArrowheads="1"/>
          </p:cNvSpPr>
          <p:nvPr/>
        </p:nvSpPr>
        <p:spPr bwMode="auto">
          <a:xfrm>
            <a:off x="533400" y="4459288"/>
            <a:ext cx="8382000" cy="646331"/>
          </a:xfrm>
          <a:prstGeom prst="rect">
            <a:avLst/>
          </a:prstGeom>
          <a:noFill/>
          <a:ln w="9525">
            <a:noFill/>
            <a:miter lim="800000"/>
            <a:headEnd/>
            <a:tailEnd/>
          </a:ln>
        </p:spPr>
        <p:txBody>
          <a:bodyPr anchor="ctr">
            <a:spAutoFit/>
          </a:bodyPr>
          <a:lstStyle/>
          <a:p>
            <a:r>
              <a:rPr lang="en-US" dirty="0" smtClean="0">
                <a:latin typeface="Calibri" pitchFamily="34" charset="0"/>
                <a:sym typeface="Symbol" pitchFamily="18" charset="2"/>
              </a:rPr>
              <a:t></a:t>
            </a:r>
            <a:r>
              <a:rPr lang="en-US" dirty="0" smtClean="0">
                <a:latin typeface="Calibri" pitchFamily="34" charset="0"/>
              </a:rPr>
              <a:t> </a:t>
            </a:r>
            <a:r>
              <a:rPr lang="en-US" dirty="0">
                <a:latin typeface="Calibri" pitchFamily="34" charset="0"/>
              </a:rPr>
              <a:t>frequency dependency of out-of-phase susceptibility (</a:t>
            </a:r>
            <a:r>
              <a:rPr lang="el-GR" i="1" dirty="0">
                <a:latin typeface="Calibri" pitchFamily="34" charset="0"/>
              </a:rPr>
              <a:t>χ</a:t>
            </a:r>
            <a:r>
              <a:rPr lang="el-GR" i="1" dirty="0">
                <a:latin typeface="Calibri" pitchFamily="34" charset="0"/>
                <a:sym typeface="Symbol" pitchFamily="18" charset="2"/>
              </a:rPr>
              <a:t></a:t>
            </a:r>
            <a:r>
              <a:rPr lang="en-US" i="1" dirty="0">
                <a:latin typeface="Calibri" pitchFamily="34" charset="0"/>
                <a:sym typeface="Symbol" pitchFamily="18" charset="2"/>
              </a:rPr>
              <a:t> </a:t>
            </a:r>
            <a:r>
              <a:rPr lang="en-US" dirty="0">
                <a:latin typeface="Calibri" pitchFamily="34" charset="0"/>
                <a:sym typeface="Symbol" pitchFamily="18" charset="2"/>
              </a:rPr>
              <a:t>)</a:t>
            </a:r>
            <a:r>
              <a:rPr lang="en-US" i="1" dirty="0">
                <a:latin typeface="Calibri" pitchFamily="34" charset="0"/>
                <a:sym typeface="Symbol" pitchFamily="18" charset="2"/>
              </a:rPr>
              <a:t> </a:t>
            </a:r>
            <a:r>
              <a:rPr lang="en-US" dirty="0">
                <a:latin typeface="Calibri" pitchFamily="34" charset="0"/>
                <a:sym typeface="Symbol" pitchFamily="18" charset="2"/>
              </a:rPr>
              <a:t>is the signature of low-</a:t>
            </a:r>
          </a:p>
          <a:p>
            <a:r>
              <a:rPr lang="en-US" dirty="0">
                <a:latin typeface="Calibri" pitchFamily="34" charset="0"/>
                <a:sym typeface="Symbol" pitchFamily="18" charset="2"/>
              </a:rPr>
              <a:t>   dimensional slow magnetic relaxation  </a:t>
            </a:r>
            <a:endParaRPr lang="en-US" dirty="0">
              <a:latin typeface="Calibri" pitchFamily="34" charset="0"/>
            </a:endParaRPr>
          </a:p>
        </p:txBody>
      </p:sp>
      <p:sp>
        <p:nvSpPr>
          <p:cNvPr id="13317" name="Rectangle 14"/>
          <p:cNvSpPr>
            <a:spLocks noChangeArrowheads="1"/>
          </p:cNvSpPr>
          <p:nvPr/>
        </p:nvSpPr>
        <p:spPr bwMode="auto">
          <a:xfrm>
            <a:off x="533400" y="5449888"/>
            <a:ext cx="8382000" cy="646331"/>
          </a:xfrm>
          <a:prstGeom prst="rect">
            <a:avLst/>
          </a:prstGeom>
          <a:noFill/>
          <a:ln w="9525">
            <a:noFill/>
            <a:miter lim="800000"/>
            <a:headEnd/>
            <a:tailEnd/>
          </a:ln>
        </p:spPr>
        <p:txBody>
          <a:bodyPr anchor="ctr">
            <a:spAutoFit/>
          </a:bodyPr>
          <a:lstStyle/>
          <a:p>
            <a:r>
              <a:rPr lang="en-US" dirty="0" smtClean="0">
                <a:latin typeface="Calibri" pitchFamily="34" charset="0"/>
                <a:sym typeface="Symbol" pitchFamily="18" charset="2"/>
              </a:rPr>
              <a:t></a:t>
            </a:r>
            <a:r>
              <a:rPr lang="en-US" dirty="0" smtClean="0">
                <a:latin typeface="Calibri" pitchFamily="34" charset="0"/>
                <a:sym typeface="Monotype Sorts"/>
              </a:rPr>
              <a:t> </a:t>
            </a:r>
            <a:r>
              <a:rPr lang="en-US" dirty="0">
                <a:latin typeface="Calibri" pitchFamily="34" charset="0"/>
                <a:sym typeface="Monotype Sorts"/>
              </a:rPr>
              <a:t>e</a:t>
            </a:r>
            <a:r>
              <a:rPr lang="en-US" dirty="0">
                <a:latin typeface="Calibri" pitchFamily="34" charset="0"/>
              </a:rPr>
              <a:t>ffective barrier height invariant to applied dc field, measurement technique, and </a:t>
            </a:r>
          </a:p>
          <a:p>
            <a:r>
              <a:rPr lang="en-US" dirty="0">
                <a:latin typeface="Calibri" pitchFamily="34" charset="0"/>
              </a:rPr>
              <a:t>   sample preparation </a:t>
            </a:r>
          </a:p>
        </p:txBody>
      </p:sp>
      <p:grpSp>
        <p:nvGrpSpPr>
          <p:cNvPr id="2" name="Group 9"/>
          <p:cNvGrpSpPr>
            <a:grpSpLocks/>
          </p:cNvGrpSpPr>
          <p:nvPr/>
        </p:nvGrpSpPr>
        <p:grpSpPr bwMode="auto">
          <a:xfrm>
            <a:off x="4876800" y="1295400"/>
            <a:ext cx="3733800" cy="2844800"/>
            <a:chOff x="4724400" y="1066800"/>
            <a:chExt cx="3733800" cy="2844114"/>
          </a:xfrm>
        </p:grpSpPr>
        <p:pic>
          <p:nvPicPr>
            <p:cNvPr id="13320" name="Picture 7" descr="Both with insets.jpg"/>
            <p:cNvPicPr>
              <a:picLocks noChangeAspect="1"/>
            </p:cNvPicPr>
            <p:nvPr/>
          </p:nvPicPr>
          <p:blipFill>
            <a:blip r:embed="rId3" cstate="print"/>
            <a:srcRect l="5557" t="49231"/>
            <a:stretch>
              <a:fillRect/>
            </a:stretch>
          </p:blipFill>
          <p:spPr bwMode="auto">
            <a:xfrm>
              <a:off x="4800600" y="1116228"/>
              <a:ext cx="3657600" cy="2794686"/>
            </a:xfrm>
            <a:prstGeom prst="rect">
              <a:avLst/>
            </a:prstGeom>
            <a:noFill/>
            <a:ln w="9525">
              <a:noFill/>
              <a:miter lim="800000"/>
              <a:headEnd/>
              <a:tailEnd/>
            </a:ln>
          </p:spPr>
        </p:pic>
        <p:pic>
          <p:nvPicPr>
            <p:cNvPr id="13321" name="Picture 8" descr="Both with insets.jpg"/>
            <p:cNvPicPr>
              <a:picLocks noChangeAspect="1"/>
            </p:cNvPicPr>
            <p:nvPr/>
          </p:nvPicPr>
          <p:blipFill>
            <a:blip r:embed="rId3" cstate="print"/>
            <a:srcRect t="49231" r="94443"/>
            <a:stretch>
              <a:fillRect/>
            </a:stretch>
          </p:blipFill>
          <p:spPr bwMode="auto">
            <a:xfrm>
              <a:off x="4724400" y="1066800"/>
              <a:ext cx="215200" cy="2794686"/>
            </a:xfrm>
            <a:prstGeom prst="rect">
              <a:avLst/>
            </a:prstGeom>
            <a:noFill/>
            <a:ln w="9525">
              <a:noFill/>
              <a:miter lim="800000"/>
              <a:headEnd/>
              <a:tailEnd/>
            </a:ln>
          </p:spPr>
        </p:pic>
      </p:grpSp>
      <p:sp>
        <p:nvSpPr>
          <p:cNvPr id="13319" name="TextBox 9"/>
          <p:cNvSpPr txBox="1">
            <a:spLocks noChangeArrowheads="1"/>
          </p:cNvSpPr>
          <p:nvPr/>
        </p:nvSpPr>
        <p:spPr bwMode="auto">
          <a:xfrm>
            <a:off x="5224463" y="6411913"/>
            <a:ext cx="3860800" cy="307975"/>
          </a:xfrm>
          <a:prstGeom prst="rect">
            <a:avLst/>
          </a:prstGeom>
          <a:noFill/>
          <a:ln w="9525">
            <a:noFill/>
            <a:miter lim="800000"/>
            <a:headEnd/>
            <a:tailEnd/>
          </a:ln>
        </p:spPr>
        <p:txBody>
          <a:bodyPr wrap="none">
            <a:spAutoFit/>
          </a:bodyPr>
          <a:lstStyle/>
          <a:p>
            <a:r>
              <a:rPr lang="en-US" sz="1400">
                <a:latin typeface="Calibri" pitchFamily="34" charset="0"/>
              </a:rPr>
              <a:t>Rinehart, Long </a:t>
            </a:r>
            <a:r>
              <a:rPr lang="en-US" sz="1400" i="1">
                <a:latin typeface="Calibri" pitchFamily="34" charset="0"/>
              </a:rPr>
              <a:t>J. Am. Chem. Soc. </a:t>
            </a:r>
            <a:r>
              <a:rPr lang="en-US" sz="1400" b="1">
                <a:latin typeface="Calibri" pitchFamily="34" charset="0"/>
              </a:rPr>
              <a:t>2009</a:t>
            </a:r>
            <a:r>
              <a:rPr lang="en-US" sz="1400">
                <a:latin typeface="Calibri" pitchFamily="34" charset="0"/>
              </a:rPr>
              <a:t>, </a:t>
            </a:r>
            <a:r>
              <a:rPr lang="en-US" sz="1400" i="1">
                <a:latin typeface="Calibri" pitchFamily="34" charset="0"/>
              </a:rPr>
              <a:t>131</a:t>
            </a:r>
            <a:r>
              <a:rPr lang="en-US" sz="1400">
                <a:latin typeface="Calibri" pitchFamily="34" charset="0"/>
              </a:rPr>
              <a:t>, 12558</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562600"/>
            <a:ext cx="9144000" cy="1066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243" name="Rectangle 14"/>
          <p:cNvSpPr>
            <a:spLocks noChangeArrowheads="1"/>
          </p:cNvSpPr>
          <p:nvPr/>
        </p:nvSpPr>
        <p:spPr bwMode="auto">
          <a:xfrm>
            <a:off x="2667000" y="5638800"/>
            <a:ext cx="3810000" cy="923330"/>
          </a:xfrm>
          <a:prstGeom prst="rect">
            <a:avLst/>
          </a:prstGeom>
          <a:noFill/>
          <a:ln w="9525">
            <a:noFill/>
            <a:miter lim="800000"/>
            <a:headEnd/>
            <a:tailEnd/>
          </a:ln>
        </p:spPr>
        <p:txBody>
          <a:bodyPr wrap="square" anchor="ctr">
            <a:spAutoFit/>
          </a:bodyPr>
          <a:lstStyle/>
          <a:p>
            <a:pPr marL="342900" indent="-342900">
              <a:buAutoNum type="arabicParenR"/>
            </a:pPr>
            <a:r>
              <a:rPr lang="en-US" dirty="0" smtClean="0">
                <a:latin typeface="Calibri" pitchFamily="34" charset="0"/>
              </a:rPr>
              <a:t>Strong spin-orbit coupling</a:t>
            </a:r>
          </a:p>
          <a:p>
            <a:pPr marL="342900" indent="-342900">
              <a:buAutoNum type="arabicParenR"/>
            </a:pPr>
            <a:r>
              <a:rPr lang="en-US" dirty="0" smtClean="0">
                <a:latin typeface="Calibri" pitchFamily="34" charset="0"/>
              </a:rPr>
              <a:t>Large unquenched orbital moment</a:t>
            </a:r>
          </a:p>
          <a:p>
            <a:pPr marL="342900" indent="-342900">
              <a:buAutoNum type="arabicParenR"/>
            </a:pPr>
            <a:r>
              <a:rPr lang="en-US" dirty="0" smtClean="0">
                <a:latin typeface="Calibri" pitchFamily="34" charset="0"/>
              </a:rPr>
              <a:t>Anisotropic f-electron density</a:t>
            </a:r>
            <a:endParaRPr lang="en-US" dirty="0">
              <a:latin typeface="Calibri" pitchFamily="34" charset="0"/>
            </a:endParaRPr>
          </a:p>
        </p:txBody>
      </p:sp>
      <p:sp>
        <p:nvSpPr>
          <p:cNvPr id="1024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1024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10246"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10247" name="Rectangle 9"/>
          <p:cNvSpPr>
            <a:spLocks noChangeArrowheads="1"/>
          </p:cNvSpPr>
          <p:nvPr/>
        </p:nvSpPr>
        <p:spPr bwMode="auto">
          <a:xfrm>
            <a:off x="219075" y="552450"/>
            <a:ext cx="9144000" cy="0"/>
          </a:xfrm>
          <a:prstGeom prst="rect">
            <a:avLst/>
          </a:prstGeom>
          <a:noFill/>
          <a:ln w="9525">
            <a:noFill/>
            <a:miter lim="800000"/>
            <a:headEnd/>
            <a:tailEnd/>
          </a:ln>
        </p:spPr>
        <p:txBody>
          <a:bodyPr wrap="none" anchor="ctr">
            <a:spAutoFit/>
          </a:bodyPr>
          <a:lstStyle/>
          <a:p>
            <a:endParaRPr lang="en-US"/>
          </a:p>
        </p:txBody>
      </p:sp>
      <p:sp>
        <p:nvSpPr>
          <p:cNvPr id="10248"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10249"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10250"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10251"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10252" name="Picture 38" descr="oblate anisotropy.jpg"/>
          <p:cNvPicPr>
            <a:picLocks noChangeAspect="1"/>
          </p:cNvPicPr>
          <p:nvPr/>
        </p:nvPicPr>
        <p:blipFill>
          <a:blip r:embed="rId3" cstate="print"/>
          <a:srcRect/>
          <a:stretch>
            <a:fillRect/>
          </a:stretch>
        </p:blipFill>
        <p:spPr bwMode="auto">
          <a:xfrm>
            <a:off x="1447800" y="1600200"/>
            <a:ext cx="2574925" cy="3752850"/>
          </a:xfrm>
          <a:prstGeom prst="rect">
            <a:avLst/>
          </a:prstGeom>
          <a:noFill/>
          <a:ln w="9525">
            <a:noFill/>
            <a:miter lim="800000"/>
            <a:headEnd/>
            <a:tailEnd/>
          </a:ln>
        </p:spPr>
      </p:pic>
      <p:pic>
        <p:nvPicPr>
          <p:cNvPr id="40" name="Picture 39" descr="oblate anisotropy - with ligands -new.jpg"/>
          <p:cNvPicPr>
            <a:picLocks noChangeAspect="1"/>
          </p:cNvPicPr>
          <p:nvPr/>
        </p:nvPicPr>
        <p:blipFill>
          <a:blip r:embed="rId4" cstate="print"/>
          <a:srcRect/>
          <a:stretch>
            <a:fillRect/>
          </a:stretch>
        </p:blipFill>
        <p:spPr bwMode="auto">
          <a:xfrm>
            <a:off x="1447800" y="1600200"/>
            <a:ext cx="2574925" cy="3752850"/>
          </a:xfrm>
          <a:prstGeom prst="rect">
            <a:avLst/>
          </a:prstGeom>
          <a:noFill/>
          <a:ln w="9525">
            <a:noFill/>
            <a:miter lim="800000"/>
            <a:headEnd/>
            <a:tailEnd/>
          </a:ln>
        </p:spPr>
      </p:pic>
      <p:pic>
        <p:nvPicPr>
          <p:cNvPr id="10254" name="Picture 42" descr="oblate anisotropy - halfway.jpg"/>
          <p:cNvPicPr>
            <a:picLocks noChangeAspect="1"/>
          </p:cNvPicPr>
          <p:nvPr/>
        </p:nvPicPr>
        <p:blipFill>
          <a:blip r:embed="rId5" cstate="print"/>
          <a:srcRect/>
          <a:stretch>
            <a:fillRect/>
          </a:stretch>
        </p:blipFill>
        <p:spPr bwMode="auto">
          <a:xfrm>
            <a:off x="4649788" y="1652588"/>
            <a:ext cx="3341687" cy="3648075"/>
          </a:xfrm>
          <a:prstGeom prst="rect">
            <a:avLst/>
          </a:prstGeom>
          <a:noFill/>
          <a:ln w="9525">
            <a:noFill/>
            <a:miter lim="800000"/>
            <a:headEnd/>
            <a:tailEnd/>
          </a:ln>
        </p:spPr>
      </p:pic>
      <p:pic>
        <p:nvPicPr>
          <p:cNvPr id="44" name="Picture 43" descr="oblate anisotropy - halfway with ligands -new.jpg"/>
          <p:cNvPicPr>
            <a:picLocks noChangeAspect="1"/>
          </p:cNvPicPr>
          <p:nvPr/>
        </p:nvPicPr>
        <p:blipFill>
          <a:blip r:embed="rId6" cstate="print"/>
          <a:srcRect/>
          <a:stretch>
            <a:fillRect/>
          </a:stretch>
        </p:blipFill>
        <p:spPr bwMode="auto">
          <a:xfrm>
            <a:off x="4649788" y="1652588"/>
            <a:ext cx="3341687" cy="3648075"/>
          </a:xfrm>
          <a:prstGeom prst="rect">
            <a:avLst/>
          </a:prstGeom>
          <a:noFill/>
          <a:ln w="9525">
            <a:noFill/>
            <a:miter lim="800000"/>
            <a:headEnd/>
            <a:tailEnd/>
          </a:ln>
        </p:spPr>
      </p:pic>
      <p:sp>
        <p:nvSpPr>
          <p:cNvPr id="16" name="Title 1"/>
          <p:cNvSpPr txBox="1">
            <a:spLocks/>
          </p:cNvSpPr>
          <p:nvPr/>
        </p:nvSpPr>
        <p:spPr>
          <a:xfrm>
            <a:off x="0" y="228600"/>
            <a:ext cx="9144000" cy="1143000"/>
          </a:xfrm>
          <a:prstGeom prst="rect">
            <a:avLst/>
          </a:prstGeom>
        </p:spPr>
        <p:txBody>
          <a:bodyP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mj-lt"/>
                <a:ea typeface="+mj-ea"/>
                <a:cs typeface="+mj-cs"/>
              </a:rPr>
              <a:t>Exploiting Magnetocrystalline (Single-ion) Anisotropy</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pic>
        <p:nvPicPr>
          <p:cNvPr id="18" name="Picture 17" descr="magnet ouch 1.jpg"/>
          <p:cNvPicPr>
            <a:picLocks noChangeAspect="1"/>
          </p:cNvPicPr>
          <p:nvPr/>
        </p:nvPicPr>
        <p:blipFill>
          <a:blip r:embed="rId7" cstate="print"/>
          <a:stretch>
            <a:fillRect/>
          </a:stretch>
        </p:blipFill>
        <p:spPr>
          <a:xfrm>
            <a:off x="2362200" y="1600200"/>
            <a:ext cx="4343400" cy="3532632"/>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2085084" y="5181600"/>
            <a:ext cx="1300356" cy="369332"/>
          </a:xfrm>
          <a:prstGeom prst="rect">
            <a:avLst/>
          </a:prstGeom>
          <a:noFill/>
        </p:spPr>
        <p:txBody>
          <a:bodyPr wrap="none" rtlCol="0">
            <a:spAutoFit/>
          </a:bodyPr>
          <a:lstStyle/>
          <a:p>
            <a:r>
              <a:rPr lang="en-US" dirty="0" smtClean="0"/>
              <a:t>low energy</a:t>
            </a:r>
            <a:endParaRPr lang="en-US" dirty="0"/>
          </a:p>
        </p:txBody>
      </p:sp>
      <p:sp>
        <p:nvSpPr>
          <p:cNvPr id="20" name="TextBox 19"/>
          <p:cNvSpPr txBox="1"/>
          <p:nvPr/>
        </p:nvSpPr>
        <p:spPr>
          <a:xfrm>
            <a:off x="5625569" y="5181600"/>
            <a:ext cx="1390124" cy="369332"/>
          </a:xfrm>
          <a:prstGeom prst="rect">
            <a:avLst/>
          </a:prstGeom>
          <a:noFill/>
        </p:spPr>
        <p:txBody>
          <a:bodyPr wrap="none" rtlCol="0">
            <a:spAutoFit/>
          </a:bodyPr>
          <a:lstStyle/>
          <a:p>
            <a:r>
              <a:rPr lang="en-US" dirty="0" smtClean="0"/>
              <a:t>high energy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025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25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rrhenius plots.jpg"/>
          <p:cNvPicPr>
            <a:picLocks noChangeAspect="1"/>
          </p:cNvPicPr>
          <p:nvPr/>
        </p:nvPicPr>
        <p:blipFill>
          <a:blip r:embed="rId3" cstate="print"/>
          <a:srcRect/>
          <a:stretch>
            <a:fillRect/>
          </a:stretch>
        </p:blipFill>
        <p:spPr bwMode="auto">
          <a:xfrm>
            <a:off x="1905000" y="1447800"/>
            <a:ext cx="5208588" cy="3835400"/>
          </a:xfrm>
          <a:prstGeom prst="rect">
            <a:avLst/>
          </a:prstGeom>
          <a:noFill/>
          <a:ln w="9525">
            <a:noFill/>
            <a:miter lim="800000"/>
            <a:headEnd/>
            <a:tailEnd/>
          </a:ln>
        </p:spPr>
      </p:pic>
      <p:sp>
        <p:nvSpPr>
          <p:cNvPr id="4" name="TextBox 3"/>
          <p:cNvSpPr txBox="1"/>
          <p:nvPr/>
        </p:nvSpPr>
        <p:spPr>
          <a:xfrm>
            <a:off x="76200" y="361950"/>
            <a:ext cx="8991600" cy="523875"/>
          </a:xfrm>
          <a:prstGeom prst="rect">
            <a:avLst/>
          </a:prstGeom>
          <a:noFill/>
        </p:spPr>
        <p:txBody>
          <a:bodyPr>
            <a:spAutoFit/>
          </a:bodyPr>
          <a:lstStyle/>
          <a:p>
            <a:pPr algn="ctr" fontAlgn="auto">
              <a:spcBef>
                <a:spcPts val="0"/>
              </a:spcBef>
              <a:spcAft>
                <a:spcPts val="0"/>
              </a:spcAft>
              <a:defRPr/>
            </a:pPr>
            <a:r>
              <a:rPr lang="en-US" sz="2800" b="1" dirty="0">
                <a:latin typeface="+mj-lt"/>
                <a:cs typeface="+mn-cs"/>
              </a:rPr>
              <a:t>DC Field Dependence of the Relaxation Time </a:t>
            </a:r>
          </a:p>
        </p:txBody>
      </p:sp>
      <p:sp>
        <p:nvSpPr>
          <p:cNvPr id="14340" name="Rectangle 14"/>
          <p:cNvSpPr>
            <a:spLocks noChangeArrowheads="1"/>
          </p:cNvSpPr>
          <p:nvPr/>
        </p:nvSpPr>
        <p:spPr bwMode="auto">
          <a:xfrm>
            <a:off x="609600" y="5257800"/>
            <a:ext cx="8001000" cy="646113"/>
          </a:xfrm>
          <a:prstGeom prst="rect">
            <a:avLst/>
          </a:prstGeom>
          <a:noFill/>
          <a:ln w="9525">
            <a:noFill/>
            <a:miter lim="800000"/>
            <a:headEnd/>
            <a:tailEnd/>
          </a:ln>
        </p:spPr>
        <p:txBody>
          <a:bodyPr anchor="ctr">
            <a:spAutoFit/>
          </a:bodyPr>
          <a:lstStyle/>
          <a:p>
            <a:r>
              <a:rPr lang="en-US" baseline="10000" dirty="0">
                <a:latin typeface="Calibri" pitchFamily="34" charset="0"/>
                <a:sym typeface="Monotype Sorts"/>
              </a:rPr>
              <a:t></a:t>
            </a:r>
            <a:r>
              <a:rPr lang="en-US" dirty="0">
                <a:latin typeface="Calibri" pitchFamily="34" charset="0"/>
              </a:rPr>
              <a:t> relaxation times </a:t>
            </a:r>
            <a:r>
              <a:rPr lang="en-US" dirty="0">
                <a:latin typeface="Calibri" pitchFamily="34" charset="0"/>
                <a:sym typeface="Symbol" pitchFamily="18" charset="2"/>
              </a:rPr>
              <a:t>() obtained by fitting both</a:t>
            </a:r>
            <a:r>
              <a:rPr lang="en-US" dirty="0">
                <a:latin typeface="Calibri" pitchFamily="34" charset="0"/>
              </a:rPr>
              <a:t> </a:t>
            </a:r>
            <a:r>
              <a:rPr lang="en-US" dirty="0">
                <a:latin typeface="Calibri" pitchFamily="34" charset="0"/>
                <a:sym typeface="Symbol" pitchFamily="18" charset="2"/>
              </a:rPr>
              <a:t> and  between 1-1000 Hz to    </a:t>
            </a:r>
          </a:p>
          <a:p>
            <a:r>
              <a:rPr lang="en-US" dirty="0">
                <a:latin typeface="Calibri" pitchFamily="34" charset="0"/>
                <a:sym typeface="Symbol" pitchFamily="18" charset="2"/>
              </a:rPr>
              <a:t>   a generalized Debye equation </a:t>
            </a:r>
            <a:endParaRPr lang="en-US" baseline="-25000" dirty="0">
              <a:latin typeface="Calibri" pitchFamily="34" charset="0"/>
            </a:endParaRPr>
          </a:p>
        </p:txBody>
      </p:sp>
      <p:sp>
        <p:nvSpPr>
          <p:cNvPr id="14341" name="Rectangle 14"/>
          <p:cNvSpPr>
            <a:spLocks noChangeArrowheads="1"/>
          </p:cNvSpPr>
          <p:nvPr/>
        </p:nvSpPr>
        <p:spPr bwMode="auto">
          <a:xfrm>
            <a:off x="609600" y="6096000"/>
            <a:ext cx="8001000" cy="369888"/>
          </a:xfrm>
          <a:prstGeom prst="rect">
            <a:avLst/>
          </a:prstGeom>
          <a:noFill/>
          <a:ln w="9525">
            <a:noFill/>
            <a:miter lim="800000"/>
            <a:headEnd/>
            <a:tailEnd/>
          </a:ln>
        </p:spPr>
        <p:txBody>
          <a:bodyPr anchor="ctr">
            <a:spAutoFit/>
          </a:bodyPr>
          <a:lstStyle/>
          <a:p>
            <a:r>
              <a:rPr lang="en-US" baseline="10000">
                <a:latin typeface="Calibri" pitchFamily="34" charset="0"/>
                <a:sym typeface="Monotype Sorts"/>
              </a:rPr>
              <a:t></a:t>
            </a:r>
            <a:r>
              <a:rPr lang="en-US">
                <a:latin typeface="Calibri" pitchFamily="34" charset="0"/>
                <a:sym typeface="Monotype Sorts"/>
              </a:rPr>
              <a:t> h</a:t>
            </a:r>
            <a:r>
              <a:rPr lang="en-US">
                <a:latin typeface="Calibri" pitchFamily="34" charset="0"/>
              </a:rPr>
              <a:t>igh temperature linear region defines the thermally-activated regime</a:t>
            </a:r>
            <a:endParaRPr lang="en-US" baseline="-25000">
              <a:latin typeface="Calibri" pitchFamily="34" charset="0"/>
            </a:endParaRPr>
          </a:p>
        </p:txBody>
      </p:sp>
      <p:sp>
        <p:nvSpPr>
          <p:cNvPr id="14342" name="TextBox 10"/>
          <p:cNvSpPr txBox="1">
            <a:spLocks noChangeArrowheads="1"/>
          </p:cNvSpPr>
          <p:nvPr/>
        </p:nvSpPr>
        <p:spPr bwMode="auto">
          <a:xfrm>
            <a:off x="2514600" y="1600200"/>
            <a:ext cx="1524000" cy="646113"/>
          </a:xfrm>
          <a:prstGeom prst="rect">
            <a:avLst/>
          </a:prstGeom>
          <a:noFill/>
          <a:ln w="9525">
            <a:noFill/>
            <a:miter lim="800000"/>
            <a:headEnd/>
            <a:tailEnd/>
          </a:ln>
        </p:spPr>
        <p:txBody>
          <a:bodyPr>
            <a:spAutoFit/>
          </a:bodyPr>
          <a:lstStyle/>
          <a:p>
            <a:r>
              <a:rPr lang="en-US" b="1" i="1">
                <a:latin typeface="Calibri" pitchFamily="34" charset="0"/>
              </a:rPr>
              <a:t>U</a:t>
            </a:r>
            <a:r>
              <a:rPr lang="en-US" b="1" baseline="-25000">
                <a:latin typeface="Calibri" pitchFamily="34" charset="0"/>
              </a:rPr>
              <a:t>eff</a:t>
            </a:r>
            <a:r>
              <a:rPr lang="en-US" b="1">
                <a:latin typeface="Calibri" pitchFamily="34" charset="0"/>
              </a:rPr>
              <a:t> = 20 cm</a:t>
            </a:r>
            <a:r>
              <a:rPr lang="en-US" b="1" baseline="30000">
                <a:latin typeface="Calibri" pitchFamily="34" charset="0"/>
              </a:rPr>
              <a:t>−1</a:t>
            </a:r>
            <a:r>
              <a:rPr lang="en-US" b="1">
                <a:latin typeface="Calibri" pitchFamily="34" charset="0"/>
              </a:rPr>
              <a:t>  </a:t>
            </a:r>
            <a:r>
              <a:rPr lang="en-US" b="1" i="1">
                <a:latin typeface="Calibri" pitchFamily="34" charset="0"/>
              </a:rPr>
              <a:t>τ</a:t>
            </a:r>
            <a:r>
              <a:rPr lang="en-US" b="1" baseline="-25000">
                <a:latin typeface="Calibri" pitchFamily="34" charset="0"/>
              </a:rPr>
              <a:t>0</a:t>
            </a:r>
            <a:r>
              <a:rPr lang="en-US" b="1">
                <a:latin typeface="Calibri" pitchFamily="34" charset="0"/>
              </a:rPr>
              <a:t> = 1x10</a:t>
            </a:r>
            <a:r>
              <a:rPr lang="en-US" b="1" baseline="30000">
                <a:latin typeface="Calibri" pitchFamily="34" charset="0"/>
              </a:rPr>
              <a:t>−9</a:t>
            </a:r>
            <a:r>
              <a:rPr lang="en-US" b="1">
                <a:latin typeface="Calibri" pitchFamily="34" charset="0"/>
              </a:rPr>
              <a:t> 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57200"/>
            <a:ext cx="9144000" cy="523875"/>
          </a:xfrm>
          <a:prstGeom prst="rect">
            <a:avLst/>
          </a:prstGeom>
          <a:noFill/>
        </p:spPr>
        <p:txBody>
          <a:bodyPr>
            <a:spAutoFit/>
          </a:bodyPr>
          <a:lstStyle/>
          <a:p>
            <a:pPr algn="ctr" fontAlgn="auto">
              <a:spcBef>
                <a:spcPts val="0"/>
              </a:spcBef>
              <a:spcAft>
                <a:spcPts val="0"/>
              </a:spcAft>
              <a:defRPr/>
            </a:pPr>
            <a:r>
              <a:rPr lang="en-US" sz="2800" b="1" dirty="0">
                <a:latin typeface="+mj-lt"/>
                <a:cs typeface="+mn-cs"/>
              </a:rPr>
              <a:t>Quantum Effects on Relaxation Times in U(Ph</a:t>
            </a:r>
            <a:r>
              <a:rPr lang="en-US" sz="2800" b="1" baseline="-25000" dirty="0">
                <a:latin typeface="+mj-lt"/>
                <a:cs typeface="+mn-cs"/>
              </a:rPr>
              <a:t>2</a:t>
            </a:r>
            <a:r>
              <a:rPr lang="en-US" sz="2800" b="1" dirty="0">
                <a:latin typeface="+mj-lt"/>
                <a:cs typeface="+mn-cs"/>
              </a:rPr>
              <a:t>BPz</a:t>
            </a:r>
            <a:r>
              <a:rPr lang="en-US" sz="2800" b="1" baseline="-25000" dirty="0">
                <a:latin typeface="+mj-lt"/>
                <a:cs typeface="+mn-cs"/>
              </a:rPr>
              <a:t>2</a:t>
            </a:r>
            <a:r>
              <a:rPr lang="en-US" sz="2800" b="1" dirty="0">
                <a:latin typeface="+mj-lt"/>
                <a:cs typeface="+mn-cs"/>
              </a:rPr>
              <a:t>)</a:t>
            </a:r>
            <a:r>
              <a:rPr lang="en-US" sz="2800" b="1" baseline="-25000" dirty="0">
                <a:latin typeface="+mj-lt"/>
                <a:cs typeface="+mn-cs"/>
              </a:rPr>
              <a:t>3</a:t>
            </a:r>
          </a:p>
        </p:txBody>
      </p:sp>
      <p:sp>
        <p:nvSpPr>
          <p:cNvPr id="15363" name="Rectangle 14"/>
          <p:cNvSpPr>
            <a:spLocks noChangeArrowheads="1"/>
          </p:cNvSpPr>
          <p:nvPr/>
        </p:nvSpPr>
        <p:spPr bwMode="auto">
          <a:xfrm>
            <a:off x="685800" y="6019800"/>
            <a:ext cx="8001000" cy="646331"/>
          </a:xfrm>
          <a:prstGeom prst="rect">
            <a:avLst/>
          </a:prstGeom>
          <a:noFill/>
          <a:ln w="9525">
            <a:noFill/>
            <a:miter lim="800000"/>
            <a:headEnd/>
            <a:tailEnd/>
          </a:ln>
        </p:spPr>
        <p:txBody>
          <a:bodyPr anchor="ctr">
            <a:spAutoFit/>
          </a:bodyPr>
          <a:lstStyle/>
          <a:p>
            <a:r>
              <a:rPr lang="en-US" dirty="0" smtClean="0">
                <a:latin typeface="Calibri" pitchFamily="34" charset="0"/>
                <a:sym typeface="Symbol" pitchFamily="18" charset="2"/>
              </a:rPr>
              <a:t>  </a:t>
            </a:r>
            <a:r>
              <a:rPr lang="en-US" dirty="0" smtClean="0">
                <a:latin typeface="Calibri" pitchFamily="34" charset="0"/>
              </a:rPr>
              <a:t>small </a:t>
            </a:r>
            <a:r>
              <a:rPr lang="en-US" dirty="0">
                <a:latin typeface="Calibri" pitchFamily="34" charset="0"/>
              </a:rPr>
              <a:t>applied dc fields may break QTM pathways and force the slower process of   </a:t>
            </a:r>
          </a:p>
          <a:p>
            <a:r>
              <a:rPr lang="en-US" dirty="0">
                <a:latin typeface="Calibri" pitchFamily="34" charset="0"/>
              </a:rPr>
              <a:t>   </a:t>
            </a:r>
            <a:r>
              <a:rPr lang="en-US" dirty="0" smtClean="0">
                <a:latin typeface="Calibri" pitchFamily="34" charset="0"/>
              </a:rPr>
              <a:t> thermal </a:t>
            </a:r>
            <a:r>
              <a:rPr lang="en-US" dirty="0">
                <a:latin typeface="Calibri" pitchFamily="34" charset="0"/>
              </a:rPr>
              <a:t>relaxation </a:t>
            </a:r>
            <a:endParaRPr lang="en-US" baseline="-25000" dirty="0">
              <a:latin typeface="Calibri" pitchFamily="34" charset="0"/>
            </a:endParaRPr>
          </a:p>
        </p:txBody>
      </p:sp>
      <p:grpSp>
        <p:nvGrpSpPr>
          <p:cNvPr id="2" name="Group 8"/>
          <p:cNvGrpSpPr>
            <a:grpSpLocks/>
          </p:cNvGrpSpPr>
          <p:nvPr/>
        </p:nvGrpSpPr>
        <p:grpSpPr bwMode="auto">
          <a:xfrm>
            <a:off x="1616075" y="1684338"/>
            <a:ext cx="5845175" cy="4221162"/>
            <a:chOff x="1615440" y="1684020"/>
            <a:chExt cx="5845520" cy="4221095"/>
          </a:xfrm>
        </p:grpSpPr>
        <p:pic>
          <p:nvPicPr>
            <p:cNvPr id="15366" name="Picture 5" descr="relaxation rate vs applied field.jpg"/>
            <p:cNvPicPr>
              <a:picLocks noChangeAspect="1"/>
            </p:cNvPicPr>
            <p:nvPr/>
          </p:nvPicPr>
          <p:blipFill>
            <a:blip r:embed="rId3" cstate="print"/>
            <a:srcRect r="97478"/>
            <a:stretch>
              <a:fillRect/>
            </a:stretch>
          </p:blipFill>
          <p:spPr bwMode="auto">
            <a:xfrm>
              <a:off x="1615440" y="1684020"/>
              <a:ext cx="145760" cy="4152515"/>
            </a:xfrm>
            <a:prstGeom prst="rect">
              <a:avLst/>
            </a:prstGeom>
            <a:noFill/>
            <a:ln w="9525">
              <a:noFill/>
              <a:miter lim="800000"/>
              <a:headEnd/>
              <a:tailEnd/>
            </a:ln>
          </p:spPr>
        </p:pic>
        <p:grpSp>
          <p:nvGrpSpPr>
            <p:cNvPr id="4" name="Group 7"/>
            <p:cNvGrpSpPr>
              <a:grpSpLocks/>
            </p:cNvGrpSpPr>
            <p:nvPr/>
          </p:nvGrpSpPr>
          <p:grpSpPr bwMode="auto">
            <a:xfrm>
              <a:off x="1805940" y="1752600"/>
              <a:ext cx="5655020" cy="4152515"/>
              <a:chOff x="1805940" y="1752600"/>
              <a:chExt cx="5655020" cy="4152515"/>
            </a:xfrm>
          </p:grpSpPr>
          <p:pic>
            <p:nvPicPr>
              <p:cNvPr id="15368" name="Picture 1" descr="relaxation rate vs applied field.jpg"/>
              <p:cNvPicPr>
                <a:picLocks noChangeAspect="1"/>
              </p:cNvPicPr>
              <p:nvPr/>
            </p:nvPicPr>
            <p:blipFill>
              <a:blip r:embed="rId3" cstate="print"/>
              <a:srcRect l="2522"/>
              <a:stretch>
                <a:fillRect/>
              </a:stretch>
            </p:blipFill>
            <p:spPr bwMode="auto">
              <a:xfrm>
                <a:off x="1828800" y="1752600"/>
                <a:ext cx="5632160" cy="4152515"/>
              </a:xfrm>
              <a:prstGeom prst="rect">
                <a:avLst/>
              </a:prstGeom>
              <a:noFill/>
              <a:ln w="9525">
                <a:noFill/>
                <a:miter lim="800000"/>
                <a:headEnd/>
                <a:tailEnd/>
              </a:ln>
            </p:spPr>
          </p:pic>
          <p:sp>
            <p:nvSpPr>
              <p:cNvPr id="7" name="Rectangle 6"/>
              <p:cNvSpPr/>
              <p:nvPr/>
            </p:nvSpPr>
            <p:spPr>
              <a:xfrm>
                <a:off x="1805951" y="2742865"/>
                <a:ext cx="46041" cy="304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grpSp>
      </p:grpSp>
      <p:sp>
        <p:nvSpPr>
          <p:cNvPr id="15365" name="TextBox 9"/>
          <p:cNvSpPr txBox="1">
            <a:spLocks noChangeArrowheads="1"/>
          </p:cNvSpPr>
          <p:nvPr/>
        </p:nvSpPr>
        <p:spPr bwMode="auto">
          <a:xfrm>
            <a:off x="6630988" y="1836738"/>
            <a:ext cx="658812" cy="369887"/>
          </a:xfrm>
          <a:prstGeom prst="rect">
            <a:avLst/>
          </a:prstGeom>
          <a:noFill/>
          <a:ln w="9525">
            <a:noFill/>
            <a:miter lim="800000"/>
            <a:headEnd/>
            <a:tailEnd/>
          </a:ln>
        </p:spPr>
        <p:txBody>
          <a:bodyPr wrap="none">
            <a:spAutoFit/>
          </a:bodyPr>
          <a:lstStyle/>
          <a:p>
            <a:r>
              <a:rPr lang="en-US" b="1">
                <a:latin typeface="Calibri" pitchFamily="34" charset="0"/>
              </a:rPr>
              <a:t>1.8 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Figure1 - side and top.jpg"/>
          <p:cNvPicPr>
            <a:picLocks noChangeAspect="1"/>
          </p:cNvPicPr>
          <p:nvPr/>
        </p:nvPicPr>
        <p:blipFill>
          <a:blip r:embed="rId3" cstate="print"/>
          <a:srcRect l="54483"/>
          <a:stretch>
            <a:fillRect/>
          </a:stretch>
        </p:blipFill>
        <p:spPr bwMode="auto">
          <a:xfrm>
            <a:off x="6324600" y="4572000"/>
            <a:ext cx="1716088" cy="1638300"/>
          </a:xfrm>
          <a:prstGeom prst="rect">
            <a:avLst/>
          </a:prstGeom>
          <a:noFill/>
          <a:ln w="9525">
            <a:noFill/>
            <a:miter lim="800000"/>
            <a:headEnd/>
            <a:tailEnd/>
          </a:ln>
        </p:spPr>
      </p:pic>
      <p:sp>
        <p:nvSpPr>
          <p:cNvPr id="16387" name="TextBox 4"/>
          <p:cNvSpPr txBox="1">
            <a:spLocks noChangeArrowheads="1"/>
          </p:cNvSpPr>
          <p:nvPr/>
        </p:nvSpPr>
        <p:spPr bwMode="auto">
          <a:xfrm>
            <a:off x="6597650" y="3944938"/>
            <a:ext cx="1355725" cy="415925"/>
          </a:xfrm>
          <a:prstGeom prst="rect">
            <a:avLst/>
          </a:prstGeom>
          <a:noFill/>
          <a:ln w="9525">
            <a:noFill/>
            <a:miter lim="800000"/>
            <a:headEnd/>
            <a:tailEnd/>
          </a:ln>
        </p:spPr>
        <p:txBody>
          <a:bodyPr wrap="none">
            <a:spAutoFit/>
          </a:bodyPr>
          <a:lstStyle/>
          <a:p>
            <a:r>
              <a:rPr lang="en-US" sz="2100" dirty="0">
                <a:latin typeface="Calibri" pitchFamily="34" charset="0"/>
              </a:rPr>
              <a:t>U(H</a:t>
            </a:r>
            <a:r>
              <a:rPr lang="en-US" sz="2100" baseline="-25000" dirty="0">
                <a:latin typeface="Calibri" pitchFamily="34" charset="0"/>
              </a:rPr>
              <a:t>2</a:t>
            </a:r>
            <a:r>
              <a:rPr lang="en-US" sz="2100" dirty="0">
                <a:latin typeface="Calibri" pitchFamily="34" charset="0"/>
              </a:rPr>
              <a:t>BPz</a:t>
            </a:r>
            <a:r>
              <a:rPr lang="en-US" sz="2100" baseline="-25000" dirty="0">
                <a:latin typeface="Calibri" pitchFamily="34" charset="0"/>
              </a:rPr>
              <a:t>2</a:t>
            </a:r>
            <a:r>
              <a:rPr lang="en-US" sz="2100" dirty="0">
                <a:latin typeface="Calibri" pitchFamily="34" charset="0"/>
              </a:rPr>
              <a:t>)</a:t>
            </a:r>
            <a:r>
              <a:rPr lang="en-US" sz="2100" baseline="-25000" dirty="0">
                <a:latin typeface="Calibri" pitchFamily="34" charset="0"/>
              </a:rPr>
              <a:t>3</a:t>
            </a:r>
            <a:endParaRPr lang="en-US" sz="2100" dirty="0">
              <a:latin typeface="Calibri" pitchFamily="34" charset="0"/>
            </a:endParaRPr>
          </a:p>
        </p:txBody>
      </p:sp>
      <p:sp>
        <p:nvSpPr>
          <p:cNvPr id="16388" name="Line 3"/>
          <p:cNvSpPr>
            <a:spLocks noChangeShapeType="1"/>
          </p:cNvSpPr>
          <p:nvPr/>
        </p:nvSpPr>
        <p:spPr bwMode="auto">
          <a:xfrm>
            <a:off x="2590800" y="2605088"/>
            <a:ext cx="3124200" cy="0"/>
          </a:xfrm>
          <a:prstGeom prst="line">
            <a:avLst/>
          </a:prstGeom>
          <a:noFill/>
          <a:ln w="25400">
            <a:solidFill>
              <a:schemeClr val="tx1"/>
            </a:solidFill>
            <a:round/>
            <a:headEnd/>
            <a:tailEnd type="triangle" w="lg" len="lg"/>
          </a:ln>
        </p:spPr>
        <p:txBody>
          <a:bodyPr/>
          <a:lstStyle/>
          <a:p>
            <a:endParaRPr lang="en-US"/>
          </a:p>
        </p:txBody>
      </p:sp>
      <p:sp>
        <p:nvSpPr>
          <p:cNvPr id="16389" name="Text Box 8"/>
          <p:cNvSpPr txBox="1">
            <a:spLocks noChangeArrowheads="1"/>
          </p:cNvSpPr>
          <p:nvPr/>
        </p:nvSpPr>
        <p:spPr bwMode="auto">
          <a:xfrm>
            <a:off x="3810000" y="2719388"/>
            <a:ext cx="547688" cy="369887"/>
          </a:xfrm>
          <a:prstGeom prst="rect">
            <a:avLst/>
          </a:prstGeom>
          <a:noFill/>
          <a:ln w="9525" algn="ctr">
            <a:noFill/>
            <a:miter lim="800000"/>
            <a:headEnd/>
            <a:tailEnd/>
          </a:ln>
        </p:spPr>
        <p:txBody>
          <a:bodyPr wrap="none">
            <a:spAutoFit/>
          </a:bodyPr>
          <a:lstStyle/>
          <a:p>
            <a:r>
              <a:rPr lang="en-US">
                <a:latin typeface="Calibri" pitchFamily="34" charset="0"/>
              </a:rPr>
              <a:t>THF</a:t>
            </a:r>
          </a:p>
        </p:txBody>
      </p:sp>
      <p:sp>
        <p:nvSpPr>
          <p:cNvPr id="16390" name="TextBox 9"/>
          <p:cNvSpPr txBox="1">
            <a:spLocks noChangeArrowheads="1"/>
          </p:cNvSpPr>
          <p:nvPr/>
        </p:nvSpPr>
        <p:spPr bwMode="auto">
          <a:xfrm>
            <a:off x="855663" y="3944938"/>
            <a:ext cx="1236662" cy="415925"/>
          </a:xfrm>
          <a:prstGeom prst="rect">
            <a:avLst/>
          </a:prstGeom>
          <a:noFill/>
          <a:ln w="9525">
            <a:noFill/>
            <a:miter lim="800000"/>
            <a:headEnd/>
            <a:tailEnd/>
          </a:ln>
        </p:spPr>
        <p:txBody>
          <a:bodyPr wrap="none">
            <a:spAutoFit/>
          </a:bodyPr>
          <a:lstStyle/>
          <a:p>
            <a:r>
              <a:rPr lang="en-US" sz="2100">
                <a:latin typeface="Calibri" pitchFamily="34" charset="0"/>
              </a:rPr>
              <a:t>(H</a:t>
            </a:r>
            <a:r>
              <a:rPr lang="en-US" sz="2100" baseline="-25000">
                <a:latin typeface="Calibri" pitchFamily="34" charset="0"/>
              </a:rPr>
              <a:t>2</a:t>
            </a:r>
            <a:r>
              <a:rPr lang="en-US" sz="2100">
                <a:latin typeface="Calibri" pitchFamily="34" charset="0"/>
              </a:rPr>
              <a:t>BPz</a:t>
            </a:r>
            <a:r>
              <a:rPr lang="en-US" sz="2100" baseline="-25000">
                <a:latin typeface="Calibri" pitchFamily="34" charset="0"/>
              </a:rPr>
              <a:t>2</a:t>
            </a:r>
            <a:r>
              <a:rPr lang="en-US" sz="2100">
                <a:latin typeface="Calibri" pitchFamily="34" charset="0"/>
              </a:rPr>
              <a:t>)</a:t>
            </a:r>
            <a:r>
              <a:rPr lang="en-US" sz="2100" baseline="30000">
                <a:latin typeface="Calibri" pitchFamily="34" charset="0"/>
              </a:rPr>
              <a:t>1-</a:t>
            </a:r>
          </a:p>
        </p:txBody>
      </p:sp>
      <p:sp>
        <p:nvSpPr>
          <p:cNvPr id="11" name="TextBox 10"/>
          <p:cNvSpPr txBox="1"/>
          <p:nvPr/>
        </p:nvSpPr>
        <p:spPr>
          <a:xfrm>
            <a:off x="76200" y="400050"/>
            <a:ext cx="8991600" cy="523875"/>
          </a:xfrm>
          <a:prstGeom prst="rect">
            <a:avLst/>
          </a:prstGeom>
          <a:noFill/>
        </p:spPr>
        <p:txBody>
          <a:bodyPr>
            <a:spAutoFit/>
          </a:bodyPr>
          <a:lstStyle/>
          <a:p>
            <a:pPr algn="ctr" fontAlgn="auto">
              <a:spcBef>
                <a:spcPts val="0"/>
              </a:spcBef>
              <a:spcAft>
                <a:spcPts val="0"/>
              </a:spcAft>
              <a:defRPr/>
            </a:pPr>
            <a:r>
              <a:rPr lang="en-US" sz="2800" b="1" dirty="0">
                <a:latin typeface="+mj-lt"/>
                <a:cs typeface="+mn-cs"/>
              </a:rPr>
              <a:t>A Tricapped Trigonal Prismatic U(III) Complex</a:t>
            </a:r>
          </a:p>
        </p:txBody>
      </p:sp>
      <p:pic>
        <p:nvPicPr>
          <p:cNvPr id="16392" name="Picture 12" descr="Figure1 - side and top.jpg"/>
          <p:cNvPicPr>
            <a:picLocks noChangeAspect="1"/>
          </p:cNvPicPr>
          <p:nvPr/>
        </p:nvPicPr>
        <p:blipFill>
          <a:blip r:embed="rId4" cstate="print"/>
          <a:srcRect r="58290"/>
          <a:stretch>
            <a:fillRect/>
          </a:stretch>
        </p:blipFill>
        <p:spPr bwMode="auto">
          <a:xfrm>
            <a:off x="6019800" y="1295400"/>
            <a:ext cx="2514600" cy="2619375"/>
          </a:xfrm>
          <a:prstGeom prst="rect">
            <a:avLst/>
          </a:prstGeom>
          <a:noFill/>
          <a:ln w="9525">
            <a:noFill/>
            <a:miter lim="800000"/>
            <a:headEnd/>
            <a:tailEnd/>
          </a:ln>
        </p:spPr>
      </p:pic>
      <p:grpSp>
        <p:nvGrpSpPr>
          <p:cNvPr id="2" name="Group 16"/>
          <p:cNvGrpSpPr>
            <a:grpSpLocks/>
          </p:cNvGrpSpPr>
          <p:nvPr/>
        </p:nvGrpSpPr>
        <p:grpSpPr bwMode="auto">
          <a:xfrm>
            <a:off x="593725" y="1444625"/>
            <a:ext cx="1549400" cy="2320925"/>
            <a:chOff x="593478" y="1600200"/>
            <a:chExt cx="1550186" cy="2320092"/>
          </a:xfrm>
        </p:grpSpPr>
        <p:sp>
          <p:nvSpPr>
            <p:cNvPr id="16397" name="Rectangle 8"/>
            <p:cNvSpPr>
              <a:spLocks noChangeArrowheads="1"/>
            </p:cNvSpPr>
            <p:nvPr/>
          </p:nvSpPr>
          <p:spPr bwMode="auto">
            <a:xfrm>
              <a:off x="695864" y="1600200"/>
              <a:ext cx="1447800" cy="1013804"/>
            </a:xfrm>
            <a:prstGeom prst="rect">
              <a:avLst/>
            </a:prstGeom>
            <a:noFill/>
            <a:ln w="9525">
              <a:noFill/>
              <a:miter lim="800000"/>
              <a:headEnd/>
              <a:tailEnd/>
            </a:ln>
          </p:spPr>
          <p:txBody>
            <a:bodyPr>
              <a:spAutoFit/>
            </a:bodyPr>
            <a:lstStyle/>
            <a:p>
              <a:pPr algn="ctr">
                <a:lnSpc>
                  <a:spcPct val="130000"/>
                </a:lnSpc>
              </a:pPr>
              <a:r>
                <a:rPr lang="en-US" sz="2400">
                  <a:latin typeface="Calibri" pitchFamily="34" charset="0"/>
                </a:rPr>
                <a:t>UI</a:t>
              </a:r>
              <a:r>
                <a:rPr lang="en-US" sz="2400" baseline="-25000">
                  <a:latin typeface="Calibri" pitchFamily="34" charset="0"/>
                </a:rPr>
                <a:t>3</a:t>
              </a:r>
            </a:p>
            <a:p>
              <a:pPr algn="ctr">
                <a:lnSpc>
                  <a:spcPct val="130000"/>
                </a:lnSpc>
              </a:pPr>
              <a:r>
                <a:rPr lang="en-US" sz="2400">
                  <a:latin typeface="Calibri" pitchFamily="34" charset="0"/>
                </a:rPr>
                <a:t>+</a:t>
              </a:r>
              <a:endParaRPr lang="en-US" sz="2400" baseline="30000">
                <a:latin typeface="Calibri" pitchFamily="34" charset="0"/>
              </a:endParaRPr>
            </a:p>
          </p:txBody>
        </p:sp>
        <p:sp>
          <p:nvSpPr>
            <p:cNvPr id="16398" name="TextBox 11"/>
            <p:cNvSpPr txBox="1">
              <a:spLocks noChangeArrowheads="1"/>
            </p:cNvSpPr>
            <p:nvPr/>
          </p:nvSpPr>
          <p:spPr bwMode="auto">
            <a:xfrm>
              <a:off x="593478" y="3047797"/>
              <a:ext cx="320922" cy="415498"/>
            </a:xfrm>
            <a:prstGeom prst="rect">
              <a:avLst/>
            </a:prstGeom>
            <a:noFill/>
            <a:ln w="9525">
              <a:noFill/>
              <a:miter lim="800000"/>
              <a:headEnd/>
              <a:tailEnd/>
            </a:ln>
          </p:spPr>
          <p:txBody>
            <a:bodyPr wrap="none">
              <a:spAutoFit/>
            </a:bodyPr>
            <a:lstStyle/>
            <a:p>
              <a:r>
                <a:rPr lang="en-US" sz="2100">
                  <a:latin typeface="Calibri" pitchFamily="34" charset="0"/>
                </a:rPr>
                <a:t>3</a:t>
              </a:r>
              <a:endParaRPr lang="en-US" sz="2100" baseline="30000">
                <a:latin typeface="Calibri" pitchFamily="34" charset="0"/>
              </a:endParaRPr>
            </a:p>
          </p:txBody>
        </p:sp>
        <p:pic>
          <p:nvPicPr>
            <p:cNvPr id="16399" name="Picture 13" descr="dihydrobispyrazolylbarate ligand.tif"/>
            <p:cNvPicPr>
              <a:picLocks noChangeAspect="1"/>
            </p:cNvPicPr>
            <p:nvPr/>
          </p:nvPicPr>
          <p:blipFill>
            <a:blip r:embed="rId5" cstate="print"/>
            <a:srcRect/>
            <a:stretch>
              <a:fillRect/>
            </a:stretch>
          </p:blipFill>
          <p:spPr bwMode="auto">
            <a:xfrm>
              <a:off x="914400" y="2590800"/>
              <a:ext cx="1143000" cy="1329492"/>
            </a:xfrm>
            <a:prstGeom prst="rect">
              <a:avLst/>
            </a:prstGeom>
            <a:noFill/>
            <a:ln w="9525">
              <a:noFill/>
              <a:miter lim="800000"/>
              <a:headEnd/>
              <a:tailEnd/>
            </a:ln>
          </p:spPr>
        </p:pic>
      </p:grpSp>
      <p:sp>
        <p:nvSpPr>
          <p:cNvPr id="16394" name="Rectangle 14"/>
          <p:cNvSpPr>
            <a:spLocks noChangeArrowheads="1"/>
          </p:cNvSpPr>
          <p:nvPr/>
        </p:nvSpPr>
        <p:spPr bwMode="auto">
          <a:xfrm>
            <a:off x="166048" y="6324600"/>
            <a:ext cx="5548952" cy="276999"/>
          </a:xfrm>
          <a:prstGeom prst="rect">
            <a:avLst/>
          </a:prstGeom>
          <a:noFill/>
          <a:ln w="9525">
            <a:noFill/>
            <a:miter lim="800000"/>
            <a:headEnd/>
            <a:tailEnd/>
          </a:ln>
        </p:spPr>
        <p:txBody>
          <a:bodyPr wrap="square">
            <a:spAutoFit/>
          </a:bodyPr>
          <a:lstStyle/>
          <a:p>
            <a:r>
              <a:rPr lang="en-US" sz="1200" dirty="0" smtClean="0">
                <a:latin typeface="Calibri" pitchFamily="34" charset="0"/>
              </a:rPr>
              <a:t>Structure: Sun, Y.; </a:t>
            </a:r>
            <a:r>
              <a:rPr lang="en-US" sz="1200" dirty="0" err="1" smtClean="0">
                <a:latin typeface="Calibri" pitchFamily="34" charset="0"/>
              </a:rPr>
              <a:t>Takats</a:t>
            </a:r>
            <a:r>
              <a:rPr lang="en-US" sz="1200" dirty="0">
                <a:latin typeface="Calibri" pitchFamily="34" charset="0"/>
              </a:rPr>
              <a:t>, J.; </a:t>
            </a:r>
            <a:r>
              <a:rPr lang="en-US" sz="1200" dirty="0" err="1">
                <a:latin typeface="Calibri" pitchFamily="34" charset="0"/>
              </a:rPr>
              <a:t>Eberspacher</a:t>
            </a:r>
            <a:r>
              <a:rPr lang="en-US" sz="1200" dirty="0">
                <a:latin typeface="Calibri" pitchFamily="34" charset="0"/>
              </a:rPr>
              <a:t>, T.; Day, V. </a:t>
            </a:r>
            <a:r>
              <a:rPr lang="en-US" sz="1200" i="1" dirty="0" err="1">
                <a:latin typeface="Calibri" pitchFamily="34" charset="0"/>
              </a:rPr>
              <a:t>Inorg</a:t>
            </a:r>
            <a:r>
              <a:rPr lang="en-US" sz="1200" i="1" dirty="0">
                <a:latin typeface="Calibri" pitchFamily="34" charset="0"/>
              </a:rPr>
              <a:t>. </a:t>
            </a:r>
            <a:r>
              <a:rPr lang="en-US" sz="1200" i="1" dirty="0" err="1">
                <a:latin typeface="Calibri" pitchFamily="34" charset="0"/>
              </a:rPr>
              <a:t>Chim</a:t>
            </a:r>
            <a:r>
              <a:rPr lang="en-US" sz="1200" i="1" dirty="0">
                <a:latin typeface="Calibri" pitchFamily="34" charset="0"/>
              </a:rPr>
              <a:t>. </a:t>
            </a:r>
            <a:r>
              <a:rPr lang="en-US" sz="1200" i="1" dirty="0" err="1">
                <a:latin typeface="Calibri" pitchFamily="34" charset="0"/>
              </a:rPr>
              <a:t>Acta</a:t>
            </a:r>
            <a:r>
              <a:rPr lang="en-US" sz="1200" dirty="0">
                <a:latin typeface="Calibri" pitchFamily="34" charset="0"/>
              </a:rPr>
              <a:t> </a:t>
            </a:r>
            <a:r>
              <a:rPr lang="en-US" sz="1200" b="1" dirty="0">
                <a:latin typeface="Calibri" pitchFamily="34" charset="0"/>
              </a:rPr>
              <a:t>1995</a:t>
            </a:r>
            <a:r>
              <a:rPr lang="en-US" sz="1200" dirty="0">
                <a:latin typeface="Calibri" pitchFamily="34" charset="0"/>
              </a:rPr>
              <a:t>, </a:t>
            </a:r>
            <a:r>
              <a:rPr lang="en-US" sz="1200" i="1" dirty="0">
                <a:latin typeface="Calibri" pitchFamily="34" charset="0"/>
              </a:rPr>
              <a:t>229</a:t>
            </a:r>
            <a:r>
              <a:rPr lang="en-US" sz="1200" dirty="0">
                <a:latin typeface="Calibri" pitchFamily="34" charset="0"/>
              </a:rPr>
              <a:t>, 315.</a:t>
            </a:r>
          </a:p>
        </p:txBody>
      </p:sp>
      <p:sp>
        <p:nvSpPr>
          <p:cNvPr id="16395" name="Rectangle 14"/>
          <p:cNvSpPr>
            <a:spLocks noChangeArrowheads="1"/>
          </p:cNvSpPr>
          <p:nvPr/>
        </p:nvSpPr>
        <p:spPr bwMode="auto">
          <a:xfrm>
            <a:off x="914400" y="5029200"/>
            <a:ext cx="5334000" cy="646331"/>
          </a:xfrm>
          <a:prstGeom prst="rect">
            <a:avLst/>
          </a:prstGeom>
          <a:noFill/>
          <a:ln w="9525">
            <a:noFill/>
            <a:miter lim="800000"/>
            <a:headEnd/>
            <a:tailEnd/>
          </a:ln>
        </p:spPr>
        <p:txBody>
          <a:bodyPr anchor="ctr">
            <a:spAutoFit/>
          </a:bodyPr>
          <a:lstStyle/>
          <a:p>
            <a:r>
              <a:rPr lang="en-US" dirty="0" smtClean="0">
                <a:latin typeface="Calibri" pitchFamily="34" charset="0"/>
                <a:sym typeface="Symbol" pitchFamily="18" charset="2"/>
              </a:rPr>
              <a:t> </a:t>
            </a:r>
            <a:r>
              <a:rPr lang="en-US" dirty="0" smtClean="0">
                <a:latin typeface="Calibri" pitchFamily="34" charset="0"/>
              </a:rPr>
              <a:t> </a:t>
            </a:r>
            <a:r>
              <a:rPr lang="en-US" dirty="0">
                <a:latin typeface="Calibri" pitchFamily="34" charset="0"/>
              </a:rPr>
              <a:t>B-H stretching frequencies are consistent with a U-H     </a:t>
            </a:r>
          </a:p>
          <a:p>
            <a:r>
              <a:rPr lang="en-US" dirty="0">
                <a:latin typeface="Calibri" pitchFamily="34" charset="0"/>
              </a:rPr>
              <a:t>   </a:t>
            </a:r>
            <a:r>
              <a:rPr lang="en-US" dirty="0" smtClean="0">
                <a:latin typeface="Calibri" pitchFamily="34" charset="0"/>
              </a:rPr>
              <a:t> interaction </a:t>
            </a:r>
            <a:r>
              <a:rPr lang="en-US" dirty="0">
                <a:latin typeface="Calibri" pitchFamily="34" charset="0"/>
              </a:rPr>
              <a:t>at the lateral faces of the trigonal prism</a:t>
            </a:r>
          </a:p>
        </p:txBody>
      </p:sp>
      <p:sp>
        <p:nvSpPr>
          <p:cNvPr id="16396" name="TextBox 17"/>
          <p:cNvSpPr txBox="1">
            <a:spLocks noChangeArrowheads="1"/>
          </p:cNvSpPr>
          <p:nvPr/>
        </p:nvSpPr>
        <p:spPr bwMode="auto">
          <a:xfrm>
            <a:off x="6486525" y="6396037"/>
            <a:ext cx="2657475" cy="461963"/>
          </a:xfrm>
          <a:prstGeom prst="rect">
            <a:avLst/>
          </a:prstGeom>
          <a:noFill/>
          <a:ln w="9525">
            <a:noFill/>
            <a:miter lim="800000"/>
            <a:headEnd/>
            <a:tailEnd/>
          </a:ln>
        </p:spPr>
        <p:txBody>
          <a:bodyPr wrap="none">
            <a:spAutoFit/>
          </a:bodyPr>
          <a:lstStyle/>
          <a:p>
            <a:r>
              <a:rPr lang="en-US" sz="2400" b="1" dirty="0">
                <a:latin typeface="Calibri" pitchFamily="34" charset="0"/>
              </a:rPr>
              <a:t>with Katie Meihaus</a:t>
            </a:r>
          </a:p>
        </p:txBody>
      </p:sp>
      <p:sp>
        <p:nvSpPr>
          <p:cNvPr id="16" name="Rectangle 14"/>
          <p:cNvSpPr>
            <a:spLocks noChangeArrowheads="1"/>
          </p:cNvSpPr>
          <p:nvPr/>
        </p:nvSpPr>
        <p:spPr bwMode="auto">
          <a:xfrm>
            <a:off x="152400" y="6505575"/>
            <a:ext cx="5715000" cy="276999"/>
          </a:xfrm>
          <a:prstGeom prst="rect">
            <a:avLst/>
          </a:prstGeom>
          <a:noFill/>
          <a:ln w="9525">
            <a:noFill/>
            <a:miter lim="800000"/>
            <a:headEnd/>
            <a:tailEnd/>
          </a:ln>
        </p:spPr>
        <p:txBody>
          <a:bodyPr wrap="square">
            <a:spAutoFit/>
          </a:bodyPr>
          <a:lstStyle/>
          <a:p>
            <a:r>
              <a:rPr lang="en-US" sz="1200" dirty="0" smtClean="0">
                <a:latin typeface="Calibri" pitchFamily="34" charset="0"/>
              </a:rPr>
              <a:t>Magnetism: Rinehart, J.; Meihaus, K.; Long, J. </a:t>
            </a:r>
            <a:r>
              <a:rPr lang="en-US" sz="1200" i="1" dirty="0" smtClean="0">
                <a:latin typeface="Calibri" pitchFamily="34" charset="0"/>
              </a:rPr>
              <a:t>J. Am. Chem. Soc. </a:t>
            </a:r>
            <a:r>
              <a:rPr lang="en-US" sz="1200" b="1" dirty="0" smtClean="0">
                <a:latin typeface="Calibri" pitchFamily="34" charset="0"/>
              </a:rPr>
              <a:t>2010</a:t>
            </a:r>
            <a:r>
              <a:rPr lang="en-US" sz="1200" dirty="0" smtClean="0">
                <a:latin typeface="Calibri" pitchFamily="34" charset="0"/>
              </a:rPr>
              <a:t>, </a:t>
            </a:r>
            <a:r>
              <a:rPr lang="en-US" sz="1200" i="1" dirty="0" smtClean="0">
                <a:latin typeface="Calibri" pitchFamily="34" charset="0"/>
              </a:rPr>
              <a:t>132</a:t>
            </a:r>
            <a:r>
              <a:rPr lang="en-US" sz="1200" dirty="0" smtClean="0">
                <a:latin typeface="Calibri" pitchFamily="34" charset="0"/>
              </a:rPr>
              <a:t>, 7572.</a:t>
            </a:r>
            <a:endParaRPr lang="en-US" sz="1200"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6" descr="Frequency Region A - just 500 Oe.jpg"/>
          <p:cNvPicPr>
            <a:picLocks noChangeAspect="1"/>
          </p:cNvPicPr>
          <p:nvPr/>
        </p:nvPicPr>
        <p:blipFill>
          <a:blip r:embed="rId3" cstate="print"/>
          <a:srcRect/>
          <a:stretch>
            <a:fillRect/>
          </a:stretch>
        </p:blipFill>
        <p:spPr bwMode="auto">
          <a:xfrm>
            <a:off x="533400" y="1471612"/>
            <a:ext cx="8301038" cy="4243388"/>
          </a:xfrm>
          <a:prstGeom prst="rect">
            <a:avLst/>
          </a:prstGeom>
          <a:noFill/>
          <a:ln w="9525">
            <a:noFill/>
            <a:miter lim="800000"/>
            <a:headEnd/>
            <a:tailEnd/>
          </a:ln>
        </p:spPr>
      </p:pic>
      <p:pic>
        <p:nvPicPr>
          <p:cNvPr id="16" name="Picture 15" descr="Frequency Region A.jpg"/>
          <p:cNvPicPr>
            <a:picLocks noChangeAspect="1"/>
          </p:cNvPicPr>
          <p:nvPr/>
        </p:nvPicPr>
        <p:blipFill>
          <a:blip r:embed="rId4" cstate="print"/>
          <a:srcRect/>
          <a:stretch>
            <a:fillRect/>
          </a:stretch>
        </p:blipFill>
        <p:spPr bwMode="auto">
          <a:xfrm>
            <a:off x="533400" y="1471612"/>
            <a:ext cx="8301038" cy="4243388"/>
          </a:xfrm>
          <a:prstGeom prst="rect">
            <a:avLst/>
          </a:prstGeom>
          <a:noFill/>
          <a:ln w="9525">
            <a:noFill/>
            <a:miter lim="800000"/>
            <a:headEnd/>
            <a:tailEnd/>
          </a:ln>
        </p:spPr>
      </p:pic>
      <p:pic>
        <p:nvPicPr>
          <p:cNvPr id="18" name="Picture 17" descr="Frequency Region A and B.jpg"/>
          <p:cNvPicPr>
            <a:picLocks noChangeAspect="1"/>
          </p:cNvPicPr>
          <p:nvPr/>
        </p:nvPicPr>
        <p:blipFill>
          <a:blip r:embed="rId5" cstate="print"/>
          <a:srcRect/>
          <a:stretch>
            <a:fillRect/>
          </a:stretch>
        </p:blipFill>
        <p:spPr bwMode="auto">
          <a:xfrm>
            <a:off x="533400" y="1471612"/>
            <a:ext cx="8301038" cy="4243388"/>
          </a:xfrm>
          <a:prstGeom prst="rect">
            <a:avLst/>
          </a:prstGeom>
          <a:noFill/>
          <a:ln w="9525">
            <a:noFill/>
            <a:miter lim="800000"/>
            <a:headEnd/>
            <a:tailEnd/>
          </a:ln>
        </p:spPr>
      </p:pic>
      <p:sp>
        <p:nvSpPr>
          <p:cNvPr id="8" name="TextBox 7"/>
          <p:cNvSpPr txBox="1"/>
          <p:nvPr/>
        </p:nvSpPr>
        <p:spPr>
          <a:xfrm>
            <a:off x="381000" y="400050"/>
            <a:ext cx="8382000" cy="584775"/>
          </a:xfrm>
          <a:prstGeom prst="rect">
            <a:avLst/>
          </a:prstGeom>
          <a:noFill/>
        </p:spPr>
        <p:txBody>
          <a:bodyPr>
            <a:spAutoFit/>
          </a:bodyPr>
          <a:lstStyle/>
          <a:p>
            <a:pPr algn="ctr" fontAlgn="auto">
              <a:spcBef>
                <a:spcPts val="0"/>
              </a:spcBef>
              <a:spcAft>
                <a:spcPts val="0"/>
              </a:spcAft>
              <a:defRPr/>
            </a:pPr>
            <a:r>
              <a:rPr lang="en-US" sz="3200" b="1" dirty="0">
                <a:latin typeface="+mj-lt"/>
                <a:cs typeface="+mn-cs"/>
              </a:rPr>
              <a:t>Multiple Pathways to Magnetic Relaxation</a:t>
            </a:r>
          </a:p>
        </p:txBody>
      </p:sp>
      <p:sp>
        <p:nvSpPr>
          <p:cNvPr id="9" name="TextBox 8"/>
          <p:cNvSpPr txBox="1">
            <a:spLocks noChangeArrowheads="1"/>
          </p:cNvSpPr>
          <p:nvPr/>
        </p:nvSpPr>
        <p:spPr bwMode="auto">
          <a:xfrm>
            <a:off x="2590800" y="1700212"/>
            <a:ext cx="2646878" cy="369332"/>
          </a:xfrm>
          <a:prstGeom prst="rect">
            <a:avLst/>
          </a:prstGeom>
          <a:noFill/>
          <a:ln w="9525">
            <a:noFill/>
            <a:miter lim="800000"/>
            <a:headEnd/>
            <a:tailEnd/>
          </a:ln>
        </p:spPr>
        <p:txBody>
          <a:bodyPr wrap="none">
            <a:spAutoFit/>
          </a:bodyPr>
          <a:lstStyle/>
          <a:p>
            <a:r>
              <a:rPr lang="en-US" dirty="0" smtClean="0"/>
              <a:t>Fast Relaxation Domain</a:t>
            </a:r>
            <a:endParaRPr lang="en-US" dirty="0"/>
          </a:p>
        </p:txBody>
      </p:sp>
      <p:sp>
        <p:nvSpPr>
          <p:cNvPr id="10" name="TextBox 9"/>
          <p:cNvSpPr txBox="1">
            <a:spLocks noChangeArrowheads="1"/>
          </p:cNvSpPr>
          <p:nvPr/>
        </p:nvSpPr>
        <p:spPr bwMode="auto">
          <a:xfrm>
            <a:off x="4724400" y="2192337"/>
            <a:ext cx="2698175" cy="369332"/>
          </a:xfrm>
          <a:prstGeom prst="rect">
            <a:avLst/>
          </a:prstGeom>
          <a:noFill/>
          <a:ln w="9525">
            <a:noFill/>
            <a:miter lim="800000"/>
            <a:headEnd/>
            <a:tailEnd/>
          </a:ln>
        </p:spPr>
        <p:txBody>
          <a:bodyPr wrap="none">
            <a:spAutoFit/>
          </a:bodyPr>
          <a:lstStyle/>
          <a:p>
            <a:r>
              <a:rPr lang="en-US" dirty="0" smtClean="0"/>
              <a:t>Slow Relaxation Domain</a:t>
            </a:r>
            <a:endParaRPr lang="en-US" dirty="0"/>
          </a:p>
        </p:txBody>
      </p:sp>
      <p:sp>
        <p:nvSpPr>
          <p:cNvPr id="11" name="Rectangle 14"/>
          <p:cNvSpPr>
            <a:spLocks noChangeArrowheads="1"/>
          </p:cNvSpPr>
          <p:nvPr/>
        </p:nvSpPr>
        <p:spPr bwMode="auto">
          <a:xfrm>
            <a:off x="990600" y="5943600"/>
            <a:ext cx="6934200" cy="646331"/>
          </a:xfrm>
          <a:prstGeom prst="rect">
            <a:avLst/>
          </a:prstGeom>
          <a:noFill/>
          <a:ln w="9525">
            <a:noFill/>
            <a:miter lim="800000"/>
            <a:headEnd/>
            <a:tailEnd/>
          </a:ln>
        </p:spPr>
        <p:txBody>
          <a:bodyPr wrap="square" anchor="ctr">
            <a:spAutoFit/>
          </a:bodyPr>
          <a:lstStyle/>
          <a:p>
            <a:r>
              <a:rPr lang="en-US" dirty="0" smtClean="0">
                <a:latin typeface="Calibri" pitchFamily="34" charset="0"/>
                <a:sym typeface="Symbol" pitchFamily="18" charset="2"/>
              </a:rPr>
              <a:t> </a:t>
            </a:r>
            <a:r>
              <a:rPr lang="en-US" dirty="0" smtClean="0">
                <a:latin typeface="Calibri" pitchFamily="34" charset="0"/>
              </a:rPr>
              <a:t> Multiple relaxation processes are difficult to explain with only a single    </a:t>
            </a:r>
          </a:p>
          <a:p>
            <a:r>
              <a:rPr lang="en-US" dirty="0" smtClean="0">
                <a:latin typeface="Calibri" pitchFamily="34" charset="0"/>
              </a:rPr>
              <a:t>    paramagnetic ion per cluster</a:t>
            </a:r>
            <a:endParaRPr lang="en-US"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Relaxation Times linear scale.jpg"/>
          <p:cNvPicPr>
            <a:picLocks noChangeAspect="1"/>
          </p:cNvPicPr>
          <p:nvPr/>
        </p:nvPicPr>
        <p:blipFill>
          <a:blip r:embed="rId3" cstate="print"/>
          <a:srcRect/>
          <a:stretch>
            <a:fillRect/>
          </a:stretch>
        </p:blipFill>
        <p:spPr bwMode="auto">
          <a:xfrm>
            <a:off x="4953000" y="1153758"/>
            <a:ext cx="3429000" cy="5352586"/>
          </a:xfrm>
          <a:prstGeom prst="rect">
            <a:avLst/>
          </a:prstGeom>
          <a:noFill/>
          <a:ln w="9525">
            <a:noFill/>
            <a:miter lim="800000"/>
            <a:headEnd/>
            <a:tailEnd/>
          </a:ln>
        </p:spPr>
      </p:pic>
      <p:pic>
        <p:nvPicPr>
          <p:cNvPr id="19461" name="Picture 14" descr="relaxation time UB3 small.jpg"/>
          <p:cNvPicPr>
            <a:picLocks noChangeAspect="1"/>
          </p:cNvPicPr>
          <p:nvPr/>
        </p:nvPicPr>
        <p:blipFill>
          <a:blip r:embed="rId4" cstate="print"/>
          <a:srcRect/>
          <a:stretch>
            <a:fillRect/>
          </a:stretch>
        </p:blipFill>
        <p:spPr bwMode="auto">
          <a:xfrm>
            <a:off x="935916" y="3621236"/>
            <a:ext cx="3352800" cy="2722209"/>
          </a:xfrm>
          <a:prstGeom prst="rect">
            <a:avLst/>
          </a:prstGeom>
          <a:noFill/>
          <a:ln w="9525">
            <a:noFill/>
            <a:miter lim="800000"/>
            <a:headEnd/>
            <a:tailEnd/>
          </a:ln>
        </p:spPr>
      </p:pic>
      <p:pic>
        <p:nvPicPr>
          <p:cNvPr id="16" name="Picture 15" descr="relaxation times just region A small.jpg"/>
          <p:cNvPicPr>
            <a:picLocks noChangeAspect="1"/>
          </p:cNvPicPr>
          <p:nvPr/>
        </p:nvPicPr>
        <p:blipFill>
          <a:blip r:embed="rId5" cstate="print"/>
          <a:srcRect/>
          <a:stretch>
            <a:fillRect/>
          </a:stretch>
        </p:blipFill>
        <p:spPr bwMode="auto">
          <a:xfrm>
            <a:off x="838200" y="1066800"/>
            <a:ext cx="3429000" cy="2684859"/>
          </a:xfrm>
          <a:prstGeom prst="rect">
            <a:avLst/>
          </a:prstGeom>
          <a:noFill/>
          <a:ln w="9525">
            <a:noFill/>
            <a:miter lim="800000"/>
            <a:headEnd/>
            <a:tailEnd/>
          </a:ln>
        </p:spPr>
      </p:pic>
      <p:sp>
        <p:nvSpPr>
          <p:cNvPr id="12" name="TextBox 11"/>
          <p:cNvSpPr txBox="1"/>
          <p:nvPr/>
        </p:nvSpPr>
        <p:spPr>
          <a:xfrm>
            <a:off x="381000" y="304800"/>
            <a:ext cx="8382000" cy="523875"/>
          </a:xfrm>
          <a:prstGeom prst="rect">
            <a:avLst/>
          </a:prstGeom>
          <a:noFill/>
        </p:spPr>
        <p:txBody>
          <a:bodyPr>
            <a:spAutoFit/>
          </a:bodyPr>
          <a:lstStyle/>
          <a:p>
            <a:pPr algn="ctr" fontAlgn="auto">
              <a:spcBef>
                <a:spcPts val="0"/>
              </a:spcBef>
              <a:spcAft>
                <a:spcPts val="0"/>
              </a:spcAft>
              <a:defRPr/>
            </a:pPr>
            <a:r>
              <a:rPr lang="en-US" sz="2800" b="1" dirty="0" smtClean="0">
                <a:latin typeface="+mj-lt"/>
                <a:cs typeface="+mn-cs"/>
              </a:rPr>
              <a:t>Field Dependence of Magnetic Relaxation Times</a:t>
            </a:r>
            <a:endParaRPr lang="en-US" sz="2800" b="1" dirty="0">
              <a:latin typeface="+mj-lt"/>
              <a:cs typeface="+mn-cs"/>
            </a:endParaRPr>
          </a:p>
        </p:txBody>
      </p:sp>
      <p:sp>
        <p:nvSpPr>
          <p:cNvPr id="19464" name="TextBox 12"/>
          <p:cNvSpPr txBox="1">
            <a:spLocks noChangeArrowheads="1"/>
          </p:cNvSpPr>
          <p:nvPr/>
        </p:nvSpPr>
        <p:spPr bwMode="auto">
          <a:xfrm>
            <a:off x="5562600" y="1610958"/>
            <a:ext cx="658812" cy="369888"/>
          </a:xfrm>
          <a:prstGeom prst="rect">
            <a:avLst/>
          </a:prstGeom>
          <a:noFill/>
          <a:ln w="9525">
            <a:noFill/>
            <a:miter lim="800000"/>
            <a:headEnd/>
            <a:tailEnd/>
          </a:ln>
        </p:spPr>
        <p:txBody>
          <a:bodyPr wrap="none">
            <a:spAutoFit/>
          </a:bodyPr>
          <a:lstStyle/>
          <a:p>
            <a:r>
              <a:rPr lang="en-US" b="1" dirty="0">
                <a:latin typeface="Calibri" pitchFamily="34" charset="0"/>
              </a:rPr>
              <a:t>1.8 K</a:t>
            </a:r>
          </a:p>
        </p:txBody>
      </p:sp>
      <p:sp>
        <p:nvSpPr>
          <p:cNvPr id="19465" name="TextBox 9"/>
          <p:cNvSpPr txBox="1">
            <a:spLocks noChangeArrowheads="1"/>
          </p:cNvSpPr>
          <p:nvPr/>
        </p:nvSpPr>
        <p:spPr bwMode="auto">
          <a:xfrm>
            <a:off x="2608262" y="4013539"/>
            <a:ext cx="1506538" cy="415925"/>
          </a:xfrm>
          <a:prstGeom prst="rect">
            <a:avLst/>
          </a:prstGeom>
          <a:noFill/>
          <a:ln w="9525">
            <a:noFill/>
            <a:miter lim="800000"/>
            <a:headEnd/>
            <a:tailEnd/>
          </a:ln>
        </p:spPr>
        <p:txBody>
          <a:bodyPr wrap="none">
            <a:spAutoFit/>
          </a:bodyPr>
          <a:lstStyle/>
          <a:p>
            <a:r>
              <a:rPr lang="en-US" sz="2100" dirty="0">
                <a:latin typeface="Calibri" pitchFamily="34" charset="0"/>
              </a:rPr>
              <a:t>U(Ph</a:t>
            </a:r>
            <a:r>
              <a:rPr lang="en-US" sz="2100" baseline="-25000" dirty="0">
                <a:latin typeface="Calibri" pitchFamily="34" charset="0"/>
              </a:rPr>
              <a:t>2</a:t>
            </a:r>
            <a:r>
              <a:rPr lang="en-US" sz="2100" dirty="0">
                <a:latin typeface="Calibri" pitchFamily="34" charset="0"/>
              </a:rPr>
              <a:t>BPz</a:t>
            </a:r>
            <a:r>
              <a:rPr lang="en-US" sz="2100" baseline="-25000" dirty="0">
                <a:latin typeface="Calibri" pitchFamily="34" charset="0"/>
              </a:rPr>
              <a:t>2</a:t>
            </a:r>
            <a:r>
              <a:rPr lang="en-US" sz="2100" dirty="0">
                <a:latin typeface="Calibri" pitchFamily="34" charset="0"/>
              </a:rPr>
              <a:t>)</a:t>
            </a:r>
            <a:r>
              <a:rPr lang="en-US" sz="2100" baseline="-25000" dirty="0">
                <a:latin typeface="Calibri" pitchFamily="34" charset="0"/>
              </a:rPr>
              <a:t>3</a:t>
            </a:r>
            <a:endParaRPr lang="en-US" sz="2100" dirty="0">
              <a:latin typeface="Calibri" pitchFamily="34" charset="0"/>
            </a:endParaRPr>
          </a:p>
        </p:txBody>
      </p:sp>
      <p:sp>
        <p:nvSpPr>
          <p:cNvPr id="17" name="TextBox 16"/>
          <p:cNvSpPr txBox="1">
            <a:spLocks noChangeArrowheads="1"/>
          </p:cNvSpPr>
          <p:nvPr/>
        </p:nvSpPr>
        <p:spPr bwMode="auto">
          <a:xfrm>
            <a:off x="2674429" y="1447800"/>
            <a:ext cx="1447800" cy="415925"/>
          </a:xfrm>
          <a:prstGeom prst="rect">
            <a:avLst/>
          </a:prstGeom>
          <a:noFill/>
          <a:ln w="9525">
            <a:noFill/>
            <a:miter lim="800000"/>
            <a:headEnd/>
            <a:tailEnd/>
          </a:ln>
        </p:spPr>
        <p:txBody>
          <a:bodyPr>
            <a:spAutoFit/>
          </a:bodyPr>
          <a:lstStyle/>
          <a:p>
            <a:r>
              <a:rPr lang="en-US" sz="2100" dirty="0">
                <a:latin typeface="Calibri" pitchFamily="34" charset="0"/>
              </a:rPr>
              <a:t>U(H</a:t>
            </a:r>
            <a:r>
              <a:rPr lang="en-US" sz="2100" baseline="-25000" dirty="0">
                <a:latin typeface="Calibri" pitchFamily="34" charset="0"/>
              </a:rPr>
              <a:t>2</a:t>
            </a:r>
            <a:r>
              <a:rPr lang="en-US" sz="2100" dirty="0">
                <a:latin typeface="Calibri" pitchFamily="34" charset="0"/>
              </a:rPr>
              <a:t>BPz</a:t>
            </a:r>
            <a:r>
              <a:rPr lang="en-US" sz="2100" baseline="-25000" dirty="0">
                <a:latin typeface="Calibri" pitchFamily="34" charset="0"/>
              </a:rPr>
              <a:t>2</a:t>
            </a:r>
            <a:r>
              <a:rPr lang="en-US" sz="2100" dirty="0">
                <a:latin typeface="Calibri" pitchFamily="34" charset="0"/>
              </a:rPr>
              <a:t>)</a:t>
            </a:r>
            <a:r>
              <a:rPr lang="en-US" sz="2100" baseline="-25000" dirty="0">
                <a:latin typeface="Calibri" pitchFamily="34" charset="0"/>
              </a:rPr>
              <a:t>3</a:t>
            </a:r>
            <a:endParaRPr lang="en-US" sz="2100" dirty="0">
              <a:latin typeface="Calibri" pitchFamily="34" charset="0"/>
            </a:endParaRPr>
          </a:p>
        </p:txBody>
      </p:sp>
      <p:sp>
        <p:nvSpPr>
          <p:cNvPr id="11" name="TextBox 10"/>
          <p:cNvSpPr txBox="1"/>
          <p:nvPr/>
        </p:nvSpPr>
        <p:spPr>
          <a:xfrm>
            <a:off x="2674429" y="1828800"/>
            <a:ext cx="1308371" cy="307777"/>
          </a:xfrm>
          <a:prstGeom prst="rect">
            <a:avLst/>
          </a:prstGeom>
          <a:noFill/>
        </p:spPr>
        <p:txBody>
          <a:bodyPr wrap="none" rtlCol="0">
            <a:spAutoFit/>
          </a:bodyPr>
          <a:lstStyle/>
          <a:p>
            <a:r>
              <a:rPr lang="en-US" sz="1400" dirty="0" smtClean="0"/>
              <a:t>(Fast Domain)</a:t>
            </a:r>
            <a:endParaRPr lang="en-US" sz="1400" dirty="0"/>
          </a:p>
        </p:txBody>
      </p:sp>
      <p:sp>
        <p:nvSpPr>
          <p:cNvPr id="13" name="TextBox 12"/>
          <p:cNvSpPr txBox="1"/>
          <p:nvPr/>
        </p:nvSpPr>
        <p:spPr>
          <a:xfrm>
            <a:off x="6781800" y="5344758"/>
            <a:ext cx="1361796" cy="307777"/>
          </a:xfrm>
          <a:prstGeom prst="rect">
            <a:avLst/>
          </a:prstGeom>
          <a:noFill/>
        </p:spPr>
        <p:txBody>
          <a:bodyPr wrap="square" rtlCol="0">
            <a:spAutoFit/>
          </a:bodyPr>
          <a:lstStyle/>
          <a:p>
            <a:r>
              <a:rPr lang="en-US" sz="1400" dirty="0" smtClean="0"/>
              <a:t>(Fast Domain)</a:t>
            </a:r>
            <a:endParaRPr lang="en-US" sz="1400" dirty="0"/>
          </a:p>
        </p:txBody>
      </p:sp>
      <p:sp>
        <p:nvSpPr>
          <p:cNvPr id="15" name="TextBox 14"/>
          <p:cNvSpPr txBox="1"/>
          <p:nvPr/>
        </p:nvSpPr>
        <p:spPr>
          <a:xfrm>
            <a:off x="5867400" y="2525358"/>
            <a:ext cx="1448351" cy="307777"/>
          </a:xfrm>
          <a:prstGeom prst="rect">
            <a:avLst/>
          </a:prstGeom>
          <a:noFill/>
        </p:spPr>
        <p:txBody>
          <a:bodyPr wrap="square" rtlCol="0">
            <a:spAutoFit/>
          </a:bodyPr>
          <a:lstStyle/>
          <a:p>
            <a:r>
              <a:rPr lang="en-US" sz="1400" dirty="0" smtClean="0"/>
              <a:t>(Slow Domain)</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P spid="17"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9144000" cy="646331"/>
          </a:xfrm>
          <a:prstGeom prst="rect">
            <a:avLst/>
          </a:prstGeom>
          <a:noFill/>
        </p:spPr>
        <p:txBody>
          <a:bodyPr wrap="square">
            <a:spAutoFit/>
          </a:bodyPr>
          <a:lstStyle/>
          <a:p>
            <a:pPr algn="ctr"/>
            <a:r>
              <a:rPr lang="en-US" sz="3600" b="1" dirty="0" smtClean="0">
                <a:latin typeface="+mj-lt"/>
                <a:cs typeface="+mn-cs"/>
              </a:rPr>
              <a:t>Magnetic Dilution of </a:t>
            </a:r>
            <a:r>
              <a:rPr lang="en-US" sz="3600" b="1" dirty="0" smtClean="0">
                <a:latin typeface="Calibri" pitchFamily="34" charset="0"/>
              </a:rPr>
              <a:t>U(H</a:t>
            </a:r>
            <a:r>
              <a:rPr lang="en-US" sz="3600" b="1" baseline="-25000" dirty="0" smtClean="0">
                <a:latin typeface="Calibri" pitchFamily="34" charset="0"/>
              </a:rPr>
              <a:t>2</a:t>
            </a:r>
            <a:r>
              <a:rPr lang="en-US" sz="3600" b="1" dirty="0" smtClean="0">
                <a:latin typeface="Calibri" pitchFamily="34" charset="0"/>
              </a:rPr>
              <a:t>BPz</a:t>
            </a:r>
            <a:r>
              <a:rPr lang="en-US" sz="3600" b="1" baseline="-25000" dirty="0" smtClean="0">
                <a:latin typeface="Calibri" pitchFamily="34" charset="0"/>
              </a:rPr>
              <a:t>2</a:t>
            </a:r>
            <a:r>
              <a:rPr lang="en-US" sz="3600" b="1" dirty="0" smtClean="0">
                <a:latin typeface="Calibri" pitchFamily="34" charset="0"/>
              </a:rPr>
              <a:t>)</a:t>
            </a:r>
            <a:r>
              <a:rPr lang="en-US" sz="3600" b="1" baseline="-25000" dirty="0" smtClean="0">
                <a:latin typeface="Calibri" pitchFamily="34" charset="0"/>
              </a:rPr>
              <a:t>3</a:t>
            </a:r>
            <a:endParaRPr lang="en-US" sz="3600" b="1" dirty="0">
              <a:latin typeface="Calibri" pitchFamily="34" charset="0"/>
            </a:endParaRPr>
          </a:p>
        </p:txBody>
      </p:sp>
      <p:sp>
        <p:nvSpPr>
          <p:cNvPr id="6" name="TextBox 4"/>
          <p:cNvSpPr txBox="1">
            <a:spLocks noChangeArrowheads="1"/>
          </p:cNvSpPr>
          <p:nvPr/>
        </p:nvSpPr>
        <p:spPr bwMode="auto">
          <a:xfrm>
            <a:off x="6400800" y="4267200"/>
            <a:ext cx="1752600" cy="738664"/>
          </a:xfrm>
          <a:prstGeom prst="rect">
            <a:avLst/>
          </a:prstGeom>
          <a:noFill/>
          <a:ln w="9525">
            <a:noFill/>
            <a:miter lim="800000"/>
            <a:headEnd/>
            <a:tailEnd/>
          </a:ln>
        </p:spPr>
        <p:txBody>
          <a:bodyPr wrap="square">
            <a:spAutoFit/>
          </a:bodyPr>
          <a:lstStyle/>
          <a:p>
            <a:r>
              <a:rPr lang="en-US" sz="2100" dirty="0" smtClean="0">
                <a:latin typeface="Calibri" pitchFamily="34" charset="0"/>
              </a:rPr>
              <a:t>4% U(H</a:t>
            </a:r>
            <a:r>
              <a:rPr lang="en-US" sz="2100" baseline="-25000" dirty="0" smtClean="0">
                <a:latin typeface="Calibri" pitchFamily="34" charset="0"/>
              </a:rPr>
              <a:t>2</a:t>
            </a:r>
            <a:r>
              <a:rPr lang="en-US" sz="2100" dirty="0" smtClean="0">
                <a:latin typeface="Calibri" pitchFamily="34" charset="0"/>
              </a:rPr>
              <a:t>BPz</a:t>
            </a:r>
            <a:r>
              <a:rPr lang="en-US" sz="2100" baseline="-25000" dirty="0" smtClean="0">
                <a:latin typeface="Calibri" pitchFamily="34" charset="0"/>
              </a:rPr>
              <a:t>2</a:t>
            </a:r>
            <a:r>
              <a:rPr lang="en-US" sz="2100" dirty="0" smtClean="0">
                <a:latin typeface="Calibri" pitchFamily="34" charset="0"/>
              </a:rPr>
              <a:t>)</a:t>
            </a:r>
            <a:r>
              <a:rPr lang="en-US" sz="2100" baseline="-25000" dirty="0" smtClean="0">
                <a:latin typeface="Calibri" pitchFamily="34" charset="0"/>
              </a:rPr>
              <a:t>3</a:t>
            </a:r>
            <a:r>
              <a:rPr lang="en-US" sz="2100" baseline="-25000" dirty="0">
                <a:latin typeface="Calibri" pitchFamily="34" charset="0"/>
              </a:rPr>
              <a:t> </a:t>
            </a:r>
            <a:r>
              <a:rPr lang="en-US" sz="2100" dirty="0" smtClean="0">
                <a:latin typeface="Calibri" pitchFamily="34" charset="0"/>
              </a:rPr>
              <a:t>  in Y(H</a:t>
            </a:r>
            <a:r>
              <a:rPr lang="en-US" sz="2100" baseline="-25000" dirty="0" smtClean="0">
                <a:latin typeface="Calibri" pitchFamily="34" charset="0"/>
              </a:rPr>
              <a:t>2</a:t>
            </a:r>
            <a:r>
              <a:rPr lang="en-US" sz="2100" dirty="0" smtClean="0">
                <a:latin typeface="Calibri" pitchFamily="34" charset="0"/>
              </a:rPr>
              <a:t>BPz</a:t>
            </a:r>
            <a:r>
              <a:rPr lang="en-US" sz="2100" baseline="-25000" dirty="0" smtClean="0">
                <a:latin typeface="Calibri" pitchFamily="34" charset="0"/>
              </a:rPr>
              <a:t>2</a:t>
            </a:r>
            <a:r>
              <a:rPr lang="en-US" sz="2100" dirty="0" smtClean="0">
                <a:latin typeface="Calibri" pitchFamily="34" charset="0"/>
              </a:rPr>
              <a:t>)</a:t>
            </a:r>
            <a:r>
              <a:rPr lang="en-US" sz="2100" baseline="-25000" dirty="0" smtClean="0">
                <a:latin typeface="Calibri" pitchFamily="34" charset="0"/>
              </a:rPr>
              <a:t>3</a:t>
            </a:r>
          </a:p>
        </p:txBody>
      </p:sp>
      <p:sp>
        <p:nvSpPr>
          <p:cNvPr id="7" name="Line 3"/>
          <p:cNvSpPr>
            <a:spLocks noChangeShapeType="1"/>
          </p:cNvSpPr>
          <p:nvPr/>
        </p:nvSpPr>
        <p:spPr bwMode="auto">
          <a:xfrm>
            <a:off x="2590800" y="2909888"/>
            <a:ext cx="3124200" cy="0"/>
          </a:xfrm>
          <a:prstGeom prst="line">
            <a:avLst/>
          </a:prstGeom>
          <a:noFill/>
          <a:ln w="25400">
            <a:solidFill>
              <a:schemeClr val="tx1"/>
            </a:solidFill>
            <a:round/>
            <a:headEnd/>
            <a:tailEnd type="triangle" w="lg" len="lg"/>
          </a:ln>
        </p:spPr>
        <p:txBody>
          <a:bodyPr/>
          <a:lstStyle/>
          <a:p>
            <a:endParaRPr lang="en-US"/>
          </a:p>
        </p:txBody>
      </p:sp>
      <p:sp>
        <p:nvSpPr>
          <p:cNvPr id="8" name="Text Box 8"/>
          <p:cNvSpPr txBox="1">
            <a:spLocks noChangeArrowheads="1"/>
          </p:cNvSpPr>
          <p:nvPr/>
        </p:nvSpPr>
        <p:spPr bwMode="auto">
          <a:xfrm>
            <a:off x="3810000" y="3024188"/>
            <a:ext cx="547688" cy="369887"/>
          </a:xfrm>
          <a:prstGeom prst="rect">
            <a:avLst/>
          </a:prstGeom>
          <a:noFill/>
          <a:ln w="9525" algn="ctr">
            <a:noFill/>
            <a:miter lim="800000"/>
            <a:headEnd/>
            <a:tailEnd/>
          </a:ln>
        </p:spPr>
        <p:txBody>
          <a:bodyPr wrap="none">
            <a:spAutoFit/>
          </a:bodyPr>
          <a:lstStyle/>
          <a:p>
            <a:r>
              <a:rPr lang="en-US">
                <a:latin typeface="Calibri" pitchFamily="34" charset="0"/>
              </a:rPr>
              <a:t>THF</a:t>
            </a:r>
          </a:p>
        </p:txBody>
      </p:sp>
      <p:sp>
        <p:nvSpPr>
          <p:cNvPr id="9" name="TextBox 9"/>
          <p:cNvSpPr txBox="1">
            <a:spLocks noChangeArrowheads="1"/>
          </p:cNvSpPr>
          <p:nvPr/>
        </p:nvSpPr>
        <p:spPr bwMode="auto">
          <a:xfrm>
            <a:off x="855663" y="4249738"/>
            <a:ext cx="1236662" cy="415925"/>
          </a:xfrm>
          <a:prstGeom prst="rect">
            <a:avLst/>
          </a:prstGeom>
          <a:noFill/>
          <a:ln w="9525">
            <a:noFill/>
            <a:miter lim="800000"/>
            <a:headEnd/>
            <a:tailEnd/>
          </a:ln>
        </p:spPr>
        <p:txBody>
          <a:bodyPr wrap="none">
            <a:spAutoFit/>
          </a:bodyPr>
          <a:lstStyle/>
          <a:p>
            <a:r>
              <a:rPr lang="en-US" sz="2100">
                <a:latin typeface="Calibri" pitchFamily="34" charset="0"/>
              </a:rPr>
              <a:t>(H</a:t>
            </a:r>
            <a:r>
              <a:rPr lang="en-US" sz="2100" baseline="-25000">
                <a:latin typeface="Calibri" pitchFamily="34" charset="0"/>
              </a:rPr>
              <a:t>2</a:t>
            </a:r>
            <a:r>
              <a:rPr lang="en-US" sz="2100">
                <a:latin typeface="Calibri" pitchFamily="34" charset="0"/>
              </a:rPr>
              <a:t>BPz</a:t>
            </a:r>
            <a:r>
              <a:rPr lang="en-US" sz="2100" baseline="-25000">
                <a:latin typeface="Calibri" pitchFamily="34" charset="0"/>
              </a:rPr>
              <a:t>2</a:t>
            </a:r>
            <a:r>
              <a:rPr lang="en-US" sz="2100">
                <a:latin typeface="Calibri" pitchFamily="34" charset="0"/>
              </a:rPr>
              <a:t>)</a:t>
            </a:r>
            <a:r>
              <a:rPr lang="en-US" sz="2100" baseline="30000">
                <a:latin typeface="Calibri" pitchFamily="34" charset="0"/>
              </a:rPr>
              <a:t>1-</a:t>
            </a:r>
          </a:p>
        </p:txBody>
      </p:sp>
      <p:pic>
        <p:nvPicPr>
          <p:cNvPr id="10" name="Picture 12" descr="Figure1 - side and top.jpg"/>
          <p:cNvPicPr>
            <a:picLocks noChangeAspect="1"/>
          </p:cNvPicPr>
          <p:nvPr/>
        </p:nvPicPr>
        <p:blipFill>
          <a:blip r:embed="rId2" cstate="print"/>
          <a:srcRect r="58290"/>
          <a:stretch>
            <a:fillRect/>
          </a:stretch>
        </p:blipFill>
        <p:spPr bwMode="auto">
          <a:xfrm>
            <a:off x="6019800" y="1600200"/>
            <a:ext cx="2514600" cy="2619375"/>
          </a:xfrm>
          <a:prstGeom prst="rect">
            <a:avLst/>
          </a:prstGeom>
          <a:noFill/>
          <a:ln w="9525">
            <a:noFill/>
            <a:miter lim="800000"/>
            <a:headEnd/>
            <a:tailEnd/>
          </a:ln>
        </p:spPr>
      </p:pic>
      <p:grpSp>
        <p:nvGrpSpPr>
          <p:cNvPr id="11" name="Group 16"/>
          <p:cNvGrpSpPr>
            <a:grpSpLocks/>
          </p:cNvGrpSpPr>
          <p:nvPr/>
        </p:nvGrpSpPr>
        <p:grpSpPr bwMode="auto">
          <a:xfrm>
            <a:off x="593725" y="1749425"/>
            <a:ext cx="1549400" cy="2320925"/>
            <a:chOff x="593478" y="1600200"/>
            <a:chExt cx="1550186" cy="2320092"/>
          </a:xfrm>
        </p:grpSpPr>
        <p:sp>
          <p:nvSpPr>
            <p:cNvPr id="12" name="Rectangle 8"/>
            <p:cNvSpPr>
              <a:spLocks noChangeArrowheads="1"/>
            </p:cNvSpPr>
            <p:nvPr/>
          </p:nvSpPr>
          <p:spPr bwMode="auto">
            <a:xfrm>
              <a:off x="695864" y="1600200"/>
              <a:ext cx="1447800" cy="1052218"/>
            </a:xfrm>
            <a:prstGeom prst="rect">
              <a:avLst/>
            </a:prstGeom>
            <a:noFill/>
            <a:ln w="9525">
              <a:noFill/>
              <a:miter lim="800000"/>
              <a:headEnd/>
              <a:tailEnd/>
            </a:ln>
          </p:spPr>
          <p:txBody>
            <a:bodyPr>
              <a:spAutoFit/>
            </a:bodyPr>
            <a:lstStyle/>
            <a:p>
              <a:pPr algn="ctr">
                <a:lnSpc>
                  <a:spcPct val="130000"/>
                </a:lnSpc>
              </a:pPr>
              <a:r>
                <a:rPr lang="en-US" sz="2400" dirty="0" smtClean="0">
                  <a:latin typeface="Calibri" pitchFamily="34" charset="0"/>
                </a:rPr>
                <a:t>YCl</a:t>
              </a:r>
              <a:r>
                <a:rPr lang="en-US" sz="2400" baseline="-25000" dirty="0" smtClean="0">
                  <a:latin typeface="Calibri" pitchFamily="34" charset="0"/>
                </a:rPr>
                <a:t>3</a:t>
              </a:r>
              <a:r>
                <a:rPr lang="en-US" sz="2400" dirty="0" smtClean="0">
                  <a:latin typeface="Calibri" pitchFamily="34" charset="0"/>
                </a:rPr>
                <a:t>:UI</a:t>
              </a:r>
              <a:r>
                <a:rPr lang="en-US" sz="2400" baseline="-25000" dirty="0" smtClean="0">
                  <a:latin typeface="Calibri" pitchFamily="34" charset="0"/>
                </a:rPr>
                <a:t>3</a:t>
              </a:r>
              <a:endParaRPr lang="en-US" sz="2400" baseline="-25000" dirty="0">
                <a:latin typeface="Calibri" pitchFamily="34" charset="0"/>
              </a:endParaRPr>
            </a:p>
            <a:p>
              <a:pPr algn="ctr">
                <a:lnSpc>
                  <a:spcPct val="130000"/>
                </a:lnSpc>
              </a:pPr>
              <a:r>
                <a:rPr lang="en-US" sz="2400" dirty="0">
                  <a:latin typeface="Calibri" pitchFamily="34" charset="0"/>
                </a:rPr>
                <a:t>+</a:t>
              </a:r>
              <a:endParaRPr lang="en-US" sz="2400" baseline="30000" dirty="0">
                <a:latin typeface="Calibri" pitchFamily="34" charset="0"/>
              </a:endParaRPr>
            </a:p>
          </p:txBody>
        </p:sp>
        <p:sp>
          <p:nvSpPr>
            <p:cNvPr id="13" name="TextBox 11"/>
            <p:cNvSpPr txBox="1">
              <a:spLocks noChangeArrowheads="1"/>
            </p:cNvSpPr>
            <p:nvPr/>
          </p:nvSpPr>
          <p:spPr bwMode="auto">
            <a:xfrm>
              <a:off x="593478" y="3047797"/>
              <a:ext cx="320922" cy="415498"/>
            </a:xfrm>
            <a:prstGeom prst="rect">
              <a:avLst/>
            </a:prstGeom>
            <a:noFill/>
            <a:ln w="9525">
              <a:noFill/>
              <a:miter lim="800000"/>
              <a:headEnd/>
              <a:tailEnd/>
            </a:ln>
          </p:spPr>
          <p:txBody>
            <a:bodyPr wrap="none">
              <a:spAutoFit/>
            </a:bodyPr>
            <a:lstStyle/>
            <a:p>
              <a:r>
                <a:rPr lang="en-US" sz="2100">
                  <a:latin typeface="Calibri" pitchFamily="34" charset="0"/>
                </a:rPr>
                <a:t>3</a:t>
              </a:r>
              <a:endParaRPr lang="en-US" sz="2100" baseline="30000">
                <a:latin typeface="Calibri" pitchFamily="34" charset="0"/>
              </a:endParaRPr>
            </a:p>
          </p:txBody>
        </p:sp>
        <p:pic>
          <p:nvPicPr>
            <p:cNvPr id="14" name="Picture 13" descr="dihydrobispyrazolylbarate ligand.tif"/>
            <p:cNvPicPr>
              <a:picLocks noChangeAspect="1"/>
            </p:cNvPicPr>
            <p:nvPr/>
          </p:nvPicPr>
          <p:blipFill>
            <a:blip r:embed="rId3" cstate="print"/>
            <a:srcRect/>
            <a:stretch>
              <a:fillRect/>
            </a:stretch>
          </p:blipFill>
          <p:spPr bwMode="auto">
            <a:xfrm>
              <a:off x="914400" y="2590800"/>
              <a:ext cx="1143000" cy="1329492"/>
            </a:xfrm>
            <a:prstGeom prst="rect">
              <a:avLst/>
            </a:prstGeom>
            <a:noFill/>
            <a:ln w="9525">
              <a:noFill/>
              <a:miter lim="800000"/>
              <a:headEnd/>
              <a:tailEnd/>
            </a:ln>
          </p:spPr>
        </p:pic>
      </p:grpSp>
      <p:sp>
        <p:nvSpPr>
          <p:cNvPr id="15" name="Rectangle 14"/>
          <p:cNvSpPr>
            <a:spLocks noChangeArrowheads="1"/>
          </p:cNvSpPr>
          <p:nvPr/>
        </p:nvSpPr>
        <p:spPr bwMode="auto">
          <a:xfrm>
            <a:off x="838200" y="5221069"/>
            <a:ext cx="7620000" cy="646331"/>
          </a:xfrm>
          <a:prstGeom prst="rect">
            <a:avLst/>
          </a:prstGeom>
          <a:noFill/>
          <a:ln w="9525">
            <a:noFill/>
            <a:miter lim="800000"/>
            <a:headEnd/>
            <a:tailEnd/>
          </a:ln>
        </p:spPr>
        <p:txBody>
          <a:bodyPr wrap="square" anchor="ctr">
            <a:spAutoFit/>
          </a:bodyPr>
          <a:lstStyle/>
          <a:p>
            <a:r>
              <a:rPr lang="en-US" dirty="0" smtClean="0">
                <a:latin typeface="Calibri" pitchFamily="34" charset="0"/>
                <a:sym typeface="Symbol" pitchFamily="18" charset="2"/>
              </a:rPr>
              <a:t> </a:t>
            </a:r>
            <a:r>
              <a:rPr lang="en-US" dirty="0" smtClean="0">
                <a:latin typeface="Calibri" pitchFamily="34" charset="0"/>
              </a:rPr>
              <a:t> Similar ionic radii allow co-crystallization of U(H</a:t>
            </a:r>
            <a:r>
              <a:rPr lang="en-US" baseline="-25000" dirty="0" smtClean="0">
                <a:latin typeface="Calibri" pitchFamily="34" charset="0"/>
              </a:rPr>
              <a:t>2</a:t>
            </a:r>
            <a:r>
              <a:rPr lang="en-US" dirty="0" smtClean="0">
                <a:latin typeface="Calibri" pitchFamily="34" charset="0"/>
              </a:rPr>
              <a:t>BPz</a:t>
            </a:r>
            <a:r>
              <a:rPr lang="en-US" baseline="-25000" dirty="0" smtClean="0">
                <a:latin typeface="Calibri" pitchFamily="34" charset="0"/>
              </a:rPr>
              <a:t>2</a:t>
            </a:r>
            <a:r>
              <a:rPr lang="en-US" dirty="0" smtClean="0">
                <a:latin typeface="Calibri" pitchFamily="34" charset="0"/>
              </a:rPr>
              <a:t>)</a:t>
            </a:r>
            <a:r>
              <a:rPr lang="en-US" baseline="-25000" dirty="0" smtClean="0">
                <a:latin typeface="Calibri" pitchFamily="34" charset="0"/>
              </a:rPr>
              <a:t>3 </a:t>
            </a:r>
            <a:r>
              <a:rPr lang="en-US" dirty="0" smtClean="0">
                <a:latin typeface="Calibri" pitchFamily="34" charset="0"/>
              </a:rPr>
              <a:t>in Y(H</a:t>
            </a:r>
            <a:r>
              <a:rPr lang="en-US" baseline="-25000" dirty="0" smtClean="0">
                <a:latin typeface="Calibri" pitchFamily="34" charset="0"/>
              </a:rPr>
              <a:t>2</a:t>
            </a:r>
            <a:r>
              <a:rPr lang="en-US" dirty="0" smtClean="0">
                <a:latin typeface="Calibri" pitchFamily="34" charset="0"/>
              </a:rPr>
              <a:t>BPz</a:t>
            </a:r>
            <a:r>
              <a:rPr lang="en-US" baseline="-25000" dirty="0" smtClean="0">
                <a:latin typeface="Calibri" pitchFamily="34" charset="0"/>
              </a:rPr>
              <a:t>2</a:t>
            </a:r>
            <a:r>
              <a:rPr lang="en-US" dirty="0" smtClean="0">
                <a:latin typeface="Calibri" pitchFamily="34" charset="0"/>
              </a:rPr>
              <a:t>)</a:t>
            </a:r>
            <a:r>
              <a:rPr lang="en-US" baseline="-25000" dirty="0" smtClean="0">
                <a:latin typeface="Calibri" pitchFamily="34" charset="0"/>
              </a:rPr>
              <a:t>3 </a:t>
            </a:r>
            <a:r>
              <a:rPr lang="en-US" dirty="0" smtClean="0">
                <a:latin typeface="Calibri" pitchFamily="34" charset="0"/>
              </a:rPr>
              <a:t>without    </a:t>
            </a:r>
          </a:p>
          <a:p>
            <a:r>
              <a:rPr lang="en-US" dirty="0" smtClean="0">
                <a:latin typeface="Calibri" pitchFamily="34" charset="0"/>
              </a:rPr>
              <a:t>    alteration of the space group or crystal field environment </a:t>
            </a:r>
            <a:endParaRPr lang="en-US" dirty="0">
              <a:latin typeface="Calibri" pitchFamily="34" charset="0"/>
            </a:endParaRPr>
          </a:p>
        </p:txBody>
      </p:sp>
      <p:sp>
        <p:nvSpPr>
          <p:cNvPr id="16" name="Rectangle 15"/>
          <p:cNvSpPr/>
          <p:nvPr/>
        </p:nvSpPr>
        <p:spPr>
          <a:xfrm>
            <a:off x="7593832" y="6488668"/>
            <a:ext cx="1550168" cy="369332"/>
          </a:xfrm>
          <a:prstGeom prst="rect">
            <a:avLst/>
          </a:prstGeom>
        </p:spPr>
        <p:txBody>
          <a:bodyPr wrap="none">
            <a:spAutoFit/>
          </a:bodyPr>
          <a:lstStyle/>
          <a:p>
            <a:r>
              <a:rPr lang="en-US" b="1" dirty="0" smtClean="0">
                <a:latin typeface="Calibri" pitchFamily="34" charset="0"/>
              </a:rPr>
              <a:t>Katie Meihaus</a:t>
            </a:r>
            <a:endParaRPr lang="en-US" b="1" dirty="0">
              <a:latin typeface="Calibri" pitchFamily="34" charset="0"/>
            </a:endParaRPr>
          </a:p>
        </p:txBody>
      </p:sp>
      <p:sp>
        <p:nvSpPr>
          <p:cNvPr id="17" name="Rectangle 16"/>
          <p:cNvSpPr>
            <a:spLocks noChangeArrowheads="1"/>
          </p:cNvSpPr>
          <p:nvPr/>
        </p:nvSpPr>
        <p:spPr bwMode="auto">
          <a:xfrm>
            <a:off x="838200" y="6031468"/>
            <a:ext cx="7391400" cy="369332"/>
          </a:xfrm>
          <a:prstGeom prst="rect">
            <a:avLst/>
          </a:prstGeom>
          <a:noFill/>
          <a:ln w="9525">
            <a:noFill/>
            <a:miter lim="800000"/>
            <a:headEnd/>
            <a:tailEnd/>
          </a:ln>
        </p:spPr>
        <p:txBody>
          <a:bodyPr wrap="square" anchor="ctr">
            <a:spAutoFit/>
          </a:bodyPr>
          <a:lstStyle/>
          <a:p>
            <a:r>
              <a:rPr lang="en-US" dirty="0" smtClean="0">
                <a:latin typeface="Calibri" pitchFamily="34" charset="0"/>
                <a:sym typeface="Symbol" pitchFamily="18" charset="2"/>
              </a:rPr>
              <a:t> In </a:t>
            </a:r>
            <a:r>
              <a:rPr lang="en-US" dirty="0" err="1" smtClean="0">
                <a:latin typeface="Calibri" pitchFamily="34" charset="0"/>
                <a:sym typeface="Symbol" pitchFamily="18" charset="2"/>
              </a:rPr>
              <a:t>undilute</a:t>
            </a:r>
            <a:r>
              <a:rPr lang="en-US" dirty="0" smtClean="0">
                <a:latin typeface="Calibri" pitchFamily="34" charset="0"/>
                <a:sym typeface="Symbol" pitchFamily="18" charset="2"/>
              </a:rPr>
              <a:t> structure, four uranium ions are </a:t>
            </a:r>
            <a:r>
              <a:rPr lang="en-US" dirty="0" smtClean="0">
                <a:latin typeface="Calibri" pitchFamily="34" charset="0"/>
              </a:rPr>
              <a:t>~8.6 Å from each uranium ion </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5899674"/>
            <a:ext cx="91440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How much is the magnetic relaxation modulated by the concentration of magnetic ions?</a:t>
            </a:r>
            <a:endParaRPr lang="en-US" dirty="0"/>
          </a:p>
        </p:txBody>
      </p:sp>
      <p:sp>
        <p:nvSpPr>
          <p:cNvPr id="3" name="TextBox 2"/>
          <p:cNvSpPr txBox="1"/>
          <p:nvPr/>
        </p:nvSpPr>
        <p:spPr>
          <a:xfrm>
            <a:off x="0" y="304800"/>
            <a:ext cx="9144000" cy="646331"/>
          </a:xfrm>
          <a:prstGeom prst="rect">
            <a:avLst/>
          </a:prstGeom>
          <a:noFill/>
        </p:spPr>
        <p:txBody>
          <a:bodyPr wrap="square">
            <a:spAutoFit/>
          </a:bodyPr>
          <a:lstStyle/>
          <a:p>
            <a:pPr algn="ctr"/>
            <a:r>
              <a:rPr lang="en-US" sz="3600" b="1" dirty="0" smtClean="0">
                <a:latin typeface="+mj-lt"/>
                <a:cs typeface="+mn-cs"/>
              </a:rPr>
              <a:t>Results of Magnetic Dilution of </a:t>
            </a:r>
            <a:r>
              <a:rPr lang="en-US" sz="3600" b="1" dirty="0" smtClean="0">
                <a:latin typeface="Calibri" pitchFamily="34" charset="0"/>
              </a:rPr>
              <a:t>U(H</a:t>
            </a:r>
            <a:r>
              <a:rPr lang="en-US" sz="3600" b="1" baseline="-25000" dirty="0" smtClean="0">
                <a:latin typeface="Calibri" pitchFamily="34" charset="0"/>
              </a:rPr>
              <a:t>2</a:t>
            </a:r>
            <a:r>
              <a:rPr lang="en-US" sz="3600" b="1" dirty="0" smtClean="0">
                <a:latin typeface="Calibri" pitchFamily="34" charset="0"/>
              </a:rPr>
              <a:t>BPz</a:t>
            </a:r>
            <a:r>
              <a:rPr lang="en-US" sz="3600" b="1" baseline="-25000" dirty="0" smtClean="0">
                <a:latin typeface="Calibri" pitchFamily="34" charset="0"/>
              </a:rPr>
              <a:t>2</a:t>
            </a:r>
            <a:r>
              <a:rPr lang="en-US" sz="3600" b="1" dirty="0" smtClean="0">
                <a:latin typeface="Calibri" pitchFamily="34" charset="0"/>
              </a:rPr>
              <a:t>)</a:t>
            </a:r>
            <a:r>
              <a:rPr lang="en-US" sz="3600" b="1" baseline="-25000" dirty="0" smtClean="0">
                <a:latin typeface="Calibri" pitchFamily="34" charset="0"/>
              </a:rPr>
              <a:t>3</a:t>
            </a:r>
            <a:endParaRPr lang="en-US" sz="3600" b="1" dirty="0">
              <a:latin typeface="Calibri" pitchFamily="34" charset="0"/>
            </a:endParaRPr>
          </a:p>
        </p:txBody>
      </p:sp>
      <p:pic>
        <p:nvPicPr>
          <p:cNvPr id="5" name="Picture 4" descr="Arrhenius and dilution.JPG"/>
          <p:cNvPicPr>
            <a:picLocks noChangeAspect="1"/>
          </p:cNvPicPr>
          <p:nvPr/>
        </p:nvPicPr>
        <p:blipFill>
          <a:blip r:embed="rId2" cstate="print"/>
          <a:srcRect t="6543"/>
          <a:stretch>
            <a:fillRect/>
          </a:stretch>
        </p:blipFill>
        <p:spPr>
          <a:xfrm>
            <a:off x="152400" y="1676400"/>
            <a:ext cx="4419600" cy="3265155"/>
          </a:xfrm>
          <a:prstGeom prst="rect">
            <a:avLst/>
          </a:prstGeom>
        </p:spPr>
      </p:pic>
      <p:sp>
        <p:nvSpPr>
          <p:cNvPr id="7" name="Rectangle 6"/>
          <p:cNvSpPr>
            <a:spLocks noChangeArrowheads="1"/>
          </p:cNvSpPr>
          <p:nvPr/>
        </p:nvSpPr>
        <p:spPr bwMode="auto">
          <a:xfrm>
            <a:off x="762000" y="5105400"/>
            <a:ext cx="7924800" cy="369332"/>
          </a:xfrm>
          <a:prstGeom prst="rect">
            <a:avLst/>
          </a:prstGeom>
          <a:noFill/>
          <a:ln w="9525">
            <a:noFill/>
            <a:miter lim="800000"/>
            <a:headEnd/>
            <a:tailEnd/>
          </a:ln>
        </p:spPr>
        <p:txBody>
          <a:bodyPr wrap="square" anchor="ctr">
            <a:spAutoFit/>
          </a:bodyPr>
          <a:lstStyle/>
          <a:p>
            <a:r>
              <a:rPr lang="en-US" dirty="0" smtClean="0">
                <a:latin typeface="Calibri" pitchFamily="34" charset="0"/>
                <a:sym typeface="Symbol" pitchFamily="18" charset="2"/>
              </a:rPr>
              <a:t> </a:t>
            </a:r>
            <a:r>
              <a:rPr lang="en-US" dirty="0" smtClean="0">
                <a:latin typeface="Calibri" pitchFamily="34" charset="0"/>
              </a:rPr>
              <a:t> Fast Domain relaxation is slowed considerably and anisotropy barrier doubles.</a:t>
            </a:r>
            <a:endParaRPr lang="en-US" dirty="0">
              <a:latin typeface="Calibri" pitchFamily="34" charset="0"/>
            </a:endParaRPr>
          </a:p>
        </p:txBody>
      </p:sp>
      <p:sp>
        <p:nvSpPr>
          <p:cNvPr id="8" name="Rectangle 7"/>
          <p:cNvSpPr>
            <a:spLocks noChangeArrowheads="1"/>
          </p:cNvSpPr>
          <p:nvPr/>
        </p:nvSpPr>
        <p:spPr bwMode="auto">
          <a:xfrm>
            <a:off x="762000" y="5486400"/>
            <a:ext cx="4267200" cy="369332"/>
          </a:xfrm>
          <a:prstGeom prst="rect">
            <a:avLst/>
          </a:prstGeom>
          <a:noFill/>
          <a:ln w="9525">
            <a:noFill/>
            <a:miter lim="800000"/>
            <a:headEnd/>
            <a:tailEnd/>
          </a:ln>
        </p:spPr>
        <p:txBody>
          <a:bodyPr wrap="square" anchor="ctr">
            <a:spAutoFit/>
          </a:bodyPr>
          <a:lstStyle/>
          <a:p>
            <a:r>
              <a:rPr lang="en-US" dirty="0" smtClean="0">
                <a:latin typeface="Calibri" pitchFamily="34" charset="0"/>
                <a:sym typeface="Symbol" pitchFamily="18" charset="2"/>
              </a:rPr>
              <a:t> </a:t>
            </a:r>
            <a:r>
              <a:rPr lang="en-US" dirty="0" smtClean="0">
                <a:latin typeface="Calibri" pitchFamily="34" charset="0"/>
              </a:rPr>
              <a:t> Slow Domain relaxation is eliminated </a:t>
            </a:r>
            <a:endParaRPr lang="en-US" dirty="0">
              <a:latin typeface="Calibri" pitchFamily="34" charset="0"/>
            </a:endParaRPr>
          </a:p>
        </p:txBody>
      </p:sp>
      <p:pic>
        <p:nvPicPr>
          <p:cNvPr id="2" name="Picture 1" descr="diluteandnotcomp.JPG"/>
          <p:cNvPicPr>
            <a:picLocks noChangeAspect="1"/>
          </p:cNvPicPr>
          <p:nvPr/>
        </p:nvPicPr>
        <p:blipFill>
          <a:blip r:embed="rId3" cstate="print"/>
          <a:srcRect l="1673" t="6476" r="2945"/>
          <a:stretch>
            <a:fillRect/>
          </a:stretch>
        </p:blipFill>
        <p:spPr>
          <a:xfrm>
            <a:off x="4572000" y="1676400"/>
            <a:ext cx="4343400" cy="3301412"/>
          </a:xfrm>
          <a:prstGeom prst="rect">
            <a:avLst/>
          </a:prstGeom>
        </p:spPr>
      </p:pic>
      <p:sp>
        <p:nvSpPr>
          <p:cNvPr id="9" name="Rectangle 8"/>
          <p:cNvSpPr/>
          <p:nvPr/>
        </p:nvSpPr>
        <p:spPr>
          <a:xfrm>
            <a:off x="7593832" y="6488668"/>
            <a:ext cx="1550168" cy="369332"/>
          </a:xfrm>
          <a:prstGeom prst="rect">
            <a:avLst/>
          </a:prstGeom>
        </p:spPr>
        <p:txBody>
          <a:bodyPr wrap="none">
            <a:spAutoFit/>
          </a:bodyPr>
          <a:lstStyle/>
          <a:p>
            <a:r>
              <a:rPr lang="en-US" b="1" dirty="0" smtClean="0">
                <a:latin typeface="Calibri" pitchFamily="34" charset="0"/>
              </a:rPr>
              <a:t>Katie Meihaus</a:t>
            </a:r>
            <a:endParaRPr lang="en-US" b="1" dirty="0">
              <a:latin typeface="Calibri" pitchFamily="34" charset="0"/>
            </a:endParaRPr>
          </a:p>
        </p:txBody>
      </p:sp>
      <p:sp>
        <p:nvSpPr>
          <p:cNvPr id="11" name="TextBox 10"/>
          <p:cNvSpPr txBox="1"/>
          <p:nvPr/>
        </p:nvSpPr>
        <p:spPr>
          <a:xfrm>
            <a:off x="1840452" y="3896958"/>
            <a:ext cx="1121013" cy="307777"/>
          </a:xfrm>
          <a:prstGeom prst="rect">
            <a:avLst/>
          </a:prstGeom>
          <a:noFill/>
        </p:spPr>
        <p:txBody>
          <a:bodyPr wrap="none" rtlCol="0">
            <a:spAutoFit/>
          </a:bodyPr>
          <a:lstStyle/>
          <a:p>
            <a:r>
              <a:rPr lang="en-US" sz="1400" i="1" dirty="0" smtClean="0">
                <a:latin typeface="+mn-lt"/>
              </a:rPr>
              <a:t>U</a:t>
            </a:r>
            <a:r>
              <a:rPr lang="en-US" sz="1400" i="1" baseline="-25000" dirty="0" smtClean="0">
                <a:latin typeface="+mn-lt"/>
              </a:rPr>
              <a:t>eff </a:t>
            </a:r>
            <a:r>
              <a:rPr lang="en-US" sz="1400" dirty="0" smtClean="0">
                <a:latin typeface="+mn-lt"/>
              </a:rPr>
              <a:t>/</a:t>
            </a:r>
            <a:r>
              <a:rPr lang="en-US" sz="1400" dirty="0" err="1" smtClean="0">
                <a:latin typeface="+mn-lt"/>
              </a:rPr>
              <a:t>k</a:t>
            </a:r>
            <a:r>
              <a:rPr lang="en-US" sz="1400" baseline="-25000" dirty="0" err="1" smtClean="0">
                <a:latin typeface="+mn-lt"/>
              </a:rPr>
              <a:t>B</a:t>
            </a:r>
            <a:r>
              <a:rPr lang="en-US" sz="1400" dirty="0" smtClean="0">
                <a:latin typeface="+mn-lt"/>
              </a:rPr>
              <a:t>= 11 K</a:t>
            </a:r>
            <a:endParaRPr lang="en-US" sz="1400" baseline="30000" dirty="0">
              <a:latin typeface="+mn-lt"/>
            </a:endParaRPr>
          </a:p>
        </p:txBody>
      </p:sp>
      <p:sp>
        <p:nvSpPr>
          <p:cNvPr id="12" name="TextBox 11"/>
          <p:cNvSpPr txBox="1"/>
          <p:nvPr/>
        </p:nvSpPr>
        <p:spPr>
          <a:xfrm>
            <a:off x="990600" y="2743200"/>
            <a:ext cx="1121013" cy="307777"/>
          </a:xfrm>
          <a:prstGeom prst="rect">
            <a:avLst/>
          </a:prstGeom>
          <a:noFill/>
        </p:spPr>
        <p:txBody>
          <a:bodyPr wrap="none" rtlCol="0">
            <a:spAutoFit/>
          </a:bodyPr>
          <a:lstStyle/>
          <a:p>
            <a:r>
              <a:rPr lang="en-US" sz="1400" i="1" dirty="0" smtClean="0">
                <a:latin typeface="+mn-lt"/>
              </a:rPr>
              <a:t>U</a:t>
            </a:r>
            <a:r>
              <a:rPr lang="en-US" sz="1400" i="1" baseline="-25000" dirty="0" smtClean="0">
                <a:latin typeface="+mn-lt"/>
              </a:rPr>
              <a:t>eff </a:t>
            </a:r>
            <a:r>
              <a:rPr lang="en-US" sz="1400" dirty="0" smtClean="0">
                <a:latin typeface="+mn-lt"/>
              </a:rPr>
              <a:t>/</a:t>
            </a:r>
            <a:r>
              <a:rPr lang="en-US" sz="1400" dirty="0" err="1" smtClean="0">
                <a:latin typeface="+mn-lt"/>
              </a:rPr>
              <a:t>k</a:t>
            </a:r>
            <a:r>
              <a:rPr lang="en-US" sz="1400" baseline="-25000" dirty="0" err="1" smtClean="0">
                <a:latin typeface="+mn-lt"/>
              </a:rPr>
              <a:t>B</a:t>
            </a:r>
            <a:r>
              <a:rPr lang="en-US" sz="1400" dirty="0" smtClean="0">
                <a:latin typeface="+mn-lt"/>
              </a:rPr>
              <a:t>= 23 K</a:t>
            </a:r>
            <a:endParaRPr lang="en-US" sz="1400" baseline="30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normAutofit/>
          </a:bodyPr>
          <a:lstStyle/>
          <a:p>
            <a:r>
              <a:rPr lang="en-US" sz="3200" b="1" dirty="0" smtClean="0"/>
              <a:t>A Test Case for the Affect of Magnetic Dilution: </a:t>
            </a:r>
            <a:br>
              <a:rPr lang="en-US" sz="3200" b="1" dirty="0" smtClean="0"/>
            </a:br>
            <a:r>
              <a:rPr lang="en-US" sz="2800" b="1" dirty="0" smtClean="0"/>
              <a:t>Neodymium(III) tris(</a:t>
            </a:r>
            <a:r>
              <a:rPr lang="en-US" sz="2800" b="1" dirty="0" err="1" smtClean="0"/>
              <a:t>trispyrazolylborate</a:t>
            </a:r>
            <a:r>
              <a:rPr lang="en-US" sz="2800" b="1" dirty="0" smtClean="0"/>
              <a:t>) </a:t>
            </a:r>
            <a:endParaRPr lang="en-US" sz="2800" b="1" dirty="0"/>
          </a:p>
        </p:txBody>
      </p:sp>
      <p:sp>
        <p:nvSpPr>
          <p:cNvPr id="4" name="TextBox 3"/>
          <p:cNvSpPr txBox="1"/>
          <p:nvPr/>
        </p:nvSpPr>
        <p:spPr>
          <a:xfrm>
            <a:off x="1017896" y="2221468"/>
            <a:ext cx="1524000" cy="1384995"/>
          </a:xfrm>
          <a:prstGeom prst="rect">
            <a:avLst/>
          </a:prstGeom>
          <a:noFill/>
        </p:spPr>
        <p:txBody>
          <a:bodyPr wrap="square" rtlCol="0">
            <a:spAutoFit/>
          </a:bodyPr>
          <a:lstStyle/>
          <a:p>
            <a:pPr algn="ctr"/>
            <a:r>
              <a:rPr lang="en-US" sz="2800" b="1" dirty="0" smtClean="0">
                <a:latin typeface="+mj-lt"/>
              </a:rPr>
              <a:t>NdCl</a:t>
            </a:r>
            <a:r>
              <a:rPr lang="en-US" sz="2800" b="1" baseline="-25000" dirty="0" smtClean="0">
                <a:latin typeface="+mj-lt"/>
              </a:rPr>
              <a:t>3</a:t>
            </a:r>
            <a:r>
              <a:rPr lang="en-US" sz="2800" b="1" dirty="0" smtClean="0">
                <a:latin typeface="+mj-lt"/>
              </a:rPr>
              <a:t>  </a:t>
            </a:r>
          </a:p>
          <a:p>
            <a:pPr algn="ctr"/>
            <a:endParaRPr lang="en-US" sz="2800" b="1" dirty="0" smtClean="0">
              <a:latin typeface="+mj-lt"/>
            </a:endParaRPr>
          </a:p>
          <a:p>
            <a:pPr algn="ctr"/>
            <a:r>
              <a:rPr lang="en-US" sz="2800" b="1" dirty="0" smtClean="0">
                <a:latin typeface="+mj-lt"/>
              </a:rPr>
              <a:t>+ </a:t>
            </a:r>
            <a:endParaRPr lang="en-US" sz="2800" b="1" dirty="0">
              <a:latin typeface="+mj-lt"/>
            </a:endParaRPr>
          </a:p>
        </p:txBody>
      </p:sp>
      <p:sp>
        <p:nvSpPr>
          <p:cNvPr id="6" name="TextBox 5"/>
          <p:cNvSpPr txBox="1"/>
          <p:nvPr/>
        </p:nvSpPr>
        <p:spPr>
          <a:xfrm>
            <a:off x="3720616" y="2970768"/>
            <a:ext cx="559769" cy="369332"/>
          </a:xfrm>
          <a:prstGeom prst="rect">
            <a:avLst/>
          </a:prstGeom>
          <a:noFill/>
        </p:spPr>
        <p:txBody>
          <a:bodyPr wrap="none" rtlCol="0">
            <a:spAutoFit/>
          </a:bodyPr>
          <a:lstStyle/>
          <a:p>
            <a:pPr marL="342900" indent="-342900"/>
            <a:r>
              <a:rPr lang="en-US" dirty="0" smtClean="0">
                <a:latin typeface="+mj-lt"/>
              </a:rPr>
              <a:t>H</a:t>
            </a:r>
            <a:r>
              <a:rPr lang="en-US" baseline="-25000" dirty="0" smtClean="0">
                <a:latin typeface="+mj-lt"/>
              </a:rPr>
              <a:t>2</a:t>
            </a:r>
            <a:r>
              <a:rPr lang="en-US" dirty="0" smtClean="0">
                <a:latin typeface="+mj-lt"/>
              </a:rPr>
              <a:t>O</a:t>
            </a:r>
          </a:p>
        </p:txBody>
      </p:sp>
      <p:pic>
        <p:nvPicPr>
          <p:cNvPr id="1027" name="Picture 3"/>
          <p:cNvPicPr>
            <a:picLocks noChangeAspect="1" noChangeArrowheads="1"/>
          </p:cNvPicPr>
          <p:nvPr/>
        </p:nvPicPr>
        <p:blipFill>
          <a:blip r:embed="rId2" cstate="print"/>
          <a:srcRect/>
          <a:stretch>
            <a:fillRect/>
          </a:stretch>
        </p:blipFill>
        <p:spPr bwMode="auto">
          <a:xfrm>
            <a:off x="756048" y="3745468"/>
            <a:ext cx="1941128" cy="1372076"/>
          </a:xfrm>
          <a:prstGeom prst="rect">
            <a:avLst/>
          </a:prstGeom>
          <a:noFill/>
          <a:ln w="9525">
            <a:noFill/>
            <a:miter lim="800000"/>
            <a:headEnd/>
            <a:tailEnd/>
          </a:ln>
          <a:effectLst/>
        </p:spPr>
      </p:pic>
      <p:sp>
        <p:nvSpPr>
          <p:cNvPr id="12" name="TextBox 11"/>
          <p:cNvSpPr txBox="1"/>
          <p:nvPr/>
        </p:nvSpPr>
        <p:spPr>
          <a:xfrm>
            <a:off x="228600" y="5117068"/>
            <a:ext cx="3200400" cy="369332"/>
          </a:xfrm>
          <a:prstGeom prst="rect">
            <a:avLst/>
          </a:prstGeom>
          <a:noFill/>
        </p:spPr>
        <p:txBody>
          <a:bodyPr wrap="square" rtlCol="0">
            <a:spAutoFit/>
          </a:bodyPr>
          <a:lstStyle/>
          <a:p>
            <a:r>
              <a:rPr lang="en-US" dirty="0" err="1" smtClean="0">
                <a:latin typeface="+mj-lt"/>
              </a:rPr>
              <a:t>Tp</a:t>
            </a:r>
            <a:r>
              <a:rPr lang="en-US" baseline="30000" dirty="0" smtClean="0">
                <a:latin typeface="+mj-lt"/>
                <a:sym typeface="Symbol"/>
              </a:rPr>
              <a:t></a:t>
            </a:r>
            <a:r>
              <a:rPr lang="en-US" dirty="0" smtClean="0">
                <a:latin typeface="+mj-lt"/>
              </a:rPr>
              <a:t> (</a:t>
            </a:r>
            <a:r>
              <a:rPr lang="en-US" dirty="0" err="1" smtClean="0">
                <a:latin typeface="+mj-lt"/>
              </a:rPr>
              <a:t>trispyrazolylborate</a:t>
            </a:r>
            <a:r>
              <a:rPr lang="en-US" dirty="0" smtClean="0">
                <a:latin typeface="+mj-lt"/>
              </a:rPr>
              <a:t> anion)</a:t>
            </a:r>
            <a:endParaRPr lang="en-US" dirty="0">
              <a:latin typeface="+mj-lt"/>
            </a:endParaRPr>
          </a:p>
        </p:txBody>
      </p:sp>
      <p:sp>
        <p:nvSpPr>
          <p:cNvPr id="13" name="Line 3"/>
          <p:cNvSpPr>
            <a:spLocks noChangeShapeType="1"/>
          </p:cNvSpPr>
          <p:nvPr/>
        </p:nvSpPr>
        <p:spPr bwMode="auto">
          <a:xfrm>
            <a:off x="2819400" y="3364468"/>
            <a:ext cx="2362200" cy="0"/>
          </a:xfrm>
          <a:prstGeom prst="line">
            <a:avLst/>
          </a:prstGeom>
          <a:noFill/>
          <a:ln w="25400">
            <a:solidFill>
              <a:schemeClr val="tx1"/>
            </a:solidFill>
            <a:round/>
            <a:headEnd/>
            <a:tailEnd type="triangle" w="lg" len="lg"/>
          </a:ln>
        </p:spPr>
        <p:txBody>
          <a:bodyPr/>
          <a:lstStyle/>
          <a:p>
            <a:endParaRPr lang="en-US">
              <a:latin typeface="+mj-lt"/>
            </a:endParaRPr>
          </a:p>
        </p:txBody>
      </p:sp>
      <p:grpSp>
        <p:nvGrpSpPr>
          <p:cNvPr id="23" name="Group 22"/>
          <p:cNvGrpSpPr/>
          <p:nvPr/>
        </p:nvGrpSpPr>
        <p:grpSpPr>
          <a:xfrm>
            <a:off x="5334000" y="1750620"/>
            <a:ext cx="3639312" cy="3523313"/>
            <a:chOff x="5334000" y="1750620"/>
            <a:chExt cx="3639312" cy="3523313"/>
          </a:xfrm>
        </p:grpSpPr>
        <p:sp>
          <p:nvSpPr>
            <p:cNvPr id="7" name="Rectangle 6"/>
            <p:cNvSpPr/>
            <p:nvPr/>
          </p:nvSpPr>
          <p:spPr>
            <a:xfrm>
              <a:off x="6553200" y="4812268"/>
              <a:ext cx="957570" cy="461665"/>
            </a:xfrm>
            <a:prstGeom prst="rect">
              <a:avLst/>
            </a:prstGeom>
          </p:spPr>
          <p:txBody>
            <a:bodyPr wrap="none">
              <a:spAutoFit/>
            </a:bodyPr>
            <a:lstStyle/>
            <a:p>
              <a:r>
                <a:rPr lang="en-US" sz="2400" b="1" dirty="0" smtClean="0">
                  <a:latin typeface="+mj-lt"/>
                </a:rPr>
                <a:t>NdTp</a:t>
              </a:r>
              <a:r>
                <a:rPr lang="en-US" sz="2400" b="1" baseline="-25000" dirty="0" smtClean="0">
                  <a:latin typeface="+mj-lt"/>
                </a:rPr>
                <a:t>3</a:t>
              </a:r>
              <a:endParaRPr lang="en-US" sz="2400" dirty="0">
                <a:latin typeface="+mj-lt"/>
              </a:endParaRPr>
            </a:p>
          </p:txBody>
        </p:sp>
        <p:pic>
          <p:nvPicPr>
            <p:cNvPr id="15" name="Picture 14" descr="NdTp3.jpg"/>
            <p:cNvPicPr>
              <a:picLocks noChangeAspect="1"/>
            </p:cNvPicPr>
            <p:nvPr/>
          </p:nvPicPr>
          <p:blipFill>
            <a:blip r:embed="rId3" cstate="print"/>
            <a:stretch>
              <a:fillRect/>
            </a:stretch>
          </p:blipFill>
          <p:spPr>
            <a:xfrm>
              <a:off x="5334000" y="1764268"/>
              <a:ext cx="3639312" cy="3089946"/>
            </a:xfrm>
            <a:prstGeom prst="rect">
              <a:avLst/>
            </a:prstGeom>
          </p:spPr>
        </p:pic>
        <p:sp>
          <p:nvSpPr>
            <p:cNvPr id="16" name="TextBox 15"/>
            <p:cNvSpPr txBox="1"/>
            <p:nvPr/>
          </p:nvSpPr>
          <p:spPr>
            <a:xfrm>
              <a:off x="6400800" y="2602468"/>
              <a:ext cx="314510" cy="307777"/>
            </a:xfrm>
            <a:prstGeom prst="rect">
              <a:avLst/>
            </a:prstGeom>
            <a:noFill/>
          </p:spPr>
          <p:txBody>
            <a:bodyPr wrap="none" rtlCol="0">
              <a:spAutoFit/>
            </a:bodyPr>
            <a:lstStyle/>
            <a:p>
              <a:r>
                <a:rPr lang="en-US" sz="1400" b="1" dirty="0" smtClean="0"/>
                <a:t>N</a:t>
              </a:r>
              <a:endParaRPr lang="en-US" sz="1400" b="1" dirty="0"/>
            </a:p>
          </p:txBody>
        </p:sp>
        <p:sp>
          <p:nvSpPr>
            <p:cNvPr id="17" name="TextBox 16"/>
            <p:cNvSpPr txBox="1"/>
            <p:nvPr/>
          </p:nvSpPr>
          <p:spPr>
            <a:xfrm>
              <a:off x="7763296" y="3413372"/>
              <a:ext cx="314510" cy="307777"/>
            </a:xfrm>
            <a:prstGeom prst="rect">
              <a:avLst/>
            </a:prstGeom>
            <a:noFill/>
          </p:spPr>
          <p:txBody>
            <a:bodyPr wrap="none" rtlCol="0">
              <a:spAutoFit/>
            </a:bodyPr>
            <a:lstStyle/>
            <a:p>
              <a:r>
                <a:rPr lang="en-US" sz="1400" b="1" dirty="0" smtClean="0"/>
                <a:t>B</a:t>
              </a:r>
              <a:endParaRPr lang="en-US" sz="1400" b="1" dirty="0"/>
            </a:p>
          </p:txBody>
        </p:sp>
        <p:sp>
          <p:nvSpPr>
            <p:cNvPr id="18" name="TextBox 17"/>
            <p:cNvSpPr txBox="1"/>
            <p:nvPr/>
          </p:nvSpPr>
          <p:spPr>
            <a:xfrm>
              <a:off x="7113896" y="1750620"/>
              <a:ext cx="314510" cy="307777"/>
            </a:xfrm>
            <a:prstGeom prst="rect">
              <a:avLst/>
            </a:prstGeom>
            <a:noFill/>
          </p:spPr>
          <p:txBody>
            <a:bodyPr wrap="none" rtlCol="0">
              <a:spAutoFit/>
            </a:bodyPr>
            <a:lstStyle/>
            <a:p>
              <a:r>
                <a:rPr lang="en-US" sz="1400" b="1" dirty="0" smtClean="0"/>
                <a:t>C</a:t>
              </a:r>
              <a:endParaRPr lang="en-US" sz="1400" b="1" dirty="0"/>
            </a:p>
          </p:txBody>
        </p:sp>
        <p:sp>
          <p:nvSpPr>
            <p:cNvPr id="19" name="TextBox 18"/>
            <p:cNvSpPr txBox="1"/>
            <p:nvPr/>
          </p:nvSpPr>
          <p:spPr>
            <a:xfrm>
              <a:off x="7187382" y="3048292"/>
              <a:ext cx="423514" cy="307777"/>
            </a:xfrm>
            <a:prstGeom prst="rect">
              <a:avLst/>
            </a:prstGeom>
            <a:noFill/>
          </p:spPr>
          <p:txBody>
            <a:bodyPr wrap="none" rtlCol="0">
              <a:spAutoFit/>
            </a:bodyPr>
            <a:lstStyle/>
            <a:p>
              <a:r>
                <a:rPr lang="en-US" sz="1400" b="1" dirty="0" err="1" smtClean="0"/>
                <a:t>Nd</a:t>
              </a:r>
              <a:endParaRPr lang="en-US" sz="1400" b="1" dirty="0"/>
            </a:p>
          </p:txBody>
        </p:sp>
      </p:grpSp>
      <p:sp>
        <p:nvSpPr>
          <p:cNvPr id="20" name="Rectangle 14"/>
          <p:cNvSpPr>
            <a:spLocks noChangeArrowheads="1"/>
          </p:cNvSpPr>
          <p:nvPr/>
        </p:nvSpPr>
        <p:spPr bwMode="auto">
          <a:xfrm>
            <a:off x="685800" y="5638800"/>
            <a:ext cx="6858000" cy="369332"/>
          </a:xfrm>
          <a:prstGeom prst="rect">
            <a:avLst/>
          </a:prstGeom>
          <a:noFill/>
          <a:ln w="9525">
            <a:noFill/>
            <a:miter lim="800000"/>
            <a:headEnd/>
            <a:tailEnd/>
          </a:ln>
        </p:spPr>
        <p:txBody>
          <a:bodyPr wrap="square" anchor="ctr">
            <a:spAutoFit/>
          </a:bodyPr>
          <a:lstStyle/>
          <a:p>
            <a:r>
              <a:rPr lang="en-US" dirty="0" smtClean="0">
                <a:latin typeface="Calibri" pitchFamily="34" charset="0"/>
                <a:sym typeface="Symbol" pitchFamily="18" charset="2"/>
              </a:rPr>
              <a:t> </a:t>
            </a:r>
            <a:r>
              <a:rPr lang="en-US" dirty="0" smtClean="0">
                <a:latin typeface="Calibri" pitchFamily="34" charset="0"/>
              </a:rPr>
              <a:t> Tricapped trigonal prismatic coordination leads to D</a:t>
            </a:r>
            <a:r>
              <a:rPr lang="en-US" baseline="-25000" dirty="0" smtClean="0">
                <a:latin typeface="Calibri" pitchFamily="34" charset="0"/>
              </a:rPr>
              <a:t>3h</a:t>
            </a:r>
            <a:r>
              <a:rPr lang="en-US" dirty="0" smtClean="0">
                <a:latin typeface="Calibri" pitchFamily="34" charset="0"/>
              </a:rPr>
              <a:t> site symmetry.</a:t>
            </a:r>
            <a:endParaRPr lang="en-US" dirty="0">
              <a:latin typeface="Calibri" pitchFamily="34" charset="0"/>
            </a:endParaRPr>
          </a:p>
        </p:txBody>
      </p:sp>
      <p:sp>
        <p:nvSpPr>
          <p:cNvPr id="21" name="TextBox 20"/>
          <p:cNvSpPr txBox="1"/>
          <p:nvPr/>
        </p:nvSpPr>
        <p:spPr>
          <a:xfrm>
            <a:off x="4343400" y="6550223"/>
            <a:ext cx="4841390" cy="307777"/>
          </a:xfrm>
          <a:prstGeom prst="rect">
            <a:avLst/>
          </a:prstGeom>
          <a:noFill/>
        </p:spPr>
        <p:txBody>
          <a:bodyPr wrap="none" rtlCol="0">
            <a:spAutoFit/>
          </a:bodyPr>
          <a:lstStyle/>
          <a:p>
            <a:r>
              <a:rPr lang="en-US" sz="1400" dirty="0" smtClean="0"/>
              <a:t>Structure: </a:t>
            </a:r>
            <a:r>
              <a:rPr lang="en-US" sz="1400" dirty="0" err="1" smtClean="0"/>
              <a:t>Apostolidis</a:t>
            </a:r>
            <a:r>
              <a:rPr lang="en-US" sz="1400" dirty="0" smtClean="0"/>
              <a:t>, C </a:t>
            </a:r>
            <a:r>
              <a:rPr lang="en-US" sz="1400" i="1" dirty="0" smtClean="0"/>
              <a:t>et. al.</a:t>
            </a:r>
            <a:r>
              <a:rPr lang="en-US" sz="1400" dirty="0" smtClean="0"/>
              <a:t> </a:t>
            </a:r>
            <a:r>
              <a:rPr lang="en-US" sz="1400" i="1" dirty="0" smtClean="0"/>
              <a:t>Polyhedron</a:t>
            </a:r>
            <a:r>
              <a:rPr lang="en-US" sz="1400" dirty="0" smtClean="0"/>
              <a:t>. </a:t>
            </a:r>
            <a:r>
              <a:rPr lang="en-US" sz="1400" b="1" dirty="0" smtClean="0"/>
              <a:t>1997</a:t>
            </a:r>
            <a:r>
              <a:rPr lang="en-US" sz="1400" dirty="0" smtClean="0"/>
              <a:t>, </a:t>
            </a:r>
            <a:r>
              <a:rPr lang="en-US" sz="1400" i="1" dirty="0" smtClean="0"/>
              <a:t>16</a:t>
            </a:r>
            <a:r>
              <a:rPr lang="en-US" sz="1400" dirty="0" smtClean="0"/>
              <a:t>, 1057.</a:t>
            </a:r>
            <a:endParaRPr lang="en-US" sz="1400" dirty="0"/>
          </a:p>
        </p:txBody>
      </p:sp>
      <p:sp>
        <p:nvSpPr>
          <p:cNvPr id="22" name="Rectangle 14"/>
          <p:cNvSpPr>
            <a:spLocks noChangeArrowheads="1"/>
          </p:cNvSpPr>
          <p:nvPr/>
        </p:nvSpPr>
        <p:spPr bwMode="auto">
          <a:xfrm>
            <a:off x="685800" y="6031468"/>
            <a:ext cx="7848600" cy="369332"/>
          </a:xfrm>
          <a:prstGeom prst="rect">
            <a:avLst/>
          </a:prstGeom>
          <a:noFill/>
          <a:ln w="9525">
            <a:noFill/>
            <a:miter lim="800000"/>
            <a:headEnd/>
            <a:tailEnd/>
          </a:ln>
        </p:spPr>
        <p:txBody>
          <a:bodyPr wrap="square" anchor="ctr">
            <a:spAutoFit/>
          </a:bodyPr>
          <a:lstStyle/>
          <a:p>
            <a:r>
              <a:rPr lang="en-US" dirty="0" smtClean="0">
                <a:latin typeface="Calibri" pitchFamily="34" charset="0"/>
                <a:sym typeface="Symbol" pitchFamily="18" charset="2"/>
              </a:rPr>
              <a:t> </a:t>
            </a:r>
            <a:r>
              <a:rPr lang="en-US" dirty="0" smtClean="0">
                <a:latin typeface="Calibri" pitchFamily="34" charset="0"/>
              </a:rPr>
              <a:t> High symmetry should hinder direct tunneling relaxation pathway (Kramers ion)</a:t>
            </a:r>
            <a:endParaRPr lang="en-US" dirty="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68761</TotalTime>
  <Words>2821</Words>
  <Application>Microsoft Office PowerPoint</Application>
  <PresentationFormat>On-screen Show (4:3)</PresentationFormat>
  <Paragraphs>341</Paragraphs>
  <Slides>31</Slides>
  <Notes>12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f-element-Based Single-Molecule Magnetism:  Escaping the Double Well</vt:lpstr>
      <vt:lpstr>f-elements in Single-Molecule Magnetism</vt:lpstr>
      <vt:lpstr>Slide 3</vt:lpstr>
      <vt:lpstr>Slide 4</vt:lpstr>
      <vt:lpstr>Slide 5</vt:lpstr>
      <vt:lpstr>Slide 6</vt:lpstr>
      <vt:lpstr>Slide 7</vt:lpstr>
      <vt:lpstr>Slide 8</vt:lpstr>
      <vt:lpstr>A Test Case for the Affect of Magnetic Dilution:  Neodymium(III) tris(trispyrazolylborate) </vt:lpstr>
      <vt:lpstr>The Electronic Structure of NdTp3</vt:lpstr>
      <vt:lpstr>Slow Magnetic Relaxation in NdTp3</vt:lpstr>
      <vt:lpstr>Effect of LaTp3 Dilution on NdTp3 Relaxation </vt:lpstr>
      <vt:lpstr>Relaxation time vs. % NdTp3</vt:lpstr>
      <vt:lpstr>Effect of Dilution on Arrhenius Behavior  in NdTp3</vt:lpstr>
      <vt:lpstr>Effect of Dilution: Drastic But Not that Drastic</vt:lpstr>
      <vt:lpstr>Predicted vs. Actual Magnetic Behavior  (guess which is better)</vt:lpstr>
      <vt:lpstr>Slide 17</vt:lpstr>
      <vt:lpstr>N23– Radical-Bridged Lanthanide Complexes</vt:lpstr>
      <vt:lpstr>Strong Antiferromagnetic Coupling in [Gd2N2]</vt:lpstr>
      <vt:lpstr>Magnetic Susceptibility of Dy2N2 and [Dy2N2] </vt:lpstr>
      <vt:lpstr>Single-Molecule Magnetism in [Dy2N2]</vt:lpstr>
      <vt:lpstr>Arrhenius Behavior of [Dy2N2]</vt:lpstr>
      <vt:lpstr>Magnetic Hysteresis in [Dy2N2]</vt:lpstr>
      <vt:lpstr>Context of [Dy2N2] Among Single-Molecule Magnets</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 Rinehart</dc:creator>
  <cp:lastModifiedBy>The Magician</cp:lastModifiedBy>
  <cp:revision>5121</cp:revision>
  <dcterms:created xsi:type="dcterms:W3CDTF">2009-06-25T23:11:00Z</dcterms:created>
  <dcterms:modified xsi:type="dcterms:W3CDTF">2010-12-19T20:10:01Z</dcterms:modified>
</cp:coreProperties>
</file>