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avi" ContentType="video/avi"/>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0" r:id="rId1"/>
  </p:sldMasterIdLst>
  <p:notesMasterIdLst>
    <p:notesMasterId r:id="rId43"/>
  </p:notesMasterIdLst>
  <p:sldIdLst>
    <p:sldId id="655" r:id="rId2"/>
    <p:sldId id="620" r:id="rId3"/>
    <p:sldId id="656" r:id="rId4"/>
    <p:sldId id="657" r:id="rId5"/>
    <p:sldId id="658" r:id="rId6"/>
    <p:sldId id="659" r:id="rId7"/>
    <p:sldId id="625" r:id="rId8"/>
    <p:sldId id="626" r:id="rId9"/>
    <p:sldId id="660" r:id="rId10"/>
    <p:sldId id="661" r:id="rId11"/>
    <p:sldId id="663" r:id="rId12"/>
    <p:sldId id="664" r:id="rId13"/>
    <p:sldId id="665" r:id="rId14"/>
    <p:sldId id="667" r:id="rId15"/>
    <p:sldId id="666" r:id="rId16"/>
    <p:sldId id="634" r:id="rId17"/>
    <p:sldId id="635" r:id="rId18"/>
    <p:sldId id="636" r:id="rId19"/>
    <p:sldId id="637" r:id="rId20"/>
    <p:sldId id="638" r:id="rId21"/>
    <p:sldId id="639" r:id="rId22"/>
    <p:sldId id="640" r:id="rId23"/>
    <p:sldId id="674" r:id="rId24"/>
    <p:sldId id="675" r:id="rId25"/>
    <p:sldId id="643" r:id="rId26"/>
    <p:sldId id="644" r:id="rId27"/>
    <p:sldId id="645" r:id="rId28"/>
    <p:sldId id="646" r:id="rId29"/>
    <p:sldId id="648" r:id="rId30"/>
    <p:sldId id="649" r:id="rId31"/>
    <p:sldId id="650" r:id="rId32"/>
    <p:sldId id="651" r:id="rId33"/>
    <p:sldId id="652" r:id="rId34"/>
    <p:sldId id="670" r:id="rId35"/>
    <p:sldId id="671" r:id="rId36"/>
    <p:sldId id="672" r:id="rId37"/>
    <p:sldId id="668" r:id="rId38"/>
    <p:sldId id="673" r:id="rId39"/>
    <p:sldId id="669" r:id="rId40"/>
    <p:sldId id="676" r:id="rId41"/>
    <p:sldId id="677"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839E"/>
    <a:srgbClr val="002060"/>
    <a:srgbClr val="1A2E3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4" autoAdjust="0"/>
    <p:restoredTop sz="94660"/>
  </p:normalViewPr>
  <p:slideViewPr>
    <p:cSldViewPr>
      <p:cViewPr>
        <p:scale>
          <a:sx n="69" d="100"/>
          <a:sy n="69" d="100"/>
        </p:scale>
        <p:origin x="-1542" y="-5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10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8.wmf"/><Relationship Id="rId1" Type="http://schemas.openxmlformats.org/officeDocument/2006/relationships/image" Target="../media/image107.wmf"/><Relationship Id="rId4" Type="http://schemas.openxmlformats.org/officeDocument/2006/relationships/image" Target="../media/image1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5" Type="http://schemas.openxmlformats.org/officeDocument/2006/relationships/image" Target="../media/image66.wmf"/><Relationship Id="rId4" Type="http://schemas.openxmlformats.org/officeDocument/2006/relationships/image" Target="../media/image6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9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1E977C3F-B4FF-4802-9C22-E7A914437B7F}" type="datetimeFigureOut">
              <a:rPr lang="en-US"/>
              <a:pPr>
                <a:defRPr/>
              </a:pPr>
              <a:t>12/21/2010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C509EF2-6825-4620-BCA6-AB0C574EFB93}" type="slidenum">
              <a:rPr lang="en-US"/>
              <a:pPr>
                <a:defRPr/>
              </a:pPr>
              <a:t>‹#›</a:t>
            </a:fld>
            <a:endParaRPr lang="en-US"/>
          </a:p>
        </p:txBody>
      </p:sp>
    </p:spTree>
    <p:extLst>
      <p:ext uri="{BB962C8B-B14F-4D97-AF65-F5344CB8AC3E}">
        <p14:creationId xmlns:p14="http://schemas.microsoft.com/office/powerpoint/2010/main" xmlns="" val="32450521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pic>
        <p:nvPicPr>
          <p:cNvPr id="45065" name="Picture 9" descr="M62GMIS010t"/>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45059" name="Rectangle 3"/>
          <p:cNvSpPr>
            <a:spLocks noGrp="1" noChangeArrowheads="1"/>
          </p:cNvSpPr>
          <p:nvPr>
            <p:ph type="ctrTitle"/>
          </p:nvPr>
        </p:nvSpPr>
        <p:spPr>
          <a:xfrm>
            <a:off x="1219200" y="1219200"/>
            <a:ext cx="7772400" cy="1470025"/>
          </a:xfrm>
        </p:spPr>
        <p:txBody>
          <a:bodyPr/>
          <a:lstStyle>
            <a:lvl1pPr algn="ctr">
              <a:defRPr sz="2800"/>
            </a:lvl1pPr>
          </a:lstStyle>
          <a:p>
            <a:r>
              <a:rPr lang="en-US" dirty="0" smtClean="0"/>
              <a:t>Click to edit Master title style</a:t>
            </a:r>
            <a:endParaRPr lang="en-GB" dirty="0"/>
          </a:p>
        </p:txBody>
      </p:sp>
      <p:sp>
        <p:nvSpPr>
          <p:cNvPr id="45060" name="Rectangle 4"/>
          <p:cNvSpPr>
            <a:spLocks noGrp="1" noChangeArrowheads="1"/>
          </p:cNvSpPr>
          <p:nvPr>
            <p:ph type="subTitle" idx="1"/>
          </p:nvPr>
        </p:nvSpPr>
        <p:spPr>
          <a:xfrm>
            <a:off x="1828800" y="3424237"/>
            <a:ext cx="6400800" cy="1071563"/>
          </a:xfrm>
        </p:spPr>
        <p:txBody>
          <a:bodyPr/>
          <a:lstStyle>
            <a:lvl1pPr marL="0" indent="0" algn="ctr">
              <a:buFontTx/>
              <a:buNone/>
              <a:defRPr sz="2800">
                <a:solidFill>
                  <a:schemeClr val="bg1"/>
                </a:solidFill>
              </a:defRPr>
            </a:lvl1pPr>
          </a:lstStyle>
          <a:p>
            <a:r>
              <a:rPr lang="en-US" dirty="0" smtClean="0"/>
              <a:t>Click to edit Master subtitle style</a:t>
            </a:r>
            <a:endParaRPr lang="en-GB" dirty="0"/>
          </a:p>
        </p:txBody>
      </p:sp>
      <p:sp>
        <p:nvSpPr>
          <p:cNvPr id="45061" name="Rectangle 5"/>
          <p:cNvSpPr>
            <a:spLocks noGrp="1" noChangeArrowheads="1"/>
          </p:cNvSpPr>
          <p:nvPr>
            <p:ph type="dt" sz="half" idx="2"/>
          </p:nvPr>
        </p:nvSpPr>
        <p:spPr>
          <a:xfrm>
            <a:off x="1219200" y="6638544"/>
            <a:ext cx="1524000" cy="201168"/>
          </a:xfrm>
        </p:spPr>
        <p:txBody>
          <a:bodyPr/>
          <a:lstStyle>
            <a:lvl1pPr>
              <a:defRPr>
                <a:solidFill>
                  <a:schemeClr val="bg1"/>
                </a:solidFill>
                <a:latin typeface="Tahoma" pitchFamily="34" charset="0"/>
                <a:ea typeface="Tahoma" pitchFamily="34" charset="0"/>
                <a:cs typeface="Tahoma" pitchFamily="34" charset="0"/>
              </a:defRPr>
            </a:lvl1pPr>
          </a:lstStyle>
          <a:p>
            <a:pPr>
              <a:defRPr/>
            </a:pPr>
            <a:r>
              <a:rPr lang="en-US" smtClean="0"/>
              <a:t>22.12.2010</a:t>
            </a:r>
            <a:endParaRPr lang="en-US" dirty="0"/>
          </a:p>
        </p:txBody>
      </p:sp>
      <p:sp>
        <p:nvSpPr>
          <p:cNvPr id="45062" name="Rectangle 6"/>
          <p:cNvSpPr>
            <a:spLocks noGrp="1" noChangeArrowheads="1"/>
          </p:cNvSpPr>
          <p:nvPr>
            <p:ph type="ftr" sz="quarter" idx="3"/>
          </p:nvPr>
        </p:nvSpPr>
        <p:spPr>
          <a:xfrm>
            <a:off x="2819399" y="6638544"/>
            <a:ext cx="5856289" cy="223837"/>
          </a:xfrm>
        </p:spPr>
        <p:txBody>
          <a:bodyPr/>
          <a:lstStyle>
            <a:lvl1pPr>
              <a:defRPr>
                <a:solidFill>
                  <a:schemeClr val="bg1"/>
                </a:solidFill>
                <a:latin typeface="Tahoma" pitchFamily="34" charset="0"/>
                <a:ea typeface="Tahoma" pitchFamily="34" charset="0"/>
                <a:cs typeface="Tahoma" pitchFamily="34" charset="0"/>
              </a:defRPr>
            </a:lvl1pPr>
          </a:lstStyle>
          <a:p>
            <a:pPr>
              <a:defRPr/>
            </a:pPr>
            <a:r>
              <a:rPr lang="en-US" smtClean="0"/>
              <a:t>Quantum Coherent Properties of Spins III</a:t>
            </a:r>
            <a:endParaRPr lang="en-US" dirty="0"/>
          </a:p>
        </p:txBody>
      </p:sp>
      <p:sp>
        <p:nvSpPr>
          <p:cNvPr id="17" name="Text Placeholder 16"/>
          <p:cNvSpPr>
            <a:spLocks noGrp="1"/>
          </p:cNvSpPr>
          <p:nvPr>
            <p:ph type="body" sz="quarter" idx="10"/>
          </p:nvPr>
        </p:nvSpPr>
        <p:spPr>
          <a:xfrm>
            <a:off x="2057400" y="4876800"/>
            <a:ext cx="6019800" cy="914400"/>
          </a:xfrm>
        </p:spPr>
        <p:txBody>
          <a:bodyPr/>
          <a:lstStyle>
            <a:lvl1pPr algn="ctr">
              <a:buNone/>
              <a:defRPr sz="2000"/>
            </a:lvl1pPr>
          </a:lstStyle>
          <a:p>
            <a:pPr lvl="0"/>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fade">
                                      <p:cBhvr>
                                        <p:cTn id="7" dur="1000"/>
                                        <p:tgtEl>
                                          <p:spTgt spid="4505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5060">
                                            <p:txEl>
                                              <p:pRg st="0" end="0"/>
                                            </p:txEl>
                                          </p:spTgt>
                                        </p:tgtEl>
                                        <p:attrNameLst>
                                          <p:attrName>style.visibility</p:attrName>
                                        </p:attrNameLst>
                                      </p:cBhvr>
                                      <p:to>
                                        <p:strVal val="visible"/>
                                      </p:to>
                                    </p:set>
                                    <p:animEffect transition="in" filter="fade">
                                      <p:cBhvr>
                                        <p:cTn id="11" dur="1000"/>
                                        <p:tgtEl>
                                          <p:spTgt spid="45060">
                                            <p:txEl>
                                              <p:pRg st="0" end="0"/>
                                            </p:txEl>
                                          </p:spTgt>
                                        </p:tgtEl>
                                      </p:cBhvr>
                                    </p:animEffect>
                                  </p:childTnLst>
                                </p:cTn>
                              </p:par>
                            </p:childTnLst>
                          </p:cTn>
                        </p:par>
                        <p:par>
                          <p:cTn id="12" fill="hold">
                            <p:stCondLst>
                              <p:cond delay="2000"/>
                            </p:stCondLst>
                            <p:childTnLst>
                              <p:par>
                                <p:cTn id="13" presetID="1"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P spid="45060" grpId="0" build="p">
        <p:tmplLst>
          <p:tmpl lvl="1">
            <p:tnLst>
              <p:par>
                <p:cTn presetID="10" presetClass="entr" presetSubtype="0" fill="hold" nodeType="afterEffect">
                  <p:stCondLst>
                    <p:cond delay="0"/>
                  </p:stCondLst>
                  <p:childTnLst>
                    <p:set>
                      <p:cBhvr>
                        <p:cTn dur="1" fill="hold">
                          <p:stCondLst>
                            <p:cond delay="0"/>
                          </p:stCondLst>
                        </p:cTn>
                        <p:tgtEl>
                          <p:spTgt spid="45060"/>
                        </p:tgtEl>
                        <p:attrNameLst>
                          <p:attrName>style.visibility</p:attrName>
                        </p:attrNameLst>
                      </p:cBhvr>
                      <p:to>
                        <p:strVal val="visible"/>
                      </p:to>
                    </p:set>
                    <p:animEffect transition="in" filter="fade">
                      <p:cBhvr>
                        <p:cTn dur="1000"/>
                        <p:tgtEl>
                          <p:spTgt spid="45060"/>
                        </p:tgtEl>
                      </p:cBhvr>
                    </p:animEffect>
                  </p:childTnLst>
                </p:cTn>
              </p:par>
            </p:tnLst>
          </p:tmpl>
        </p:tmplLst>
      </p:bldP>
      <p:bldP spid="17" grpId="0" build="p">
        <p:tmplLst>
          <p:tmpl lvl="1">
            <p:tnLst>
              <p:par>
                <p:cTn presetID="1" presetClass="entr" presetSubtype="0" fill="hold" nodeType="afterEffect" nodePh="1">
                  <p:stCondLst>
                    <p:cond delay="0"/>
                  </p:stCondLst>
                  <p:endCondLst>
                    <p:cond evt="begin" delay="0"/>
                  </p:end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en-US" smtClean="0"/>
              <a:t>22.12.2010</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Quantum Coherent Properties of Spins III</a:t>
            </a:r>
            <a:endParaRPr lang="en-US"/>
          </a:p>
        </p:txBody>
      </p:sp>
      <p:sp>
        <p:nvSpPr>
          <p:cNvPr id="6" name="Slide Number Placeholder 5"/>
          <p:cNvSpPr>
            <a:spLocks noGrp="1"/>
          </p:cNvSpPr>
          <p:nvPr>
            <p:ph type="sldNum" sz="quarter" idx="12"/>
          </p:nvPr>
        </p:nvSpPr>
        <p:spPr>
          <a:xfrm>
            <a:off x="8748713" y="6638544"/>
            <a:ext cx="319087" cy="179387"/>
          </a:xfrm>
          <a:prstGeom prst="rect">
            <a:avLst/>
          </a:prstGeom>
        </p:spPr>
        <p:txBody>
          <a:bodyPr/>
          <a:lstStyle>
            <a:lvl1pPr>
              <a:defRPr/>
            </a:lvl1pPr>
          </a:lstStyle>
          <a:p>
            <a:pPr>
              <a:defRPr/>
            </a:pPr>
            <a:fld id="{8ED6E06E-77F4-4A69-AC73-C65075CA7F2B}"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12000" y="92075"/>
            <a:ext cx="1949450" cy="63611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258888" y="92075"/>
            <a:ext cx="5700712" cy="63611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en-US" smtClean="0"/>
              <a:t>22.12.2010</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Quantum Coherent Properties of Spins III</a:t>
            </a:r>
            <a:endParaRPr lang="en-US"/>
          </a:p>
        </p:txBody>
      </p:sp>
      <p:sp>
        <p:nvSpPr>
          <p:cNvPr id="6" name="Slide Number Placeholder 5"/>
          <p:cNvSpPr>
            <a:spLocks noGrp="1"/>
          </p:cNvSpPr>
          <p:nvPr>
            <p:ph type="sldNum" sz="quarter" idx="12"/>
          </p:nvPr>
        </p:nvSpPr>
        <p:spPr>
          <a:xfrm>
            <a:off x="8748713" y="6638544"/>
            <a:ext cx="319087" cy="179387"/>
          </a:xfrm>
          <a:prstGeom prst="rect">
            <a:avLst/>
          </a:prstGeom>
        </p:spPr>
        <p:txBody>
          <a:bodyPr/>
          <a:lstStyle>
            <a:lvl1pPr>
              <a:defRPr/>
            </a:lvl1pPr>
          </a:lstStyle>
          <a:p>
            <a:pPr>
              <a:defRPr/>
            </a:pPr>
            <a:fld id="{FF34257E-F760-4CFA-980A-719C40DA8B67}"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8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006475"/>
            <a:ext cx="44958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06475"/>
            <a:ext cx="44958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r>
              <a:rPr lang="en-US" smtClean="0"/>
              <a:t>22.12.2010</a:t>
            </a:r>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solidFill>
                  <a:schemeClr val="tx1">
                    <a:lumMod val="60000"/>
                    <a:lumOff val="40000"/>
                  </a:schemeClr>
                </a:solidFill>
                <a:latin typeface="Tahoma" pitchFamily="34" charset="0"/>
                <a:ea typeface="Tahoma" pitchFamily="34" charset="0"/>
                <a:cs typeface="Tahoma" pitchFamily="34" charset="0"/>
              </a:defRPr>
            </a:lvl1pPr>
          </a:lstStyle>
          <a:p>
            <a:pPr>
              <a:defRPr/>
            </a:pPr>
            <a:r>
              <a:rPr lang="en-US" smtClean="0"/>
              <a:t>22.12.2010</a:t>
            </a:r>
            <a:endParaRPr lang="en-US" dirty="0"/>
          </a:p>
        </p:txBody>
      </p:sp>
      <p:sp>
        <p:nvSpPr>
          <p:cNvPr id="5" name="Footer Placeholder 4"/>
          <p:cNvSpPr>
            <a:spLocks noGrp="1"/>
          </p:cNvSpPr>
          <p:nvPr>
            <p:ph type="ftr" sz="quarter" idx="11"/>
          </p:nvPr>
        </p:nvSpPr>
        <p:spPr/>
        <p:txBody>
          <a:bodyPr/>
          <a:lstStyle>
            <a:lvl1pPr>
              <a:defRPr>
                <a:solidFill>
                  <a:schemeClr val="tx1">
                    <a:lumMod val="60000"/>
                    <a:lumOff val="40000"/>
                  </a:schemeClr>
                </a:solidFill>
                <a:latin typeface="Tahoma" pitchFamily="34" charset="0"/>
                <a:ea typeface="Tahoma" pitchFamily="34" charset="0"/>
                <a:cs typeface="Tahoma" pitchFamily="34" charset="0"/>
              </a:defRPr>
            </a:lvl1pPr>
          </a:lstStyle>
          <a:p>
            <a:pPr>
              <a:defRPr/>
            </a:pPr>
            <a:r>
              <a:rPr lang="en-US" smtClean="0"/>
              <a:t>Quantum Coherent Properties of Spins III</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22.12.2010</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Quantum Coherent Properties of Spins III</a:t>
            </a:r>
            <a:endParaRPr lang="en-US"/>
          </a:p>
        </p:txBody>
      </p:sp>
      <p:sp>
        <p:nvSpPr>
          <p:cNvPr id="6" name="Slide Number Placeholder 5"/>
          <p:cNvSpPr>
            <a:spLocks noGrp="1"/>
          </p:cNvSpPr>
          <p:nvPr>
            <p:ph type="sldNum" sz="quarter" idx="12"/>
          </p:nvPr>
        </p:nvSpPr>
        <p:spPr>
          <a:xfrm>
            <a:off x="8748713" y="6638544"/>
            <a:ext cx="319087" cy="179387"/>
          </a:xfrm>
          <a:prstGeom prst="rect">
            <a:avLst/>
          </a:prstGeom>
        </p:spPr>
        <p:txBody>
          <a:bodyPr/>
          <a:lstStyle>
            <a:lvl1pPr>
              <a:defRPr/>
            </a:lvl1pPr>
          </a:lstStyle>
          <a:p>
            <a:pPr>
              <a:defRPr/>
            </a:pPr>
            <a:fld id="{1BB8EEB0-23E8-493B-94DC-AEABB9B37435}"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258888" y="908050"/>
            <a:ext cx="3776662" cy="5545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187950" y="908050"/>
            <a:ext cx="3776663" cy="5545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pPr>
              <a:defRPr/>
            </a:pPr>
            <a:r>
              <a:rPr lang="en-US" smtClean="0"/>
              <a:t>22.12.2010</a:t>
            </a:r>
            <a:endParaRPr lang="en-US"/>
          </a:p>
        </p:txBody>
      </p:sp>
      <p:sp>
        <p:nvSpPr>
          <p:cNvPr id="6" name="Footer Placeholder 5"/>
          <p:cNvSpPr>
            <a:spLocks noGrp="1"/>
          </p:cNvSpPr>
          <p:nvPr>
            <p:ph type="ftr" sz="quarter" idx="11"/>
          </p:nvPr>
        </p:nvSpPr>
        <p:spPr/>
        <p:txBody>
          <a:bodyPr/>
          <a:lstStyle>
            <a:lvl1pPr>
              <a:defRPr/>
            </a:lvl1pPr>
          </a:lstStyle>
          <a:p>
            <a:pPr>
              <a:defRPr/>
            </a:pPr>
            <a:r>
              <a:rPr lang="en-US" smtClean="0"/>
              <a:t>Quantum Coherent Properties of Spins III</a:t>
            </a:r>
            <a:endParaRPr lang="en-US"/>
          </a:p>
        </p:txBody>
      </p:sp>
      <p:sp>
        <p:nvSpPr>
          <p:cNvPr id="7" name="Slide Number Placeholder 6"/>
          <p:cNvSpPr>
            <a:spLocks noGrp="1"/>
          </p:cNvSpPr>
          <p:nvPr>
            <p:ph type="sldNum" sz="quarter" idx="12"/>
          </p:nvPr>
        </p:nvSpPr>
        <p:spPr>
          <a:xfrm>
            <a:off x="8748713" y="6638544"/>
            <a:ext cx="319087" cy="179387"/>
          </a:xfrm>
          <a:prstGeom prst="rect">
            <a:avLst/>
          </a:prstGeom>
        </p:spPr>
        <p:txBody>
          <a:bodyPr/>
          <a:lstStyle>
            <a:lvl1pPr>
              <a:defRPr/>
            </a:lvl1pPr>
          </a:lstStyle>
          <a:p>
            <a:pPr>
              <a:defRPr/>
            </a:pPr>
            <a:fld id="{B61EB1AD-E3F7-4BDD-92FE-2D9A370DCDF3}"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pPr>
              <a:defRPr/>
            </a:pPr>
            <a:r>
              <a:rPr lang="en-US" smtClean="0"/>
              <a:t>22.12.2010</a:t>
            </a:r>
            <a:endParaRPr lang="en-US"/>
          </a:p>
        </p:txBody>
      </p:sp>
      <p:sp>
        <p:nvSpPr>
          <p:cNvPr id="8" name="Footer Placeholder 7"/>
          <p:cNvSpPr>
            <a:spLocks noGrp="1"/>
          </p:cNvSpPr>
          <p:nvPr>
            <p:ph type="ftr" sz="quarter" idx="11"/>
          </p:nvPr>
        </p:nvSpPr>
        <p:spPr/>
        <p:txBody>
          <a:bodyPr/>
          <a:lstStyle>
            <a:lvl1pPr>
              <a:defRPr/>
            </a:lvl1pPr>
          </a:lstStyle>
          <a:p>
            <a:pPr>
              <a:defRPr/>
            </a:pPr>
            <a:r>
              <a:rPr lang="en-US" smtClean="0"/>
              <a:t>Quantum Coherent Properties of Spins III</a:t>
            </a:r>
            <a:endParaRPr lang="en-US"/>
          </a:p>
        </p:txBody>
      </p:sp>
      <p:sp>
        <p:nvSpPr>
          <p:cNvPr id="9" name="Slide Number Placeholder 8"/>
          <p:cNvSpPr>
            <a:spLocks noGrp="1"/>
          </p:cNvSpPr>
          <p:nvPr>
            <p:ph type="sldNum" sz="quarter" idx="12"/>
          </p:nvPr>
        </p:nvSpPr>
        <p:spPr>
          <a:xfrm>
            <a:off x="8748713" y="6638544"/>
            <a:ext cx="319087" cy="179387"/>
          </a:xfrm>
          <a:prstGeom prst="rect">
            <a:avLst/>
          </a:prstGeom>
        </p:spPr>
        <p:txBody>
          <a:bodyPr/>
          <a:lstStyle>
            <a:lvl1pPr>
              <a:defRPr/>
            </a:lvl1pPr>
          </a:lstStyle>
          <a:p>
            <a:pPr>
              <a:defRPr/>
            </a:pPr>
            <a:fld id="{E327D2A3-B827-4280-A64F-D537D528354E}"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pPr>
              <a:defRPr/>
            </a:pPr>
            <a:r>
              <a:rPr lang="en-US" smtClean="0"/>
              <a:t>22.12.2010</a:t>
            </a:r>
            <a:endParaRPr lang="en-US"/>
          </a:p>
        </p:txBody>
      </p:sp>
      <p:sp>
        <p:nvSpPr>
          <p:cNvPr id="4" name="Footer Placeholder 3"/>
          <p:cNvSpPr>
            <a:spLocks noGrp="1"/>
          </p:cNvSpPr>
          <p:nvPr>
            <p:ph type="ftr" sz="quarter" idx="11"/>
          </p:nvPr>
        </p:nvSpPr>
        <p:spPr/>
        <p:txBody>
          <a:bodyPr/>
          <a:lstStyle>
            <a:lvl1pPr>
              <a:defRPr/>
            </a:lvl1pPr>
          </a:lstStyle>
          <a:p>
            <a:pPr>
              <a:defRPr/>
            </a:pPr>
            <a:r>
              <a:rPr lang="en-US" smtClean="0"/>
              <a:t>Quantum Coherent Properties of Spins III</a:t>
            </a:r>
            <a:endParaRPr lang="en-US"/>
          </a:p>
        </p:txBody>
      </p:sp>
      <p:sp>
        <p:nvSpPr>
          <p:cNvPr id="5" name="Slide Number Placeholder 4"/>
          <p:cNvSpPr>
            <a:spLocks noGrp="1"/>
          </p:cNvSpPr>
          <p:nvPr>
            <p:ph type="sldNum" sz="quarter" idx="12"/>
          </p:nvPr>
        </p:nvSpPr>
        <p:spPr>
          <a:xfrm>
            <a:off x="8748713" y="6638544"/>
            <a:ext cx="319087" cy="179387"/>
          </a:xfrm>
          <a:prstGeom prst="rect">
            <a:avLst/>
          </a:prstGeom>
        </p:spPr>
        <p:txBody>
          <a:bodyPr/>
          <a:lstStyle>
            <a:lvl1pPr>
              <a:defRPr/>
            </a:lvl1pPr>
          </a:lstStyle>
          <a:p>
            <a:pPr>
              <a:defRPr/>
            </a:pPr>
            <a:fld id="{F92BED5F-5B39-4BE2-B312-60EFA43BE925}"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smtClean="0"/>
              <a:t>22.12.2010</a:t>
            </a:r>
            <a:endParaRPr lang="en-US"/>
          </a:p>
        </p:txBody>
      </p:sp>
      <p:sp>
        <p:nvSpPr>
          <p:cNvPr id="3" name="Footer Placeholder 2"/>
          <p:cNvSpPr>
            <a:spLocks noGrp="1"/>
          </p:cNvSpPr>
          <p:nvPr>
            <p:ph type="ftr" sz="quarter" idx="11"/>
          </p:nvPr>
        </p:nvSpPr>
        <p:spPr/>
        <p:txBody>
          <a:bodyPr/>
          <a:lstStyle>
            <a:lvl1pPr>
              <a:defRPr/>
            </a:lvl1pPr>
          </a:lstStyle>
          <a:p>
            <a:pPr>
              <a:defRPr/>
            </a:pPr>
            <a:r>
              <a:rPr lang="en-US" smtClean="0"/>
              <a:t>Quantum Coherent Properties of Spins III</a:t>
            </a:r>
            <a:endParaRPr lang="en-US"/>
          </a:p>
        </p:txBody>
      </p:sp>
      <p:sp>
        <p:nvSpPr>
          <p:cNvPr id="4" name="Slide Number Placeholder 3"/>
          <p:cNvSpPr>
            <a:spLocks noGrp="1"/>
          </p:cNvSpPr>
          <p:nvPr>
            <p:ph type="sldNum" sz="quarter" idx="12"/>
          </p:nvPr>
        </p:nvSpPr>
        <p:spPr>
          <a:xfrm>
            <a:off x="8748713" y="6638544"/>
            <a:ext cx="319087" cy="179387"/>
          </a:xfrm>
          <a:prstGeom prst="rect">
            <a:avLst/>
          </a:prstGeom>
        </p:spPr>
        <p:txBody>
          <a:bodyPr/>
          <a:lstStyle>
            <a:lvl1pPr>
              <a:defRPr/>
            </a:lvl1pPr>
          </a:lstStyle>
          <a:p>
            <a:pPr>
              <a:defRPr/>
            </a:pPr>
            <a:fld id="{31C41840-A346-4CEE-B6A9-F483ABA99860}"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smtClean="0"/>
              <a:t>22.12.2010</a:t>
            </a:r>
            <a:endParaRPr lang="en-US"/>
          </a:p>
        </p:txBody>
      </p:sp>
      <p:sp>
        <p:nvSpPr>
          <p:cNvPr id="6" name="Footer Placeholder 5"/>
          <p:cNvSpPr>
            <a:spLocks noGrp="1"/>
          </p:cNvSpPr>
          <p:nvPr>
            <p:ph type="ftr" sz="quarter" idx="11"/>
          </p:nvPr>
        </p:nvSpPr>
        <p:spPr/>
        <p:txBody>
          <a:bodyPr/>
          <a:lstStyle>
            <a:lvl1pPr>
              <a:defRPr/>
            </a:lvl1pPr>
          </a:lstStyle>
          <a:p>
            <a:pPr>
              <a:defRPr/>
            </a:pPr>
            <a:r>
              <a:rPr lang="en-US" smtClean="0"/>
              <a:t>Quantum Coherent Properties of Spins III</a:t>
            </a:r>
            <a:endParaRPr lang="en-US"/>
          </a:p>
        </p:txBody>
      </p:sp>
      <p:sp>
        <p:nvSpPr>
          <p:cNvPr id="7" name="Slide Number Placeholder 6"/>
          <p:cNvSpPr>
            <a:spLocks noGrp="1"/>
          </p:cNvSpPr>
          <p:nvPr>
            <p:ph type="sldNum" sz="quarter" idx="12"/>
          </p:nvPr>
        </p:nvSpPr>
        <p:spPr>
          <a:xfrm>
            <a:off x="8748713" y="6638544"/>
            <a:ext cx="319087" cy="179387"/>
          </a:xfrm>
          <a:prstGeom prst="rect">
            <a:avLst/>
          </a:prstGeom>
        </p:spPr>
        <p:txBody>
          <a:bodyPr/>
          <a:lstStyle>
            <a:lvl1pPr>
              <a:defRPr/>
            </a:lvl1pPr>
          </a:lstStyle>
          <a:p>
            <a:pPr>
              <a:defRPr/>
            </a:pPr>
            <a:fld id="{7E5AF3A4-A11F-42DC-A090-57A5103B0479}"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smtClean="0"/>
              <a:t>22.12.2010</a:t>
            </a:r>
            <a:endParaRPr lang="en-US"/>
          </a:p>
        </p:txBody>
      </p:sp>
      <p:sp>
        <p:nvSpPr>
          <p:cNvPr id="6" name="Footer Placeholder 5"/>
          <p:cNvSpPr>
            <a:spLocks noGrp="1"/>
          </p:cNvSpPr>
          <p:nvPr>
            <p:ph type="ftr" sz="quarter" idx="11"/>
          </p:nvPr>
        </p:nvSpPr>
        <p:spPr/>
        <p:txBody>
          <a:bodyPr/>
          <a:lstStyle>
            <a:lvl1pPr>
              <a:defRPr/>
            </a:lvl1pPr>
          </a:lstStyle>
          <a:p>
            <a:pPr>
              <a:defRPr/>
            </a:pPr>
            <a:r>
              <a:rPr lang="en-US" smtClean="0"/>
              <a:t>Quantum Coherent Properties of Spins III</a:t>
            </a:r>
            <a:endParaRPr lang="en-US"/>
          </a:p>
        </p:txBody>
      </p:sp>
      <p:sp>
        <p:nvSpPr>
          <p:cNvPr id="7" name="Slide Number Placeholder 6"/>
          <p:cNvSpPr>
            <a:spLocks noGrp="1"/>
          </p:cNvSpPr>
          <p:nvPr>
            <p:ph type="sldNum" sz="quarter" idx="12"/>
          </p:nvPr>
        </p:nvSpPr>
        <p:spPr>
          <a:xfrm>
            <a:off x="8748713" y="6638544"/>
            <a:ext cx="319087" cy="179387"/>
          </a:xfrm>
          <a:prstGeom prst="rect">
            <a:avLst/>
          </a:prstGeom>
        </p:spPr>
        <p:txBody>
          <a:bodyPr/>
          <a:lstStyle>
            <a:lvl1pPr>
              <a:defRPr/>
            </a:lvl1pPr>
          </a:lstStyle>
          <a:p>
            <a:pPr>
              <a:defRPr/>
            </a:pPr>
            <a:fld id="{1B7906C2-8265-42D9-8DAB-E1A598186ACC}"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3971" name="Picture 3"/>
          <p:cNvPicPr>
            <a:picLocks noChangeAspect="1" noChangeArrowheads="1"/>
          </p:cNvPicPr>
          <p:nvPr userDrawn="1"/>
        </p:nvPicPr>
        <p:blipFill>
          <a:blip r:embed="rId14" cstate="print"/>
          <a:srcRect/>
          <a:stretch>
            <a:fillRect/>
          </a:stretch>
        </p:blipFill>
        <p:spPr bwMode="auto">
          <a:xfrm>
            <a:off x="0" y="0"/>
            <a:ext cx="9182100" cy="6896100"/>
          </a:xfrm>
          <a:prstGeom prst="rect">
            <a:avLst/>
          </a:prstGeom>
          <a:noFill/>
          <a:ln w="9525">
            <a:noFill/>
            <a:miter lim="800000"/>
            <a:headEnd/>
            <a:tailEnd/>
          </a:ln>
        </p:spPr>
      </p:pic>
      <p:pic>
        <p:nvPicPr>
          <p:cNvPr id="44043" name="Picture 11" descr="M62GMIS010-titlebar"/>
          <p:cNvPicPr>
            <a:picLocks noChangeAspect="1" noChangeArrowheads="1"/>
          </p:cNvPicPr>
          <p:nvPr/>
        </p:nvPicPr>
        <p:blipFill>
          <a:blip r:embed="rId15" cstate="print"/>
          <a:srcRect/>
          <a:stretch>
            <a:fillRect/>
          </a:stretch>
        </p:blipFill>
        <p:spPr bwMode="auto">
          <a:xfrm>
            <a:off x="762001" y="38100"/>
            <a:ext cx="8343900" cy="704850"/>
          </a:xfrm>
          <a:prstGeom prst="rect">
            <a:avLst/>
          </a:prstGeom>
          <a:noFill/>
        </p:spPr>
      </p:pic>
      <p:sp>
        <p:nvSpPr>
          <p:cNvPr id="44035" name="Rectangle 3"/>
          <p:cNvSpPr>
            <a:spLocks noGrp="1" noChangeArrowheads="1"/>
          </p:cNvSpPr>
          <p:nvPr>
            <p:ph type="title"/>
          </p:nvPr>
        </p:nvSpPr>
        <p:spPr bwMode="auto">
          <a:xfrm>
            <a:off x="1258888" y="92075"/>
            <a:ext cx="7802562" cy="5873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sp>
        <p:nvSpPr>
          <p:cNvPr id="44036" name="Rectangle 4"/>
          <p:cNvSpPr>
            <a:spLocks noGrp="1" noChangeArrowheads="1"/>
          </p:cNvSpPr>
          <p:nvPr>
            <p:ph type="body" idx="1"/>
          </p:nvPr>
        </p:nvSpPr>
        <p:spPr bwMode="auto">
          <a:xfrm>
            <a:off x="762000" y="908050"/>
            <a:ext cx="8202613" cy="554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
        <p:nvSpPr>
          <p:cNvPr id="44044" name="Rectangle 12"/>
          <p:cNvSpPr>
            <a:spLocks noGrp="1" noChangeArrowheads="1"/>
          </p:cNvSpPr>
          <p:nvPr>
            <p:ph type="dt" sz="half" idx="2"/>
          </p:nvPr>
        </p:nvSpPr>
        <p:spPr bwMode="auto">
          <a:xfrm>
            <a:off x="838200" y="6638544"/>
            <a:ext cx="1893888"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tx1">
                    <a:lumMod val="60000"/>
                    <a:lumOff val="40000"/>
                  </a:schemeClr>
                </a:solidFill>
              </a:defRPr>
            </a:lvl1pPr>
          </a:lstStyle>
          <a:p>
            <a:pPr>
              <a:defRPr/>
            </a:pPr>
            <a:r>
              <a:rPr lang="en-US" smtClean="0"/>
              <a:t>22.12.2010</a:t>
            </a:r>
            <a:endParaRPr lang="en-US" dirty="0"/>
          </a:p>
        </p:txBody>
      </p:sp>
      <p:sp>
        <p:nvSpPr>
          <p:cNvPr id="44045" name="Rectangle 13"/>
          <p:cNvSpPr>
            <a:spLocks noGrp="1" noChangeArrowheads="1"/>
          </p:cNvSpPr>
          <p:nvPr>
            <p:ph type="ftr" sz="quarter" idx="3"/>
          </p:nvPr>
        </p:nvSpPr>
        <p:spPr bwMode="auto">
          <a:xfrm>
            <a:off x="2514601" y="6638544"/>
            <a:ext cx="6161088" cy="22383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a:solidFill>
                  <a:schemeClr val="tx1">
                    <a:lumMod val="60000"/>
                    <a:lumOff val="40000"/>
                  </a:schemeClr>
                </a:solidFill>
              </a:defRPr>
            </a:lvl1pPr>
          </a:lstStyle>
          <a:p>
            <a:pPr>
              <a:defRPr/>
            </a:pPr>
            <a:r>
              <a:rPr lang="en-US" smtClean="0"/>
              <a:t>Quantum Coherent Properties of Spins III</a:t>
            </a:r>
            <a:endParaRPr lang="en-US" dirty="0"/>
          </a:p>
        </p:txBody>
      </p:sp>
      <p:sp>
        <p:nvSpPr>
          <p:cNvPr id="14" name="TextBox 13"/>
          <p:cNvSpPr txBox="1"/>
          <p:nvPr userDrawn="1"/>
        </p:nvSpPr>
        <p:spPr>
          <a:xfrm>
            <a:off x="8750808" y="6620256"/>
            <a:ext cx="393192" cy="246221"/>
          </a:xfrm>
          <a:prstGeom prst="rect">
            <a:avLst/>
          </a:prstGeom>
          <a:noFill/>
        </p:spPr>
        <p:txBody>
          <a:bodyPr wrap="square" rtlCol="0">
            <a:spAutoFit/>
          </a:bodyPr>
          <a:lstStyle/>
          <a:p>
            <a:pPr algn="ctr"/>
            <a:fld id="{A1CB1EF2-D760-4820-8CF5-295C68283DEA}" type="slidenum">
              <a:rPr lang="en-GB" sz="1000" smtClean="0">
                <a:solidFill>
                  <a:schemeClr val="tx1">
                    <a:lumMod val="60000"/>
                    <a:lumOff val="40000"/>
                  </a:schemeClr>
                </a:solidFill>
              </a:rPr>
              <a:pPr algn="ctr"/>
              <a:t>‹#›</a:t>
            </a:fld>
            <a:endParaRPr lang="en-GB" sz="1000" dirty="0">
              <a:solidFill>
                <a:schemeClr val="tx1">
                  <a:lumMod val="60000"/>
                  <a:lumOff val="40000"/>
                </a:schemeClr>
              </a:solidFill>
            </a:endParaRPr>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3"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iterate type="lt">
                                    <p:tmPct val="5000"/>
                                  </p:iterate>
                                  <p:childTnLst>
                                    <p:set>
                                      <p:cBhvr>
                                        <p:cTn id="6" dur="1" fill="hold">
                                          <p:stCondLst>
                                            <p:cond delay="0"/>
                                          </p:stCondLst>
                                        </p:cTn>
                                        <p:tgtEl>
                                          <p:spTgt spid="44035"/>
                                        </p:tgtEl>
                                        <p:attrNameLst>
                                          <p:attrName>style.visibility</p:attrName>
                                        </p:attrNameLst>
                                      </p:cBhvr>
                                      <p:to>
                                        <p:strVal val="visible"/>
                                      </p:to>
                                    </p:set>
                                    <p:anim calcmode="lin" valueType="num">
                                      <p:cBhvr>
                                        <p:cTn id="7" dur="500" fill="hold"/>
                                        <p:tgtEl>
                                          <p:spTgt spid="44035"/>
                                        </p:tgtEl>
                                        <p:attrNameLst>
                                          <p:attrName>ppt_w</p:attrName>
                                        </p:attrNameLst>
                                      </p:cBhvr>
                                      <p:tavLst>
                                        <p:tav tm="0">
                                          <p:val>
                                            <p:strVal val="#ppt_w+.3"/>
                                          </p:val>
                                        </p:tav>
                                        <p:tav tm="100000">
                                          <p:val>
                                            <p:strVal val="#ppt_w"/>
                                          </p:val>
                                        </p:tav>
                                      </p:tavLst>
                                    </p:anim>
                                    <p:anim calcmode="lin" valueType="num">
                                      <p:cBhvr>
                                        <p:cTn id="8" dur="500" fill="hold"/>
                                        <p:tgtEl>
                                          <p:spTgt spid="44035"/>
                                        </p:tgtEl>
                                        <p:attrNameLst>
                                          <p:attrName>ppt_h</p:attrName>
                                        </p:attrNameLst>
                                      </p:cBhvr>
                                      <p:tavLst>
                                        <p:tav tm="0">
                                          <p:val>
                                            <p:strVal val="#ppt_h"/>
                                          </p:val>
                                        </p:tav>
                                        <p:tav tm="100000">
                                          <p:val>
                                            <p:strVal val="#ppt_h"/>
                                          </p:val>
                                        </p:tav>
                                      </p:tavLst>
                                    </p:anim>
                                    <p:animEffect transition="in" filter="fade">
                                      <p:cBhvr>
                                        <p:cTn id="9" dur="5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Lst>
  </p:timing>
  <p:hf sldNum="0" hdr="0"/>
  <p:txStyles>
    <p:titleStyle>
      <a:lvl1pPr algn="l" rtl="0" eaLnBrk="1" fontAlgn="base" hangingPunct="1">
        <a:spcBef>
          <a:spcPct val="0"/>
        </a:spcBef>
        <a:spcAft>
          <a:spcPct val="0"/>
        </a:spcAft>
        <a:defRPr sz="2400">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Arial" charset="0"/>
        </a:defRPr>
      </a:lvl2pPr>
      <a:lvl3pPr algn="l" rtl="0" eaLnBrk="1" fontAlgn="base" hangingPunct="1">
        <a:spcBef>
          <a:spcPct val="0"/>
        </a:spcBef>
        <a:spcAft>
          <a:spcPct val="0"/>
        </a:spcAft>
        <a:defRPr sz="2400">
          <a:solidFill>
            <a:schemeClr val="bg1"/>
          </a:solidFill>
          <a:latin typeface="Arial" charset="0"/>
        </a:defRPr>
      </a:lvl3pPr>
      <a:lvl4pPr algn="l" rtl="0" eaLnBrk="1" fontAlgn="base" hangingPunct="1">
        <a:spcBef>
          <a:spcPct val="0"/>
        </a:spcBef>
        <a:spcAft>
          <a:spcPct val="0"/>
        </a:spcAft>
        <a:defRPr sz="2400">
          <a:solidFill>
            <a:schemeClr val="bg1"/>
          </a:solidFill>
          <a:latin typeface="Arial" charset="0"/>
        </a:defRPr>
      </a:lvl4pPr>
      <a:lvl5pPr algn="l" rtl="0" eaLnBrk="1" fontAlgn="base" hangingPunct="1">
        <a:spcBef>
          <a:spcPct val="0"/>
        </a:spcBef>
        <a:spcAft>
          <a:spcPct val="0"/>
        </a:spcAft>
        <a:defRPr sz="2400">
          <a:solidFill>
            <a:schemeClr val="bg1"/>
          </a:solidFill>
          <a:latin typeface="Arial" charset="0"/>
        </a:defRPr>
      </a:lvl5pPr>
      <a:lvl6pPr marL="457200" algn="l" rtl="0" eaLnBrk="1" fontAlgn="base" hangingPunct="1">
        <a:spcBef>
          <a:spcPct val="0"/>
        </a:spcBef>
        <a:spcAft>
          <a:spcPct val="0"/>
        </a:spcAft>
        <a:defRPr sz="2400">
          <a:solidFill>
            <a:schemeClr val="bg1"/>
          </a:solidFill>
          <a:latin typeface="Arial" charset="0"/>
        </a:defRPr>
      </a:lvl6pPr>
      <a:lvl7pPr marL="914400" algn="l" rtl="0" eaLnBrk="1" fontAlgn="base" hangingPunct="1">
        <a:spcBef>
          <a:spcPct val="0"/>
        </a:spcBef>
        <a:spcAft>
          <a:spcPct val="0"/>
        </a:spcAft>
        <a:defRPr sz="2400">
          <a:solidFill>
            <a:schemeClr val="bg1"/>
          </a:solidFill>
          <a:latin typeface="Arial" charset="0"/>
        </a:defRPr>
      </a:lvl7pPr>
      <a:lvl8pPr marL="1371600" algn="l" rtl="0" eaLnBrk="1" fontAlgn="base" hangingPunct="1">
        <a:spcBef>
          <a:spcPct val="0"/>
        </a:spcBef>
        <a:spcAft>
          <a:spcPct val="0"/>
        </a:spcAft>
        <a:defRPr sz="2400">
          <a:solidFill>
            <a:schemeClr val="bg1"/>
          </a:solidFill>
          <a:latin typeface="Arial" charset="0"/>
        </a:defRPr>
      </a:lvl8pPr>
      <a:lvl9pPr marL="1828800" algn="l" rtl="0" eaLnBrk="1" fontAlgn="base" hangingPunct="1">
        <a:spcBef>
          <a:spcPct val="0"/>
        </a:spcBef>
        <a:spcAft>
          <a:spcPct val="0"/>
        </a:spcAft>
        <a:defRPr sz="2400">
          <a:solidFill>
            <a:schemeClr val="bg1"/>
          </a:solidFill>
          <a:latin typeface="Arial" charset="0"/>
        </a:defRPr>
      </a:lvl9pPr>
    </p:titleStyle>
    <p:bodyStyle>
      <a:lvl1pPr marL="342900" indent="-342900" algn="l" rtl="0" eaLnBrk="1" fontAlgn="base" hangingPunct="1">
        <a:spcBef>
          <a:spcPct val="20000"/>
        </a:spcBef>
        <a:spcAft>
          <a:spcPct val="0"/>
        </a:spcAft>
        <a:buChar char="•"/>
        <a:defRPr sz="24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400">
          <a:solidFill>
            <a:schemeClr val="tx2"/>
          </a:solidFill>
          <a:latin typeface="+mn-lt"/>
        </a:defRPr>
      </a:lvl4pPr>
      <a:lvl5pPr marL="2057400" indent="-228600" algn="l" rtl="0" eaLnBrk="1" fontAlgn="base" hangingPunct="1">
        <a:spcBef>
          <a:spcPct val="20000"/>
        </a:spcBef>
        <a:spcAft>
          <a:spcPct val="0"/>
        </a:spcAft>
        <a:buChar char="»"/>
        <a:defRPr sz="2400">
          <a:solidFill>
            <a:schemeClr val="tx2"/>
          </a:solidFill>
          <a:latin typeface="+mn-lt"/>
        </a:defRPr>
      </a:lvl5pPr>
      <a:lvl6pPr marL="2514600" indent="-228600" algn="l" rtl="0" eaLnBrk="1" fontAlgn="base" hangingPunct="1">
        <a:spcBef>
          <a:spcPct val="20000"/>
        </a:spcBef>
        <a:spcAft>
          <a:spcPct val="0"/>
        </a:spcAft>
        <a:buChar char="»"/>
        <a:defRPr sz="2400">
          <a:solidFill>
            <a:schemeClr val="tx2"/>
          </a:solidFill>
          <a:latin typeface="+mn-lt"/>
        </a:defRPr>
      </a:lvl6pPr>
      <a:lvl7pPr marL="2971800" indent="-228600" algn="l" rtl="0" eaLnBrk="1" fontAlgn="base" hangingPunct="1">
        <a:spcBef>
          <a:spcPct val="20000"/>
        </a:spcBef>
        <a:spcAft>
          <a:spcPct val="0"/>
        </a:spcAft>
        <a:buChar char="»"/>
        <a:defRPr sz="2400">
          <a:solidFill>
            <a:schemeClr val="tx2"/>
          </a:solidFill>
          <a:latin typeface="+mn-lt"/>
        </a:defRPr>
      </a:lvl7pPr>
      <a:lvl8pPr marL="3429000" indent="-228600" algn="l" rtl="0" eaLnBrk="1" fontAlgn="base" hangingPunct="1">
        <a:spcBef>
          <a:spcPct val="20000"/>
        </a:spcBef>
        <a:spcAft>
          <a:spcPct val="0"/>
        </a:spcAft>
        <a:buChar char="»"/>
        <a:defRPr sz="2400">
          <a:solidFill>
            <a:schemeClr val="tx2"/>
          </a:solidFill>
          <a:latin typeface="+mn-lt"/>
        </a:defRPr>
      </a:lvl8pPr>
      <a:lvl9pPr marL="3886200" indent="-228600" algn="l" rtl="0" eaLnBrk="1" fontAlgn="base" hangingPunct="1">
        <a:spcBef>
          <a:spcPct val="20000"/>
        </a:spcBef>
        <a:spcAft>
          <a:spcPct val="0"/>
        </a:spcAft>
        <a:buChar char="»"/>
        <a:defRPr sz="2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ideo" Target="../media/media1.avi"/><Relationship Id="rId6" Type="http://schemas.openxmlformats.org/officeDocument/2006/relationships/image" Target="../media/image35.png"/><Relationship Id="rId5" Type="http://schemas.microsoft.com/office/2007/relationships/media" Target="../media/media1.avi"/><Relationship Id="rId4" Type="http://schemas.openxmlformats.org/officeDocument/2006/relationships/image" Target="../media/image34.wmf"/></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1.avi"/><Relationship Id="rId2" Type="http://schemas.openxmlformats.org/officeDocument/2006/relationships/slideLayout" Target="../slideLayouts/slideLayout2.xml"/><Relationship Id="rId1" Type="http://schemas.openxmlformats.org/officeDocument/2006/relationships/video" Target="../media/media1.avi"/><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6.png"/><Relationship Id="rId2" Type="http://schemas.openxmlformats.org/officeDocument/2006/relationships/slideLayout" Target="../slideLayouts/slideLayout2.xml"/><Relationship Id="rId16" Type="http://schemas.openxmlformats.org/officeDocument/2006/relationships/oleObject" Target="../embeddings/oleObject5.bin"/><Relationship Id="rId1" Type="http://schemas.openxmlformats.org/officeDocument/2006/relationships/vmlDrawing" Target="../drawings/vmlDrawing4.v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oleObject" Target="../embeddings/oleObject4.bin"/><Relationship Id="rId10" Type="http://schemas.openxmlformats.org/officeDocument/2006/relationships/image" Target="../media/image46.png"/><Relationship Id="rId19"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image" Target="../media/image45.png"/><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67.png"/><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image" Target="../media/image71.png"/><Relationship Id="rId4" Type="http://schemas.openxmlformats.org/officeDocument/2006/relationships/oleObject" Target="../embeddings/oleObject12.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oleObject" Target="../embeddings/oleObject15.bin"/><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82.png"/><Relationship Id="rId7"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9.bin"/><Relationship Id="rId5" Type="http://schemas.openxmlformats.org/officeDocument/2006/relationships/image" Target="../media/image100.png"/><Relationship Id="rId4" Type="http://schemas.openxmlformats.org/officeDocument/2006/relationships/oleObject" Target="../embeddings/oleObject18.bin"/></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23.bin"/><Relationship Id="rId5" Type="http://schemas.openxmlformats.org/officeDocument/2006/relationships/oleObject" Target="../embeddings/oleObject22.bin"/><Relationship Id="rId4" Type="http://schemas.openxmlformats.org/officeDocument/2006/relationships/oleObject" Target="../embeddings/oleObject21.bin"/></Relationships>
</file>

<file path=ppt/slides/_rels/slide3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6.bin"/><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3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18.jpeg"/><Relationship Id="rId13" Type="http://schemas.openxmlformats.org/officeDocument/2006/relationships/image" Target="../media/image123.jpeg"/><Relationship Id="rId3" Type="http://schemas.openxmlformats.org/officeDocument/2006/relationships/image" Target="../media/image114.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24.jpeg"/><Relationship Id="rId10" Type="http://schemas.openxmlformats.org/officeDocument/2006/relationships/image" Target="../media/image120.png"/><Relationship Id="rId4" Type="http://schemas.openxmlformats.org/officeDocument/2006/relationships/image" Target="../media/image115.jpeg"/><Relationship Id="rId9" Type="http://schemas.openxmlformats.org/officeDocument/2006/relationships/image" Target="../media/image119.jpeg"/></Relationships>
</file>

<file path=ppt/slides/_rels/slide3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76200"/>
            <a:ext cx="6858000" cy="1981200"/>
          </a:xfrm>
        </p:spPr>
        <p:txBody>
          <a:bodyPr/>
          <a:lstStyle/>
          <a:p>
            <a:r>
              <a:rPr lang="en-US" dirty="0" smtClean="0"/>
              <a:t>Vision-based </a:t>
            </a:r>
            <a:r>
              <a:rPr lang="en-US" dirty="0" err="1" smtClean="0"/>
              <a:t>magnetoreception</a:t>
            </a:r>
            <a:r>
              <a:rPr lang="en-US" dirty="0" smtClean="0"/>
              <a:t> system in birds</a:t>
            </a:r>
            <a:r>
              <a:rPr lang="de-DE" dirty="0" smtClean="0"/>
              <a:t> </a:t>
            </a:r>
            <a:endParaRPr lang="en-GB" dirty="0"/>
          </a:p>
        </p:txBody>
      </p:sp>
      <p:sp>
        <p:nvSpPr>
          <p:cNvPr id="3" name="Subtitle 2"/>
          <p:cNvSpPr>
            <a:spLocks noGrp="1"/>
          </p:cNvSpPr>
          <p:nvPr>
            <p:ph type="subTitle" idx="1"/>
          </p:nvPr>
        </p:nvSpPr>
        <p:spPr>
          <a:xfrm>
            <a:off x="1905000" y="1676400"/>
            <a:ext cx="6400800" cy="1071563"/>
          </a:xfrm>
        </p:spPr>
        <p:txBody>
          <a:bodyPr/>
          <a:lstStyle/>
          <a:p>
            <a:r>
              <a:rPr lang="en-GB" dirty="0" err="1" smtClean="0"/>
              <a:t>Ilia</a:t>
            </a:r>
            <a:r>
              <a:rPr lang="en-GB" dirty="0" smtClean="0"/>
              <a:t> A. </a:t>
            </a:r>
            <a:r>
              <a:rPr lang="en-GB" dirty="0" err="1" smtClean="0"/>
              <a:t>Solov'yov</a:t>
            </a:r>
            <a:endParaRPr lang="en-GB" dirty="0"/>
          </a:p>
        </p:txBody>
      </p:sp>
      <p:sp>
        <p:nvSpPr>
          <p:cNvPr id="4" name="Date Placeholder 3"/>
          <p:cNvSpPr>
            <a:spLocks noGrp="1"/>
          </p:cNvSpPr>
          <p:nvPr>
            <p:ph type="dt" sz="half" idx="2"/>
          </p:nvPr>
        </p:nvSpPr>
        <p:spPr/>
        <p:txBody>
          <a:bodyPr/>
          <a:lstStyle/>
          <a:p>
            <a:pPr>
              <a:defRPr/>
            </a:pPr>
            <a:r>
              <a:rPr lang="en-US" smtClean="0"/>
              <a:t>22.12.2010</a:t>
            </a:r>
            <a:endParaRPr lang="en-US" dirty="0"/>
          </a:p>
        </p:txBody>
      </p:sp>
      <p:sp>
        <p:nvSpPr>
          <p:cNvPr id="5" name="Footer Placeholder 4"/>
          <p:cNvSpPr>
            <a:spLocks noGrp="1"/>
          </p:cNvSpPr>
          <p:nvPr>
            <p:ph type="ftr" sz="quarter" idx="3"/>
          </p:nvPr>
        </p:nvSpPr>
        <p:spPr/>
        <p:txBody>
          <a:bodyPr/>
          <a:lstStyle/>
          <a:p>
            <a:r>
              <a:rPr lang="en-US" dirty="0" smtClean="0"/>
              <a:t>Quantum Coherent Properties of Spins III</a:t>
            </a:r>
            <a:endParaRPr lang="en-US" dirty="0">
              <a:latin typeface="Tw Cen MT" pitchFamily="34" charset="0"/>
            </a:endParaRPr>
          </a:p>
        </p:txBody>
      </p:sp>
      <p:sp>
        <p:nvSpPr>
          <p:cNvPr id="6" name="Text Placeholder 5"/>
          <p:cNvSpPr>
            <a:spLocks noGrp="1"/>
          </p:cNvSpPr>
          <p:nvPr>
            <p:ph type="body" sz="quarter" idx="10"/>
          </p:nvPr>
        </p:nvSpPr>
        <p:spPr>
          <a:xfrm>
            <a:off x="2057400" y="2438400"/>
            <a:ext cx="6019800" cy="914400"/>
          </a:xfrm>
        </p:spPr>
        <p:txBody>
          <a:bodyPr/>
          <a:lstStyle/>
          <a:p>
            <a:r>
              <a:rPr lang="en-US" dirty="0" smtClean="0"/>
              <a:t>Frankfurt Institute for Advanced Studies</a:t>
            </a:r>
          </a:p>
          <a:p>
            <a:r>
              <a:rPr lang="en-US" dirty="0" smtClean="0"/>
              <a:t>Frankfurt am Main, Germany</a:t>
            </a:r>
          </a:p>
          <a:p>
            <a:r>
              <a:rPr lang="de-DE" dirty="0" smtClean="0"/>
              <a:t>&amp;</a:t>
            </a:r>
          </a:p>
          <a:p>
            <a:r>
              <a:rPr lang="en-US" dirty="0"/>
              <a:t>Beckman Institute for Advanced Science and Technology</a:t>
            </a:r>
            <a:endParaRPr lang="en-US" dirty="0" smtClean="0"/>
          </a:p>
          <a:p>
            <a:endParaRPr lang="en-GB" dirty="0"/>
          </a:p>
        </p:txBody>
      </p:sp>
      <p:pic>
        <p:nvPicPr>
          <p:cNvPr id="109570" name="Picture 2" descr="http://fias.uni-frankfurt.de/pics/FIAS2190_380.jpg"/>
          <p:cNvPicPr>
            <a:picLocks noChangeAspect="1" noChangeArrowheads="1"/>
          </p:cNvPicPr>
          <p:nvPr/>
        </p:nvPicPr>
        <p:blipFill>
          <a:blip r:embed="rId2" cstate="print"/>
          <a:srcRect l="8421" t="15810"/>
          <a:stretch>
            <a:fillRect/>
          </a:stretch>
        </p:blipFill>
        <p:spPr bwMode="auto">
          <a:xfrm>
            <a:off x="1257300" y="4495800"/>
            <a:ext cx="3314700" cy="2028826"/>
          </a:xfrm>
          <a:prstGeom prst="rect">
            <a:avLst/>
          </a:prstGeom>
          <a:noFill/>
        </p:spPr>
      </p:pic>
      <p:pic>
        <p:nvPicPr>
          <p:cNvPr id="109572" name="Picture 4" descr="Beckman Institute"/>
          <p:cNvPicPr>
            <a:picLocks noChangeAspect="1" noChangeArrowheads="1"/>
          </p:cNvPicPr>
          <p:nvPr/>
        </p:nvPicPr>
        <p:blipFill>
          <a:blip r:embed="rId3" cstate="print"/>
          <a:srcRect b="20000"/>
          <a:stretch>
            <a:fillRect/>
          </a:stretch>
        </p:blipFill>
        <p:spPr bwMode="auto">
          <a:xfrm>
            <a:off x="5562600" y="4495800"/>
            <a:ext cx="2952750" cy="20574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1261872" y="91440"/>
            <a:ext cx="7799832" cy="585216"/>
          </a:xfrm>
        </p:spPr>
        <p:txBody>
          <a:bodyPr/>
          <a:lstStyle/>
          <a:p>
            <a:pPr eaLnBrk="1" hangingPunct="1"/>
            <a:r>
              <a:rPr lang="de-DE" dirty="0" smtClean="0"/>
              <a:t>Light-dependent magnetic compass in birds</a:t>
            </a:r>
            <a:endParaRPr lang="ru-RU" dirty="0" smtClean="0"/>
          </a:p>
        </p:txBody>
      </p:sp>
      <p:sp>
        <p:nvSpPr>
          <p:cNvPr id="2052" name="Text Box 4"/>
          <p:cNvSpPr txBox="1">
            <a:spLocks noChangeArrowheads="1"/>
          </p:cNvSpPr>
          <p:nvPr/>
        </p:nvSpPr>
        <p:spPr bwMode="auto">
          <a:xfrm>
            <a:off x="5375564" y="866775"/>
            <a:ext cx="368458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sz="1200" dirty="0">
                <a:solidFill>
                  <a:schemeClr val="bg1">
                    <a:lumMod val="50000"/>
                  </a:schemeClr>
                </a:solidFill>
                <a:latin typeface="+mj-lt"/>
              </a:rPr>
              <a:t>Wiltschko and Wiltschko, </a:t>
            </a:r>
            <a:r>
              <a:rPr lang="en-US" sz="1200" dirty="0" err="1">
                <a:solidFill>
                  <a:schemeClr val="bg1">
                    <a:lumMod val="50000"/>
                  </a:schemeClr>
                </a:solidFill>
                <a:latin typeface="+mj-lt"/>
              </a:rPr>
              <a:t>BioEssays</a:t>
            </a:r>
            <a:r>
              <a:rPr lang="en-US" sz="1200" dirty="0">
                <a:solidFill>
                  <a:schemeClr val="bg1">
                    <a:lumMod val="50000"/>
                  </a:schemeClr>
                </a:solidFill>
                <a:latin typeface="+mj-lt"/>
              </a:rPr>
              <a:t> </a:t>
            </a:r>
            <a:r>
              <a:rPr lang="en-US" sz="1200" b="1" dirty="0">
                <a:solidFill>
                  <a:schemeClr val="bg1">
                    <a:lumMod val="50000"/>
                  </a:schemeClr>
                </a:solidFill>
                <a:latin typeface="+mj-lt"/>
              </a:rPr>
              <a:t>28</a:t>
            </a:r>
            <a:r>
              <a:rPr lang="en-US" sz="1200" dirty="0">
                <a:solidFill>
                  <a:schemeClr val="bg1">
                    <a:lumMod val="50000"/>
                  </a:schemeClr>
                </a:solidFill>
                <a:latin typeface="+mj-lt"/>
              </a:rPr>
              <a:t>, 157 </a:t>
            </a:r>
            <a:r>
              <a:rPr lang="de-DE" sz="1200" dirty="0">
                <a:solidFill>
                  <a:schemeClr val="bg1">
                    <a:lumMod val="50000"/>
                  </a:schemeClr>
                </a:solidFill>
                <a:latin typeface="+mj-lt"/>
              </a:rPr>
              <a:t>(2006)</a:t>
            </a:r>
            <a:endParaRPr lang="ru-RU" sz="1200" dirty="0">
              <a:solidFill>
                <a:schemeClr val="bg1">
                  <a:lumMod val="50000"/>
                </a:schemeClr>
              </a:solidFill>
              <a:latin typeface="+mj-lt"/>
            </a:endParaRPr>
          </a:p>
        </p:txBody>
      </p:sp>
      <p:pic>
        <p:nvPicPr>
          <p:cNvPr id="2053"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10200" y="1360488"/>
            <a:ext cx="3657600" cy="5192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2054" name="Picture 9"/>
          <p:cNvPicPr>
            <a:picLocks noChangeAspect="1" noChangeArrowheads="1"/>
          </p:cNvPicPr>
          <p:nvPr/>
        </p:nvPicPr>
        <p:blipFill>
          <a:blip r:embed="rId4" cstate="print">
            <a:extLst>
              <a:ext uri="{28A0092B-C50C-407E-A947-70E740481C1C}">
                <a14:useLocalDpi xmlns:a14="http://schemas.microsoft.com/office/drawing/2010/main" xmlns="" val="0"/>
              </a:ext>
            </a:extLst>
          </a:blip>
          <a:srcRect r="2174"/>
          <a:stretch>
            <a:fillRect/>
          </a:stretch>
        </p:blipFill>
        <p:spPr bwMode="auto">
          <a:xfrm>
            <a:off x="2819401" y="4066639"/>
            <a:ext cx="15875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2055" name="Picture 10"/>
          <p:cNvPicPr>
            <a:picLocks noChangeAspect="1" noChangeArrowheads="1"/>
          </p:cNvPicPr>
          <p:nvPr/>
        </p:nvPicPr>
        <p:blipFill>
          <a:blip r:embed="rId5" cstate="print">
            <a:extLst>
              <a:ext uri="{28A0092B-C50C-407E-A947-70E740481C1C}">
                <a14:useLocalDpi xmlns:a14="http://schemas.microsoft.com/office/drawing/2010/main" xmlns="" val="0"/>
              </a:ext>
            </a:extLst>
          </a:blip>
          <a:srcRect l="1840" r="6546"/>
          <a:stretch>
            <a:fillRect/>
          </a:stretch>
        </p:blipFill>
        <p:spPr bwMode="auto">
          <a:xfrm>
            <a:off x="2819401" y="5346164"/>
            <a:ext cx="1600200" cy="123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2056" name="Text Box 8"/>
          <p:cNvSpPr txBox="1">
            <a:spLocks noChangeArrowheads="1"/>
          </p:cNvSpPr>
          <p:nvPr/>
        </p:nvSpPr>
        <p:spPr bwMode="auto">
          <a:xfrm>
            <a:off x="838201" y="2760127"/>
            <a:ext cx="2020888"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sz="1600">
                <a:solidFill>
                  <a:srgbClr val="003366"/>
                </a:solidFill>
                <a:latin typeface="+mj-lt"/>
              </a:rPr>
              <a:t>European Robin</a:t>
            </a:r>
          </a:p>
          <a:p>
            <a:pPr algn="ctr" eaLnBrk="1" hangingPunct="1"/>
            <a:r>
              <a:rPr lang="de-DE" sz="1600">
                <a:solidFill>
                  <a:srgbClr val="003366"/>
                </a:solidFill>
                <a:latin typeface="+mj-lt"/>
              </a:rPr>
              <a:t>Rotkelchen</a:t>
            </a:r>
          </a:p>
          <a:p>
            <a:pPr algn="ctr" eaLnBrk="1" hangingPunct="1"/>
            <a:r>
              <a:rPr lang="de-DE" sz="1600">
                <a:solidFill>
                  <a:srgbClr val="000000"/>
                </a:solidFill>
                <a:latin typeface="+mj-lt"/>
              </a:rPr>
              <a:t>(</a:t>
            </a:r>
            <a:r>
              <a:rPr lang="en-US" sz="1600" i="1">
                <a:latin typeface="+mj-lt"/>
              </a:rPr>
              <a:t>Erithacus rubecula</a:t>
            </a:r>
            <a:r>
              <a:rPr lang="de-DE" sz="1600">
                <a:solidFill>
                  <a:srgbClr val="000000"/>
                </a:solidFill>
                <a:latin typeface="+mj-lt"/>
              </a:rPr>
              <a:t>)</a:t>
            </a:r>
          </a:p>
          <a:p>
            <a:pPr algn="ctr" eaLnBrk="1" hangingPunct="1"/>
            <a:r>
              <a:rPr lang="de-DE" sz="1600">
                <a:solidFill>
                  <a:srgbClr val="000000"/>
                </a:solidFill>
                <a:latin typeface="+mj-lt"/>
              </a:rPr>
              <a:t>E.r.</a:t>
            </a:r>
            <a:endParaRPr lang="ru-RU" sz="1600">
              <a:solidFill>
                <a:srgbClr val="000000"/>
              </a:solidFill>
              <a:latin typeface="+mj-lt"/>
            </a:endParaRPr>
          </a:p>
        </p:txBody>
      </p:sp>
      <p:sp>
        <p:nvSpPr>
          <p:cNvPr id="2057" name="Text Box 8"/>
          <p:cNvSpPr txBox="1">
            <a:spLocks noChangeArrowheads="1"/>
          </p:cNvSpPr>
          <p:nvPr/>
        </p:nvSpPr>
        <p:spPr bwMode="auto">
          <a:xfrm>
            <a:off x="762000" y="1371600"/>
            <a:ext cx="2044701"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dirty="0">
                <a:solidFill>
                  <a:srgbClr val="003366"/>
                </a:solidFill>
                <a:latin typeface="+mj-lt"/>
              </a:rPr>
              <a:t>Australian silvereyes</a:t>
            </a:r>
          </a:p>
          <a:p>
            <a:pPr algn="ctr" eaLnBrk="1" hangingPunct="1"/>
            <a:r>
              <a:rPr lang="de-DE" sz="1600" dirty="0">
                <a:solidFill>
                  <a:srgbClr val="003366"/>
                </a:solidFill>
                <a:latin typeface="+mj-lt"/>
              </a:rPr>
              <a:t>Australische Silberauge</a:t>
            </a:r>
            <a:endParaRPr lang="en-US" sz="1600" dirty="0">
              <a:solidFill>
                <a:srgbClr val="003366"/>
              </a:solidFill>
              <a:latin typeface="+mj-lt"/>
            </a:endParaRPr>
          </a:p>
          <a:p>
            <a:pPr algn="ctr" eaLnBrk="1" hangingPunct="1"/>
            <a:r>
              <a:rPr lang="de-DE" sz="1600" dirty="0">
                <a:solidFill>
                  <a:srgbClr val="000000"/>
                </a:solidFill>
                <a:latin typeface="+mj-lt"/>
              </a:rPr>
              <a:t>(</a:t>
            </a:r>
            <a:r>
              <a:rPr lang="en-US" sz="1600" i="1" dirty="0" err="1">
                <a:latin typeface="+mj-lt"/>
              </a:rPr>
              <a:t>Zosterops</a:t>
            </a:r>
            <a:r>
              <a:rPr lang="en-US" sz="1600" i="1" dirty="0">
                <a:latin typeface="+mj-lt"/>
              </a:rPr>
              <a:t> </a:t>
            </a:r>
            <a:r>
              <a:rPr lang="en-US" sz="1600" i="1" dirty="0" err="1">
                <a:latin typeface="+mj-lt"/>
              </a:rPr>
              <a:t>lateralis</a:t>
            </a:r>
            <a:r>
              <a:rPr lang="de-DE" sz="1600" dirty="0">
                <a:solidFill>
                  <a:srgbClr val="000000"/>
                </a:solidFill>
                <a:latin typeface="+mj-lt"/>
              </a:rPr>
              <a:t>)</a:t>
            </a:r>
          </a:p>
          <a:p>
            <a:pPr algn="ctr" eaLnBrk="1" hangingPunct="1"/>
            <a:r>
              <a:rPr lang="de-DE" sz="1600" dirty="0">
                <a:solidFill>
                  <a:srgbClr val="000000"/>
                </a:solidFill>
                <a:latin typeface="+mj-lt"/>
              </a:rPr>
              <a:t>Z.l.</a:t>
            </a:r>
            <a:endParaRPr lang="ru-RU" sz="1600" dirty="0">
              <a:solidFill>
                <a:srgbClr val="000000"/>
              </a:solidFill>
              <a:latin typeface="+mj-lt"/>
            </a:endParaRPr>
          </a:p>
        </p:txBody>
      </p:sp>
      <p:sp>
        <p:nvSpPr>
          <p:cNvPr id="2058" name="Text Box 8"/>
          <p:cNvSpPr txBox="1">
            <a:spLocks noChangeArrowheads="1"/>
          </p:cNvSpPr>
          <p:nvPr/>
        </p:nvSpPr>
        <p:spPr bwMode="auto">
          <a:xfrm>
            <a:off x="990601" y="4055527"/>
            <a:ext cx="1816100"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a:solidFill>
                  <a:srgbClr val="003366"/>
                </a:solidFill>
                <a:latin typeface="+mj-lt"/>
              </a:rPr>
              <a:t>Garden warblers</a:t>
            </a:r>
          </a:p>
          <a:p>
            <a:pPr algn="ctr" eaLnBrk="1" hangingPunct="1"/>
            <a:r>
              <a:rPr lang="de-DE" sz="1600">
                <a:solidFill>
                  <a:srgbClr val="003366"/>
                </a:solidFill>
                <a:latin typeface="+mj-lt"/>
              </a:rPr>
              <a:t>Gartengrasmücke</a:t>
            </a:r>
            <a:endParaRPr lang="en-US" sz="1600">
              <a:solidFill>
                <a:srgbClr val="003366"/>
              </a:solidFill>
              <a:latin typeface="+mj-lt"/>
            </a:endParaRPr>
          </a:p>
          <a:p>
            <a:pPr algn="ctr" eaLnBrk="1" hangingPunct="1"/>
            <a:r>
              <a:rPr lang="de-DE" sz="1600">
                <a:solidFill>
                  <a:srgbClr val="000000"/>
                </a:solidFill>
                <a:latin typeface="+mj-lt"/>
              </a:rPr>
              <a:t>(</a:t>
            </a:r>
            <a:r>
              <a:rPr lang="en-US" sz="1600" i="1">
                <a:latin typeface="+mj-lt"/>
              </a:rPr>
              <a:t>Sylvia borin</a:t>
            </a:r>
            <a:r>
              <a:rPr lang="de-DE" sz="1600">
                <a:solidFill>
                  <a:srgbClr val="000000"/>
                </a:solidFill>
                <a:latin typeface="+mj-lt"/>
              </a:rPr>
              <a:t>)</a:t>
            </a:r>
          </a:p>
          <a:p>
            <a:pPr algn="ctr" eaLnBrk="1" hangingPunct="1"/>
            <a:r>
              <a:rPr lang="de-DE" sz="1600">
                <a:solidFill>
                  <a:srgbClr val="000000"/>
                </a:solidFill>
                <a:latin typeface="+mj-lt"/>
              </a:rPr>
              <a:t>S.b.</a:t>
            </a:r>
            <a:endParaRPr lang="ru-RU" sz="1600">
              <a:solidFill>
                <a:srgbClr val="000000"/>
              </a:solidFill>
              <a:latin typeface="+mj-lt"/>
            </a:endParaRPr>
          </a:p>
        </p:txBody>
      </p:sp>
      <p:sp>
        <p:nvSpPr>
          <p:cNvPr id="2059" name="Text Box 8"/>
          <p:cNvSpPr txBox="1">
            <a:spLocks noChangeArrowheads="1"/>
          </p:cNvSpPr>
          <p:nvPr/>
        </p:nvSpPr>
        <p:spPr bwMode="auto">
          <a:xfrm>
            <a:off x="1066801" y="5350927"/>
            <a:ext cx="1663700"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dirty="0">
                <a:solidFill>
                  <a:srgbClr val="003366"/>
                </a:solidFill>
                <a:latin typeface="+mj-lt"/>
              </a:rPr>
              <a:t>Homing pigeons</a:t>
            </a:r>
          </a:p>
          <a:p>
            <a:pPr algn="ctr" eaLnBrk="1" hangingPunct="1"/>
            <a:r>
              <a:rPr lang="de-DE" sz="1600" dirty="0">
                <a:solidFill>
                  <a:srgbClr val="003366"/>
                </a:solidFill>
                <a:latin typeface="+mj-lt"/>
              </a:rPr>
              <a:t>Brieftaube</a:t>
            </a:r>
            <a:endParaRPr lang="en-US" sz="1600" dirty="0">
              <a:solidFill>
                <a:srgbClr val="003366"/>
              </a:solidFill>
              <a:latin typeface="+mj-lt"/>
            </a:endParaRPr>
          </a:p>
          <a:p>
            <a:pPr algn="ctr" eaLnBrk="1" hangingPunct="1"/>
            <a:r>
              <a:rPr lang="de-DE" sz="1600" dirty="0">
                <a:solidFill>
                  <a:srgbClr val="000000"/>
                </a:solidFill>
                <a:latin typeface="+mj-lt"/>
              </a:rPr>
              <a:t>(</a:t>
            </a:r>
            <a:r>
              <a:rPr lang="en-US" sz="1600" i="1" dirty="0">
                <a:latin typeface="+mj-lt"/>
              </a:rPr>
              <a:t>Columba </a:t>
            </a:r>
            <a:r>
              <a:rPr lang="en-US" sz="1600" i="1" dirty="0" err="1">
                <a:latin typeface="+mj-lt"/>
              </a:rPr>
              <a:t>livia</a:t>
            </a:r>
            <a:r>
              <a:rPr lang="de-DE" sz="1600" dirty="0">
                <a:solidFill>
                  <a:srgbClr val="000000"/>
                </a:solidFill>
                <a:latin typeface="+mj-lt"/>
              </a:rPr>
              <a:t>)</a:t>
            </a:r>
          </a:p>
          <a:p>
            <a:pPr algn="ctr" eaLnBrk="1" hangingPunct="1"/>
            <a:r>
              <a:rPr lang="de-DE" sz="1600" dirty="0">
                <a:solidFill>
                  <a:srgbClr val="000000"/>
                </a:solidFill>
                <a:latin typeface="+mj-lt"/>
              </a:rPr>
              <a:t>C.l.</a:t>
            </a:r>
            <a:endParaRPr lang="ru-RU" sz="1600" dirty="0">
              <a:solidFill>
                <a:srgbClr val="000000"/>
              </a:solidFill>
              <a:latin typeface="+mj-lt"/>
            </a:endParaRPr>
          </a:p>
        </p:txBody>
      </p:sp>
      <p:cxnSp>
        <p:nvCxnSpPr>
          <p:cNvPr id="16" name="Straight Arrow Connector 15"/>
          <p:cNvCxnSpPr/>
          <p:nvPr/>
        </p:nvCxnSpPr>
        <p:spPr>
          <a:xfrm>
            <a:off x="4425950" y="2125663"/>
            <a:ext cx="1212850" cy="34369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rot="16200000" flipH="1">
            <a:off x="3848100" y="4076700"/>
            <a:ext cx="2362200" cy="1219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rot="16200000" flipH="1">
            <a:off x="4318000" y="4851400"/>
            <a:ext cx="1409700" cy="12319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a:off x="4419600" y="6088063"/>
            <a:ext cx="1219200" cy="3889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064"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819401" y="1382177"/>
            <a:ext cx="1606550" cy="1236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graphicFrame>
        <p:nvGraphicFramePr>
          <p:cNvPr id="2050" name="Object 5"/>
          <p:cNvGraphicFramePr>
            <a:graphicFrameLocks noGrp="1" noChangeAspect="1"/>
          </p:cNvGraphicFramePr>
          <p:nvPr>
            <p:ph idx="1"/>
            <p:extLst>
              <p:ext uri="{D42A27DB-BD31-4B8C-83A1-F6EECF244321}">
                <p14:modId xmlns:p14="http://schemas.microsoft.com/office/powerpoint/2010/main" xmlns="" val="388482736"/>
              </p:ext>
            </p:extLst>
          </p:nvPr>
        </p:nvGraphicFramePr>
        <p:xfrm>
          <a:off x="2743201" y="2695039"/>
          <a:ext cx="1698625" cy="1295400"/>
        </p:xfrm>
        <a:graphic>
          <a:graphicData uri="http://schemas.openxmlformats.org/presentationml/2006/ole">
            <p:oleObj spid="_x0000_s107522" name="Image" r:id="rId7" imgW="3530159" imgH="2692063" progId="">
              <p:embed/>
            </p:oleObj>
          </a:graphicData>
        </a:graphic>
      </p:graphicFrame>
      <p:sp>
        <p:nvSpPr>
          <p:cNvPr id="2" name="Date Placeholder 1"/>
          <p:cNvSpPr>
            <a:spLocks noGrp="1"/>
          </p:cNvSpPr>
          <p:nvPr>
            <p:ph type="dt" sz="half" idx="10"/>
          </p:nvPr>
        </p:nvSpPr>
        <p:spPr/>
        <p:txBody>
          <a:bodyPr/>
          <a:lstStyle/>
          <a:p>
            <a:pPr>
              <a:defRPr/>
            </a:pPr>
            <a:r>
              <a:rPr lang="en-US" smtClean="0"/>
              <a:t>22.12.2010</a:t>
            </a:r>
            <a:endParaRPr lang="en-US" dirty="0"/>
          </a:p>
        </p:txBody>
      </p:sp>
      <p:sp>
        <p:nvSpPr>
          <p:cNvPr id="3" name="Footer Placeholder 2"/>
          <p:cNvSpPr>
            <a:spLocks noGrp="1"/>
          </p:cNvSpPr>
          <p:nvPr>
            <p:ph type="ftr" sz="quarter" idx="11"/>
          </p:nvPr>
        </p:nvSpPr>
        <p:spPr/>
        <p:txBody>
          <a:bodyPr/>
          <a:lstStyle/>
          <a:p>
            <a:pPr>
              <a:defRPr/>
            </a:pPr>
            <a:r>
              <a:rPr lang="en-US" smtClean="0"/>
              <a:t>Quantum Coherent Properties of Spins III</a:t>
            </a:r>
            <a:endParaRPr lang="en-US" dirty="0"/>
          </a:p>
        </p:txBody>
      </p:sp>
    </p:spTree>
    <p:extLst>
      <p:ext uri="{BB962C8B-B14F-4D97-AF65-F5344CB8AC3E}">
        <p14:creationId xmlns:p14="http://schemas.microsoft.com/office/powerpoint/2010/main" xmlns="" val="3349690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5"/>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2011"/>
          <a:stretch/>
        </p:blipFill>
        <p:spPr bwMode="auto">
          <a:xfrm>
            <a:off x="4054054" y="1219200"/>
            <a:ext cx="5062238" cy="167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4" name="Title 1"/>
          <p:cNvSpPr>
            <a:spLocks noGrp="1"/>
          </p:cNvSpPr>
          <p:nvPr>
            <p:ph type="title"/>
          </p:nvPr>
        </p:nvSpPr>
        <p:spPr>
          <a:xfrm>
            <a:off x="1261872" y="91440"/>
            <a:ext cx="7799832" cy="585216"/>
          </a:xfrm>
        </p:spPr>
        <p:txBody>
          <a:bodyPr/>
          <a:lstStyle/>
          <a:p>
            <a:pPr marL="57150"/>
            <a:r>
              <a:rPr lang="en-US" dirty="0" smtClean="0">
                <a:cs typeface="Times" charset="0"/>
              </a:rPr>
              <a:t>Effect of radio frequency fields</a:t>
            </a:r>
          </a:p>
        </p:txBody>
      </p:sp>
      <p:pic>
        <p:nvPicPr>
          <p:cNvPr id="2355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76300" y="838201"/>
            <a:ext cx="3467100" cy="2596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Rectangle 13"/>
          <p:cNvSpPr>
            <a:spLocks noChangeArrowheads="1"/>
          </p:cNvSpPr>
          <p:nvPr/>
        </p:nvSpPr>
        <p:spPr bwMode="auto">
          <a:xfrm>
            <a:off x="762000" y="6248400"/>
            <a:ext cx="6172200" cy="276999"/>
          </a:xfrm>
          <a:prstGeom prst="rect">
            <a:avLst/>
          </a:prstGeom>
          <a:noFill/>
          <a:ln w="9525" algn="ctr">
            <a:noFill/>
            <a:miter lim="800000"/>
            <a:headEnd/>
            <a:tailEnd/>
          </a:ln>
        </p:spPr>
        <p:txBody>
          <a:bodyPr wrap="square">
            <a:spAutoFit/>
          </a:bodyPr>
          <a:lstStyle/>
          <a:p>
            <a:pPr>
              <a:defRPr/>
            </a:pPr>
            <a:r>
              <a:rPr lang="en-US" sz="1200" dirty="0">
                <a:solidFill>
                  <a:schemeClr val="bg1">
                    <a:lumMod val="50000"/>
                  </a:schemeClr>
                </a:solidFill>
              </a:rPr>
              <a:t>T. Ritz, P. </a:t>
            </a:r>
            <a:r>
              <a:rPr lang="en-US" sz="1200" dirty="0" err="1">
                <a:solidFill>
                  <a:schemeClr val="bg1">
                    <a:lumMod val="50000"/>
                  </a:schemeClr>
                </a:solidFill>
              </a:rPr>
              <a:t>Thalau</a:t>
            </a:r>
            <a:r>
              <a:rPr lang="en-US" sz="1200" dirty="0">
                <a:solidFill>
                  <a:schemeClr val="bg1">
                    <a:lumMod val="50000"/>
                  </a:schemeClr>
                </a:solidFill>
              </a:rPr>
              <a:t>, J.B. Phillips, R. </a:t>
            </a:r>
            <a:r>
              <a:rPr lang="en-US" sz="1200" dirty="0" err="1">
                <a:solidFill>
                  <a:schemeClr val="bg1">
                    <a:lumMod val="50000"/>
                  </a:schemeClr>
                </a:solidFill>
              </a:rPr>
              <a:t>Wiltschko</a:t>
            </a:r>
            <a:r>
              <a:rPr lang="en-US" sz="1200" dirty="0">
                <a:solidFill>
                  <a:schemeClr val="bg1">
                    <a:lumMod val="50000"/>
                  </a:schemeClr>
                </a:solidFill>
              </a:rPr>
              <a:t> and W. </a:t>
            </a:r>
            <a:r>
              <a:rPr lang="en-US" sz="1200" dirty="0" err="1">
                <a:solidFill>
                  <a:schemeClr val="bg1">
                    <a:lumMod val="50000"/>
                  </a:schemeClr>
                </a:solidFill>
              </a:rPr>
              <a:t>Wiltschko</a:t>
            </a:r>
            <a:r>
              <a:rPr lang="de-DE" sz="1200" i="1" dirty="0">
                <a:solidFill>
                  <a:schemeClr val="bg1">
                    <a:lumMod val="50000"/>
                  </a:schemeClr>
                </a:solidFill>
              </a:rPr>
              <a:t>,</a:t>
            </a:r>
            <a:r>
              <a:rPr lang="de-DE" sz="1200" dirty="0">
                <a:solidFill>
                  <a:schemeClr val="bg1">
                    <a:lumMod val="50000"/>
                  </a:schemeClr>
                </a:solidFill>
              </a:rPr>
              <a:t> Nature </a:t>
            </a:r>
            <a:r>
              <a:rPr lang="de-DE" sz="1200" b="1" dirty="0">
                <a:solidFill>
                  <a:schemeClr val="bg1">
                    <a:lumMod val="50000"/>
                  </a:schemeClr>
                </a:solidFill>
              </a:rPr>
              <a:t>429</a:t>
            </a:r>
            <a:r>
              <a:rPr lang="de-DE" sz="1200" dirty="0">
                <a:solidFill>
                  <a:schemeClr val="bg1">
                    <a:lumMod val="50000"/>
                  </a:schemeClr>
                </a:solidFill>
              </a:rPr>
              <a:t>, </a:t>
            </a:r>
            <a:r>
              <a:rPr lang="en-US" sz="1200" dirty="0">
                <a:solidFill>
                  <a:schemeClr val="bg1">
                    <a:lumMod val="50000"/>
                  </a:schemeClr>
                </a:solidFill>
              </a:rPr>
              <a:t>177</a:t>
            </a:r>
            <a:r>
              <a:rPr lang="de-DE" sz="1200" dirty="0">
                <a:solidFill>
                  <a:schemeClr val="bg1">
                    <a:lumMod val="50000"/>
                  </a:schemeClr>
                </a:solidFill>
              </a:rPr>
              <a:t> (2004)</a:t>
            </a:r>
          </a:p>
        </p:txBody>
      </p:sp>
      <p:pic>
        <p:nvPicPr>
          <p:cNvPr id="23559" name="Picture 5"/>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21327" y="4114800"/>
            <a:ext cx="19050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22.12.2010</a:t>
            </a:r>
            <a:endParaRPr lang="en-US" dirty="0"/>
          </a:p>
        </p:txBody>
      </p:sp>
      <p:sp>
        <p:nvSpPr>
          <p:cNvPr id="3" name="Footer Placeholder 2"/>
          <p:cNvSpPr>
            <a:spLocks noGrp="1"/>
          </p:cNvSpPr>
          <p:nvPr>
            <p:ph type="ftr" sz="quarter" idx="11"/>
          </p:nvPr>
        </p:nvSpPr>
        <p:spPr/>
        <p:txBody>
          <a:bodyPr/>
          <a:lstStyle/>
          <a:p>
            <a:pPr>
              <a:defRPr/>
            </a:pPr>
            <a:r>
              <a:rPr lang="en-US" smtClean="0"/>
              <a:t>Quantum Coherent Properties of Spins III</a:t>
            </a:r>
            <a:endParaRPr lang="en-US" dirty="0"/>
          </a:p>
        </p:txBody>
      </p:sp>
      <p:pic>
        <p:nvPicPr>
          <p:cNvPr id="5427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89564" y="3200400"/>
            <a:ext cx="5999018" cy="2960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63545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Magnetic compass in the eye</a:t>
            </a:r>
            <a:endParaRPr lang="en-GB" dirty="0"/>
          </a:p>
        </p:txBody>
      </p:sp>
      <p:sp>
        <p:nvSpPr>
          <p:cNvPr id="4" name="Date Placeholder 3"/>
          <p:cNvSpPr>
            <a:spLocks noGrp="1"/>
          </p:cNvSpPr>
          <p:nvPr>
            <p:ph type="dt" sz="half" idx="10"/>
          </p:nvPr>
        </p:nvSpPr>
        <p:spPr/>
        <p:txBody>
          <a:bodyPr/>
          <a:lstStyle/>
          <a:p>
            <a:pPr>
              <a:defRPr/>
            </a:pPr>
            <a:r>
              <a:rPr lang="en-US" smtClean="0"/>
              <a:t>22.12.2010</a:t>
            </a:r>
            <a:endParaRPr lang="en-US" dirty="0"/>
          </a:p>
        </p:txBody>
      </p:sp>
      <p:sp>
        <p:nvSpPr>
          <p:cNvPr id="5" name="Footer Placeholder 4"/>
          <p:cNvSpPr>
            <a:spLocks noGrp="1"/>
          </p:cNvSpPr>
          <p:nvPr>
            <p:ph type="ftr" sz="quarter" idx="11"/>
          </p:nvPr>
        </p:nvSpPr>
        <p:spPr/>
        <p:txBody>
          <a:bodyPr/>
          <a:lstStyle/>
          <a:p>
            <a:pPr>
              <a:defRPr/>
            </a:pPr>
            <a:r>
              <a:rPr lang="en-US" smtClean="0"/>
              <a:t>Quantum Coherent Properties of Spins III</a:t>
            </a:r>
            <a:endParaRPr lang="en-US" dirty="0"/>
          </a:p>
        </p:txBody>
      </p:sp>
      <p:pic>
        <p:nvPicPr>
          <p:cNvPr id="7" name="Picture 5" descr="Figure_1_Zapka_etal_2009_final.jpg"/>
          <p:cNvPicPr>
            <a:picLocks noChangeAspect="1"/>
          </p:cNvPicPr>
          <p:nvPr/>
        </p:nvPicPr>
        <p:blipFill>
          <a:blip r:embed="rId2" cstate="print"/>
          <a:srcRect/>
          <a:stretch>
            <a:fillRect/>
          </a:stretch>
        </p:blipFill>
        <p:spPr bwMode="auto">
          <a:xfrm>
            <a:off x="990600" y="914400"/>
            <a:ext cx="8001000" cy="3611563"/>
          </a:xfrm>
          <a:prstGeom prst="rect">
            <a:avLst/>
          </a:prstGeom>
          <a:noFill/>
          <a:ln w="9525">
            <a:noFill/>
            <a:miter lim="800000"/>
            <a:headEnd/>
            <a:tailEnd/>
          </a:ln>
        </p:spPr>
      </p:pic>
      <p:sp>
        <p:nvSpPr>
          <p:cNvPr id="8" name="TextBox 7"/>
          <p:cNvSpPr txBox="1"/>
          <p:nvPr/>
        </p:nvSpPr>
        <p:spPr>
          <a:xfrm>
            <a:off x="838200" y="6096000"/>
            <a:ext cx="7924800" cy="461665"/>
          </a:xfrm>
          <a:prstGeom prst="rect">
            <a:avLst/>
          </a:prstGeom>
          <a:noFill/>
        </p:spPr>
        <p:txBody>
          <a:bodyPr wrap="square">
            <a:spAutoFit/>
          </a:bodyPr>
          <a:lstStyle/>
          <a:p>
            <a:pPr marL="39688" algn="just">
              <a:defRPr/>
            </a:pPr>
            <a:r>
              <a:rPr lang="en-US" sz="1200" dirty="0">
                <a:solidFill>
                  <a:schemeClr val="bg1">
                    <a:lumMod val="50000"/>
                  </a:schemeClr>
                </a:solidFill>
                <a:latin typeface="Arial" pitchFamily="34" charset="0"/>
                <a:cs typeface="Arial" pitchFamily="34" charset="0"/>
                <a:sym typeface="Arial" pitchFamily="34" charset="0"/>
              </a:rPr>
              <a:t>M. </a:t>
            </a:r>
            <a:r>
              <a:rPr lang="en-US" sz="1200" dirty="0" err="1">
                <a:solidFill>
                  <a:schemeClr val="bg1">
                    <a:lumMod val="50000"/>
                  </a:schemeClr>
                </a:solidFill>
                <a:latin typeface="Arial" pitchFamily="34" charset="0"/>
                <a:cs typeface="Arial" pitchFamily="34" charset="0"/>
                <a:sym typeface="Arial" pitchFamily="34" charset="0"/>
              </a:rPr>
              <a:t>Zapka</a:t>
            </a:r>
            <a:r>
              <a:rPr lang="en-US" sz="1200" dirty="0">
                <a:solidFill>
                  <a:schemeClr val="bg1">
                    <a:lumMod val="50000"/>
                  </a:schemeClr>
                </a:solidFill>
                <a:latin typeface="Arial" pitchFamily="34" charset="0"/>
                <a:cs typeface="Arial" pitchFamily="34" charset="0"/>
                <a:sym typeface="Arial" pitchFamily="34" charset="0"/>
              </a:rPr>
              <a:t>, D. </a:t>
            </a:r>
            <a:r>
              <a:rPr lang="en-US" sz="1200" dirty="0" err="1">
                <a:solidFill>
                  <a:schemeClr val="bg1">
                    <a:lumMod val="50000"/>
                  </a:schemeClr>
                </a:solidFill>
                <a:latin typeface="Arial" pitchFamily="34" charset="0"/>
                <a:cs typeface="Arial" pitchFamily="34" charset="0"/>
                <a:sym typeface="Arial" pitchFamily="34" charset="0"/>
              </a:rPr>
              <a:t>Heyers</a:t>
            </a:r>
            <a:r>
              <a:rPr lang="en-US" sz="1200" dirty="0">
                <a:solidFill>
                  <a:schemeClr val="bg1">
                    <a:lumMod val="50000"/>
                  </a:schemeClr>
                </a:solidFill>
                <a:latin typeface="Arial" pitchFamily="34" charset="0"/>
                <a:cs typeface="Arial" pitchFamily="34" charset="0"/>
                <a:sym typeface="Arial" pitchFamily="34" charset="0"/>
              </a:rPr>
              <a:t>, C.M. Hein, S. Engels, N.L. Schneider, J. Hans, S. </a:t>
            </a:r>
            <a:r>
              <a:rPr lang="en-US" sz="1200" dirty="0" err="1">
                <a:solidFill>
                  <a:schemeClr val="bg1">
                    <a:lumMod val="50000"/>
                  </a:schemeClr>
                </a:solidFill>
                <a:latin typeface="Arial" pitchFamily="34" charset="0"/>
                <a:cs typeface="Arial" pitchFamily="34" charset="0"/>
                <a:sym typeface="Arial" pitchFamily="34" charset="0"/>
              </a:rPr>
              <a:t>Weiler</a:t>
            </a:r>
            <a:r>
              <a:rPr lang="en-US" sz="1200" dirty="0">
                <a:solidFill>
                  <a:schemeClr val="bg1">
                    <a:lumMod val="50000"/>
                  </a:schemeClr>
                </a:solidFill>
                <a:latin typeface="Arial" pitchFamily="34" charset="0"/>
                <a:cs typeface="Arial" pitchFamily="34" charset="0"/>
                <a:sym typeface="Arial" pitchFamily="34" charset="0"/>
              </a:rPr>
              <a:t>, D. Dreyer, D. </a:t>
            </a:r>
            <a:r>
              <a:rPr lang="en-US" sz="1200" dirty="0" err="1">
                <a:solidFill>
                  <a:schemeClr val="bg1">
                    <a:lumMod val="50000"/>
                  </a:schemeClr>
                </a:solidFill>
                <a:latin typeface="Arial" pitchFamily="34" charset="0"/>
                <a:cs typeface="Arial" pitchFamily="34" charset="0"/>
                <a:sym typeface="Arial" pitchFamily="34" charset="0"/>
              </a:rPr>
              <a:t>Kishkinev</a:t>
            </a:r>
            <a:r>
              <a:rPr lang="en-US" sz="1200" dirty="0">
                <a:solidFill>
                  <a:schemeClr val="bg1">
                    <a:lumMod val="50000"/>
                  </a:schemeClr>
                </a:solidFill>
                <a:latin typeface="Arial" pitchFamily="34" charset="0"/>
                <a:cs typeface="Arial" pitchFamily="34" charset="0"/>
                <a:sym typeface="Arial" pitchFamily="34" charset="0"/>
              </a:rPr>
              <a:t>, J.M. Wild, H. </a:t>
            </a:r>
            <a:r>
              <a:rPr lang="en-US" sz="1200" dirty="0" err="1">
                <a:solidFill>
                  <a:schemeClr val="bg1">
                    <a:lumMod val="50000"/>
                  </a:schemeClr>
                </a:solidFill>
                <a:latin typeface="Arial" pitchFamily="34" charset="0"/>
                <a:cs typeface="Arial" pitchFamily="34" charset="0"/>
                <a:sym typeface="Arial" pitchFamily="34" charset="0"/>
              </a:rPr>
              <a:t>Mouritsen</a:t>
            </a:r>
            <a:r>
              <a:rPr lang="en-US" sz="1200" dirty="0">
                <a:solidFill>
                  <a:schemeClr val="bg1">
                    <a:lumMod val="50000"/>
                  </a:schemeClr>
                </a:solidFill>
                <a:latin typeface="Arial" pitchFamily="34" charset="0"/>
                <a:cs typeface="Arial" pitchFamily="34" charset="0"/>
                <a:sym typeface="Arial" pitchFamily="34" charset="0"/>
              </a:rPr>
              <a:t>, </a:t>
            </a:r>
            <a:r>
              <a:rPr lang="en-US" sz="1200" i="1" dirty="0">
                <a:solidFill>
                  <a:schemeClr val="bg1">
                    <a:lumMod val="50000"/>
                  </a:schemeClr>
                </a:solidFill>
                <a:latin typeface="Arial" pitchFamily="34" charset="0"/>
                <a:cs typeface="Arial" pitchFamily="34" charset="0"/>
                <a:sym typeface="Arial" pitchFamily="34" charset="0"/>
              </a:rPr>
              <a:t>Nature</a:t>
            </a:r>
            <a:r>
              <a:rPr lang="en-US" sz="1200" dirty="0">
                <a:solidFill>
                  <a:schemeClr val="bg1">
                    <a:lumMod val="50000"/>
                  </a:schemeClr>
                </a:solidFill>
                <a:latin typeface="Arial" pitchFamily="34" charset="0"/>
                <a:cs typeface="Arial" pitchFamily="34" charset="0"/>
                <a:sym typeface="Arial" pitchFamily="34" charset="0"/>
              </a:rPr>
              <a:t> </a:t>
            </a:r>
            <a:r>
              <a:rPr lang="en-US" sz="1200" b="1" dirty="0">
                <a:solidFill>
                  <a:schemeClr val="bg1">
                    <a:lumMod val="50000"/>
                  </a:schemeClr>
                </a:solidFill>
                <a:latin typeface="Arial" pitchFamily="34" charset="0"/>
                <a:cs typeface="Arial" pitchFamily="34" charset="0"/>
                <a:sym typeface="Arial" pitchFamily="34" charset="0"/>
              </a:rPr>
              <a:t>461</a:t>
            </a:r>
            <a:r>
              <a:rPr lang="en-US" sz="1200" dirty="0">
                <a:solidFill>
                  <a:schemeClr val="bg1">
                    <a:lumMod val="50000"/>
                  </a:schemeClr>
                </a:solidFill>
                <a:latin typeface="Arial" pitchFamily="34" charset="0"/>
                <a:cs typeface="Arial" pitchFamily="34" charset="0"/>
                <a:sym typeface="Arial" pitchFamily="34" charset="0"/>
              </a:rPr>
              <a:t>, 1274, </a:t>
            </a:r>
            <a:r>
              <a:rPr lang="en-US" sz="1200" dirty="0" smtClean="0">
                <a:solidFill>
                  <a:schemeClr val="bg1">
                    <a:lumMod val="50000"/>
                  </a:schemeClr>
                </a:solidFill>
                <a:latin typeface="Arial" pitchFamily="34" charset="0"/>
                <a:cs typeface="Arial" pitchFamily="34" charset="0"/>
                <a:sym typeface="Arial" pitchFamily="34" charset="0"/>
              </a:rPr>
              <a:t>(2009)</a:t>
            </a:r>
            <a:endParaRPr lang="en-GB" sz="1200" dirty="0">
              <a:solidFill>
                <a:schemeClr val="bg1">
                  <a:lumMod val="50000"/>
                </a:schemeClr>
              </a:solidFill>
              <a:latin typeface="Arial" pitchFamily="34" charset="0"/>
            </a:endParaRPr>
          </a:p>
        </p:txBody>
      </p:sp>
      <p:sp>
        <p:nvSpPr>
          <p:cNvPr id="9" name="TextBox 7"/>
          <p:cNvSpPr txBox="1">
            <a:spLocks noChangeArrowheads="1"/>
          </p:cNvSpPr>
          <p:nvPr/>
        </p:nvSpPr>
        <p:spPr bwMode="auto">
          <a:xfrm>
            <a:off x="914400" y="4876800"/>
            <a:ext cx="8305800" cy="646113"/>
          </a:xfrm>
          <a:prstGeom prst="rect">
            <a:avLst/>
          </a:prstGeom>
          <a:noFill/>
          <a:ln w="9525">
            <a:noFill/>
            <a:miter lim="800000"/>
            <a:headEnd/>
            <a:tailEnd/>
          </a:ln>
        </p:spPr>
        <p:txBody>
          <a:bodyPr>
            <a:spAutoFit/>
          </a:bodyPr>
          <a:lstStyle/>
          <a:p>
            <a:r>
              <a:rPr lang="de-DE" dirty="0">
                <a:solidFill>
                  <a:srgbClr val="003366"/>
                </a:solidFill>
              </a:rPr>
              <a:t>Bilateral sectioning of the opthalmic branch of the trigeminal nerve does not affect magnetic compass orientation in European robins.</a:t>
            </a:r>
            <a:endParaRPr lang="en-GB" dirty="0">
              <a:solidFill>
                <a:srgbClr val="003366"/>
              </a:solidFill>
            </a:endParaRPr>
          </a:p>
        </p:txBody>
      </p:sp>
    </p:spTree>
    <p:extLst>
      <p:ext uri="{BB962C8B-B14F-4D97-AF65-F5344CB8AC3E}">
        <p14:creationId xmlns:p14="http://schemas.microsoft.com/office/powerpoint/2010/main" xmlns="" val="560383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5"/>
          <p:cNvPicPr>
            <a:picLocks noChangeAspect="1" noChangeArrowheads="1"/>
          </p:cNvPicPr>
          <p:nvPr/>
        </p:nvPicPr>
        <p:blipFill>
          <a:blip r:embed="rId3" cstate="print">
            <a:extLst>
              <a:ext uri="{28A0092B-C50C-407E-A947-70E740481C1C}">
                <a14:useLocalDpi xmlns:a14="http://schemas.microsoft.com/office/drawing/2010/main" xmlns="" val="0"/>
              </a:ext>
            </a:extLst>
          </a:blip>
          <a:srcRect l="7480" r="6609" b="5714"/>
          <a:stretch>
            <a:fillRect/>
          </a:stretch>
        </p:blipFill>
        <p:spPr bwMode="auto">
          <a:xfrm>
            <a:off x="6578374" y="1406524"/>
            <a:ext cx="2570308" cy="2174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26627" name="Rectangle 2"/>
          <p:cNvSpPr>
            <a:spLocks noGrp="1" noChangeArrowheads="1"/>
          </p:cNvSpPr>
          <p:nvPr>
            <p:ph type="title"/>
          </p:nvPr>
        </p:nvSpPr>
        <p:spPr>
          <a:xfrm>
            <a:off x="1261872" y="91440"/>
            <a:ext cx="7799832" cy="585216"/>
          </a:xfrm>
        </p:spPr>
        <p:txBody>
          <a:bodyPr/>
          <a:lstStyle/>
          <a:p>
            <a:pPr eaLnBrk="1" hangingPunct="1"/>
            <a:r>
              <a:rPr lang="de-DE" dirty="0" smtClean="0"/>
              <a:t>Protein cryptochrome: candidate for a magnetoreceptor</a:t>
            </a:r>
            <a:endParaRPr lang="ru-RU" dirty="0" smtClean="0"/>
          </a:p>
        </p:txBody>
      </p:sp>
      <p:pic>
        <p:nvPicPr>
          <p:cNvPr id="266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8200" y="1219200"/>
            <a:ext cx="2362200" cy="228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26629" name="Rectangle 7"/>
          <p:cNvSpPr>
            <a:spLocks noChangeArrowheads="1"/>
          </p:cNvSpPr>
          <p:nvPr/>
        </p:nvSpPr>
        <p:spPr bwMode="auto">
          <a:xfrm>
            <a:off x="762000" y="3505200"/>
            <a:ext cx="27432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r>
              <a:rPr lang="ru-RU" sz="1200" dirty="0">
                <a:solidFill>
                  <a:schemeClr val="bg1">
                    <a:lumMod val="50000"/>
                  </a:schemeClr>
                </a:solidFill>
                <a:cs typeface="Arial" pitchFamily="34" charset="0"/>
              </a:rPr>
              <a:t>T</a:t>
            </a:r>
            <a:r>
              <a:rPr lang="de-DE" sz="1200" dirty="0">
                <a:solidFill>
                  <a:schemeClr val="bg1">
                    <a:lumMod val="50000"/>
                  </a:schemeClr>
                </a:solidFill>
                <a:cs typeface="Arial" pitchFamily="34" charset="0"/>
              </a:rPr>
              <a:t>.</a:t>
            </a:r>
            <a:r>
              <a:rPr lang="ru-RU" sz="1200" dirty="0">
                <a:solidFill>
                  <a:schemeClr val="bg1">
                    <a:lumMod val="50000"/>
                  </a:schemeClr>
                </a:solidFill>
                <a:cs typeface="Arial" pitchFamily="34" charset="0"/>
              </a:rPr>
              <a:t> Ritz, S</a:t>
            </a:r>
            <a:r>
              <a:rPr lang="de-DE" sz="1200" dirty="0">
                <a:solidFill>
                  <a:schemeClr val="bg1">
                    <a:lumMod val="50000"/>
                  </a:schemeClr>
                </a:solidFill>
                <a:cs typeface="Arial" pitchFamily="34" charset="0"/>
              </a:rPr>
              <a:t>.</a:t>
            </a:r>
            <a:r>
              <a:rPr lang="ru-RU" sz="1200" dirty="0">
                <a:solidFill>
                  <a:schemeClr val="bg1">
                    <a:lumMod val="50000"/>
                  </a:schemeClr>
                </a:solidFill>
                <a:cs typeface="Arial" pitchFamily="34" charset="0"/>
              </a:rPr>
              <a:t> Adem, and K</a:t>
            </a:r>
            <a:r>
              <a:rPr lang="de-DE" sz="1200" dirty="0">
                <a:solidFill>
                  <a:schemeClr val="bg1">
                    <a:lumMod val="50000"/>
                  </a:schemeClr>
                </a:solidFill>
                <a:cs typeface="Arial" pitchFamily="34" charset="0"/>
              </a:rPr>
              <a:t>.</a:t>
            </a:r>
            <a:r>
              <a:rPr lang="ru-RU" sz="1200" dirty="0">
                <a:solidFill>
                  <a:schemeClr val="bg1">
                    <a:lumMod val="50000"/>
                  </a:schemeClr>
                </a:solidFill>
                <a:cs typeface="Arial" pitchFamily="34" charset="0"/>
              </a:rPr>
              <a:t> Schulten</a:t>
            </a:r>
            <a:r>
              <a:rPr lang="de-DE" sz="1200" dirty="0">
                <a:solidFill>
                  <a:schemeClr val="bg1">
                    <a:lumMod val="50000"/>
                  </a:schemeClr>
                </a:solidFill>
                <a:cs typeface="Arial" pitchFamily="34" charset="0"/>
              </a:rPr>
              <a:t>, Biophys. J., </a:t>
            </a:r>
            <a:r>
              <a:rPr lang="de-DE" sz="1200" b="1" dirty="0">
                <a:solidFill>
                  <a:schemeClr val="bg1">
                    <a:lumMod val="50000"/>
                  </a:schemeClr>
                </a:solidFill>
                <a:cs typeface="Arial" pitchFamily="34" charset="0"/>
              </a:rPr>
              <a:t>78</a:t>
            </a:r>
            <a:r>
              <a:rPr lang="de-DE" sz="1200" dirty="0">
                <a:solidFill>
                  <a:schemeClr val="bg1">
                    <a:lumMod val="50000"/>
                  </a:schemeClr>
                </a:solidFill>
                <a:cs typeface="Arial" pitchFamily="34" charset="0"/>
              </a:rPr>
              <a:t>, 707 (2000)</a:t>
            </a:r>
          </a:p>
        </p:txBody>
      </p:sp>
      <p:sp>
        <p:nvSpPr>
          <p:cNvPr id="26630" name="Rectangle 9"/>
          <p:cNvSpPr>
            <a:spLocks noChangeArrowheads="1"/>
          </p:cNvSpPr>
          <p:nvPr/>
        </p:nvSpPr>
        <p:spPr bwMode="auto">
          <a:xfrm>
            <a:off x="1676400" y="849313"/>
            <a:ext cx="7391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nchor="ctr">
            <a:spAutoFit/>
          </a:bodyPr>
          <a:lstStyle/>
          <a:p>
            <a:pPr algn="just"/>
            <a:r>
              <a:rPr lang="de-DE" dirty="0">
                <a:solidFill>
                  <a:srgbClr val="002060"/>
                </a:solidFill>
                <a:cs typeface="Arial" pitchFamily="34" charset="0"/>
              </a:rPr>
              <a:t>Protein </a:t>
            </a:r>
            <a:r>
              <a:rPr lang="de-DE" dirty="0">
                <a:solidFill>
                  <a:srgbClr val="FF0000"/>
                </a:solidFill>
                <a:cs typeface="Arial" pitchFamily="34" charset="0"/>
              </a:rPr>
              <a:t>cryptochrome</a:t>
            </a:r>
            <a:r>
              <a:rPr lang="de-DE" dirty="0">
                <a:cs typeface="Arial" pitchFamily="34" charset="0"/>
              </a:rPr>
              <a:t> </a:t>
            </a:r>
            <a:r>
              <a:rPr lang="de-DE" dirty="0">
                <a:solidFill>
                  <a:srgbClr val="002060"/>
                </a:solidFill>
                <a:cs typeface="Arial" pitchFamily="34" charset="0"/>
              </a:rPr>
              <a:t>was found localized in the retina of birds eyes.</a:t>
            </a:r>
            <a:endParaRPr lang="ru-RU" dirty="0">
              <a:solidFill>
                <a:srgbClr val="002060"/>
              </a:solidFill>
              <a:cs typeface="Arial" pitchFamily="34" charset="0"/>
            </a:endParaRPr>
          </a:p>
        </p:txBody>
      </p:sp>
      <p:sp>
        <p:nvSpPr>
          <p:cNvPr id="25607" name="Rectangle 8"/>
          <p:cNvSpPr>
            <a:spLocks noChangeArrowheads="1"/>
          </p:cNvSpPr>
          <p:nvPr/>
        </p:nvSpPr>
        <p:spPr bwMode="auto">
          <a:xfrm>
            <a:off x="3875087" y="6248400"/>
            <a:ext cx="5268913" cy="276225"/>
          </a:xfrm>
          <a:prstGeom prst="rect">
            <a:avLst/>
          </a:prstGeom>
          <a:noFill/>
          <a:ln w="9525" algn="ctr">
            <a:noFill/>
            <a:miter lim="800000"/>
            <a:headEnd/>
            <a:tailEnd/>
          </a:ln>
        </p:spPr>
        <p:txBody>
          <a:bodyPr wrap="none">
            <a:spAutoFit/>
          </a:bodyPr>
          <a:lstStyle/>
          <a:p>
            <a:pPr>
              <a:defRPr/>
            </a:pPr>
            <a:r>
              <a:rPr lang="de-DE" sz="1200" dirty="0">
                <a:solidFill>
                  <a:schemeClr val="bg1">
                    <a:lumMod val="50000"/>
                  </a:schemeClr>
                </a:solidFill>
                <a:cs typeface="Arial" pitchFamily="34" charset="0"/>
              </a:rPr>
              <a:t>I.A. Solov‘yov, D.E. Chandler, and K. Schulten, Biophys. J. </a:t>
            </a:r>
            <a:r>
              <a:rPr lang="de-DE" sz="1200" b="1" dirty="0">
                <a:solidFill>
                  <a:schemeClr val="bg1">
                    <a:lumMod val="50000"/>
                  </a:schemeClr>
                </a:solidFill>
                <a:cs typeface="Arial" pitchFamily="34" charset="0"/>
              </a:rPr>
              <a:t>92</a:t>
            </a:r>
            <a:r>
              <a:rPr lang="de-DE" sz="1200" dirty="0">
                <a:solidFill>
                  <a:schemeClr val="bg1">
                    <a:lumMod val="50000"/>
                  </a:schemeClr>
                </a:solidFill>
                <a:cs typeface="Arial" pitchFamily="34" charset="0"/>
              </a:rPr>
              <a:t>, 2711 (2007) </a:t>
            </a:r>
            <a:endParaRPr lang="ru-RU" sz="1200" dirty="0">
              <a:solidFill>
                <a:schemeClr val="bg1">
                  <a:lumMod val="50000"/>
                </a:schemeClr>
              </a:solidFill>
              <a:cs typeface="Arial" pitchFamily="34" charset="0"/>
            </a:endParaRPr>
          </a:p>
        </p:txBody>
      </p:sp>
      <p:sp>
        <p:nvSpPr>
          <p:cNvPr id="26632" name="Rectangle 14"/>
          <p:cNvSpPr>
            <a:spLocks noChangeArrowheads="1"/>
          </p:cNvSpPr>
          <p:nvPr/>
        </p:nvSpPr>
        <p:spPr bwMode="auto">
          <a:xfrm>
            <a:off x="762000" y="4035425"/>
            <a:ext cx="83058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en-US" sz="1600" dirty="0" err="1">
                <a:solidFill>
                  <a:srgbClr val="002060"/>
                </a:solidFill>
                <a:cs typeface="Arial" pitchFamily="34" charset="0"/>
              </a:rPr>
              <a:t>Cryptochromes</a:t>
            </a:r>
            <a:r>
              <a:rPr lang="en-US" sz="1600" dirty="0">
                <a:solidFill>
                  <a:srgbClr val="002060"/>
                </a:solidFill>
                <a:cs typeface="Arial" pitchFamily="34" charset="0"/>
              </a:rPr>
              <a:t> are a class of photoreceptor signaling proteins which are found in a wide variety of organisms and which primarily perform regulatory functions, such as the entrainment of circadian rhythm in mammals and the inhibition of hypocotyl (stem) growth in plants.</a:t>
            </a:r>
          </a:p>
          <a:p>
            <a:pPr algn="just"/>
            <a:endParaRPr lang="en-US" sz="1600" dirty="0">
              <a:solidFill>
                <a:srgbClr val="002060"/>
              </a:solidFill>
              <a:cs typeface="Arial" pitchFamily="34" charset="0"/>
            </a:endParaRPr>
          </a:p>
          <a:p>
            <a:pPr algn="just"/>
            <a:r>
              <a:rPr lang="en-US" sz="1600" dirty="0" err="1">
                <a:solidFill>
                  <a:srgbClr val="002060"/>
                </a:solidFill>
                <a:cs typeface="Arial" pitchFamily="34" charset="0"/>
              </a:rPr>
              <a:t>Cryptochrome</a:t>
            </a:r>
            <a:r>
              <a:rPr lang="en-US" sz="1600" dirty="0">
                <a:solidFill>
                  <a:srgbClr val="002060"/>
                </a:solidFill>
                <a:cs typeface="Arial" pitchFamily="34" charset="0"/>
              </a:rPr>
              <a:t> is a signaling protein containing the </a:t>
            </a:r>
            <a:r>
              <a:rPr lang="en-US" sz="1600" dirty="0">
                <a:solidFill>
                  <a:srgbClr val="FF0000"/>
                </a:solidFill>
                <a:cs typeface="Arial" pitchFamily="34" charset="0"/>
              </a:rPr>
              <a:t>blue light </a:t>
            </a:r>
            <a:r>
              <a:rPr lang="en-US" sz="1600" dirty="0">
                <a:solidFill>
                  <a:srgbClr val="002060"/>
                </a:solidFill>
                <a:cs typeface="Arial" pitchFamily="34" charset="0"/>
              </a:rPr>
              <a:t>absorbing </a:t>
            </a:r>
            <a:r>
              <a:rPr lang="en-US" sz="1600" dirty="0" err="1">
                <a:solidFill>
                  <a:srgbClr val="002060"/>
                </a:solidFill>
                <a:cs typeface="Arial" pitchFamily="34" charset="0"/>
              </a:rPr>
              <a:t>chromophore</a:t>
            </a:r>
            <a:r>
              <a:rPr lang="en-US" sz="1600" dirty="0">
                <a:solidFill>
                  <a:srgbClr val="002060"/>
                </a:solidFill>
                <a:cs typeface="Arial" pitchFamily="34" charset="0"/>
              </a:rPr>
              <a:t> </a:t>
            </a:r>
            <a:r>
              <a:rPr lang="en-US" sz="1600" dirty="0" err="1">
                <a:solidFill>
                  <a:srgbClr val="002060"/>
                </a:solidFill>
                <a:cs typeface="Arial" pitchFamily="34" charset="0"/>
              </a:rPr>
              <a:t>flavin</a:t>
            </a:r>
            <a:r>
              <a:rPr lang="en-US" sz="1600" dirty="0">
                <a:solidFill>
                  <a:srgbClr val="002060"/>
                </a:solidFill>
                <a:cs typeface="Arial" pitchFamily="34" charset="0"/>
              </a:rPr>
              <a:t> adenine dinucleotide (FAD</a:t>
            </a:r>
            <a:r>
              <a:rPr lang="en-US" sz="1600" dirty="0" smtClean="0">
                <a:solidFill>
                  <a:srgbClr val="002060"/>
                </a:solidFill>
                <a:cs typeface="Arial" pitchFamily="34" charset="0"/>
              </a:rPr>
              <a:t>).</a:t>
            </a:r>
            <a:endParaRPr lang="en-US" sz="1600" dirty="0">
              <a:solidFill>
                <a:srgbClr val="002060"/>
              </a:solidFill>
              <a:cs typeface="Arial" pitchFamily="34" charset="0"/>
            </a:endParaRPr>
          </a:p>
        </p:txBody>
      </p:sp>
      <p:sp>
        <p:nvSpPr>
          <p:cNvPr id="2" name="Date Placeholder 1"/>
          <p:cNvSpPr>
            <a:spLocks noGrp="1"/>
          </p:cNvSpPr>
          <p:nvPr>
            <p:ph type="dt" sz="half" idx="10"/>
          </p:nvPr>
        </p:nvSpPr>
        <p:spPr/>
        <p:txBody>
          <a:bodyPr/>
          <a:lstStyle/>
          <a:p>
            <a:pPr>
              <a:defRPr/>
            </a:pPr>
            <a:r>
              <a:rPr lang="en-US" smtClean="0"/>
              <a:t>22.12.2010</a:t>
            </a:r>
            <a:endParaRPr lang="en-US" dirty="0"/>
          </a:p>
        </p:txBody>
      </p:sp>
      <p:sp>
        <p:nvSpPr>
          <p:cNvPr id="3" name="Footer Placeholder 2"/>
          <p:cNvSpPr>
            <a:spLocks noGrp="1"/>
          </p:cNvSpPr>
          <p:nvPr>
            <p:ph type="ftr" sz="quarter" idx="11"/>
          </p:nvPr>
        </p:nvSpPr>
        <p:spPr/>
        <p:txBody>
          <a:bodyPr/>
          <a:lstStyle/>
          <a:p>
            <a:pPr>
              <a:defRPr/>
            </a:pPr>
            <a:r>
              <a:rPr lang="en-US" smtClean="0"/>
              <a:t>Quantum Coherent Properties of Spins III</a:t>
            </a:r>
            <a:endParaRPr lang="en-US" dirty="0"/>
          </a:p>
        </p:txBody>
      </p:sp>
      <p:pic>
        <p:nvPicPr>
          <p:cNvPr id="4" name="cry_mpeg4.avi">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3124200" y="1143000"/>
            <a:ext cx="3581400" cy="2906565"/>
          </a:xfrm>
          <a:prstGeom prst="rect">
            <a:avLst/>
          </a:prstGeom>
        </p:spPr>
      </p:pic>
    </p:spTree>
    <p:extLst>
      <p:ext uri="{BB962C8B-B14F-4D97-AF65-F5344CB8AC3E}">
        <p14:creationId xmlns:p14="http://schemas.microsoft.com/office/powerpoint/2010/main" xmlns="" val="322759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261872" y="91440"/>
            <a:ext cx="7799832" cy="585216"/>
          </a:xfrm>
        </p:spPr>
        <p:txBody>
          <a:bodyPr/>
          <a:lstStyle/>
          <a:p>
            <a:r>
              <a:rPr lang="en-US" dirty="0" smtClean="0"/>
              <a:t>Why </a:t>
            </a:r>
            <a:r>
              <a:rPr lang="en-US" dirty="0" err="1" smtClean="0"/>
              <a:t>cryptochrome</a:t>
            </a:r>
            <a:r>
              <a:rPr lang="en-US" dirty="0" smtClean="0"/>
              <a:t>?</a:t>
            </a:r>
          </a:p>
        </p:txBody>
      </p:sp>
      <p:sp>
        <p:nvSpPr>
          <p:cNvPr id="35843" name="Content Placeholder 2"/>
          <p:cNvSpPr>
            <a:spLocks noGrp="1"/>
          </p:cNvSpPr>
          <p:nvPr>
            <p:ph sz="quarter" idx="1"/>
          </p:nvPr>
        </p:nvSpPr>
        <p:spPr>
          <a:xfrm>
            <a:off x="838200" y="990600"/>
            <a:ext cx="8077200" cy="5257800"/>
          </a:xfrm>
        </p:spPr>
        <p:txBody>
          <a:bodyPr/>
          <a:lstStyle/>
          <a:p>
            <a:pPr>
              <a:spcBef>
                <a:spcPts val="1200"/>
              </a:spcBef>
            </a:pPr>
            <a:r>
              <a:rPr lang="en-US" dirty="0" smtClean="0">
                <a:solidFill>
                  <a:srgbClr val="002060"/>
                </a:solidFill>
                <a:latin typeface="Arial" pitchFamily="34" charset="0"/>
                <a:cs typeface="Arial" pitchFamily="34" charset="0"/>
              </a:rPr>
              <a:t>Is activated by blue light</a:t>
            </a:r>
          </a:p>
          <a:p>
            <a:pPr>
              <a:spcBef>
                <a:spcPts val="1200"/>
              </a:spcBef>
            </a:pPr>
            <a:r>
              <a:rPr lang="en-US" sz="2400" dirty="0" smtClean="0">
                <a:solidFill>
                  <a:srgbClr val="002060"/>
                </a:solidFill>
                <a:latin typeface="Arial" pitchFamily="34" charset="0"/>
                <a:cs typeface="Arial" pitchFamily="34" charset="0"/>
              </a:rPr>
              <a:t>Exist in many (if not all) living organisms</a:t>
            </a:r>
          </a:p>
          <a:p>
            <a:pPr>
              <a:spcBef>
                <a:spcPts val="1200"/>
              </a:spcBef>
            </a:pPr>
            <a:r>
              <a:rPr lang="en-US" sz="2400" dirty="0" smtClean="0">
                <a:solidFill>
                  <a:srgbClr val="002060"/>
                </a:solidFill>
                <a:latin typeface="Arial" pitchFamily="34" charset="0"/>
                <a:cs typeface="Arial" pitchFamily="34" charset="0"/>
              </a:rPr>
              <a:t>Magnetic field effects in </a:t>
            </a:r>
            <a:r>
              <a:rPr lang="en-US" sz="2400" dirty="0" err="1" smtClean="0">
                <a:solidFill>
                  <a:srgbClr val="002060"/>
                </a:solidFill>
                <a:latin typeface="Arial" pitchFamily="34" charset="0"/>
                <a:cs typeface="Arial" pitchFamily="34" charset="0"/>
              </a:rPr>
              <a:t>cryptochrome</a:t>
            </a:r>
            <a:r>
              <a:rPr lang="en-US" sz="2400" dirty="0" smtClean="0">
                <a:solidFill>
                  <a:srgbClr val="002060"/>
                </a:solidFill>
                <a:latin typeface="Arial" pitchFamily="34" charset="0"/>
                <a:cs typeface="Arial" pitchFamily="34" charset="0"/>
              </a:rPr>
              <a:t> were observed indirectly in </a:t>
            </a:r>
            <a:r>
              <a:rPr lang="en-US" sz="2400" dirty="0" smtClean="0">
                <a:solidFill>
                  <a:srgbClr val="FF0000"/>
                </a:solidFill>
                <a:latin typeface="Arial" pitchFamily="34" charset="0"/>
                <a:cs typeface="Arial" pitchFamily="34" charset="0"/>
              </a:rPr>
              <a:t>plants</a:t>
            </a:r>
            <a:r>
              <a:rPr lang="en-US" sz="2400" dirty="0" smtClean="0">
                <a:latin typeface="Arial" pitchFamily="34" charset="0"/>
                <a:cs typeface="Arial" pitchFamily="34" charset="0"/>
              </a:rPr>
              <a:t> </a:t>
            </a:r>
            <a:r>
              <a:rPr lang="en-US" sz="2400" dirty="0" smtClean="0">
                <a:solidFill>
                  <a:srgbClr val="002060"/>
                </a:solidFill>
                <a:latin typeface="Arial" pitchFamily="34" charset="0"/>
                <a:cs typeface="Arial" pitchFamily="34" charset="0"/>
              </a:rPr>
              <a:t>and</a:t>
            </a:r>
            <a:r>
              <a:rPr lang="en-US" sz="2400" dirty="0" smtClean="0">
                <a:latin typeface="Arial" pitchFamily="34" charset="0"/>
                <a:cs typeface="Arial" pitchFamily="34" charset="0"/>
              </a:rPr>
              <a:t> </a:t>
            </a:r>
            <a:r>
              <a:rPr lang="en-US" sz="2400" dirty="0" smtClean="0">
                <a:solidFill>
                  <a:srgbClr val="FF0000"/>
                </a:solidFill>
                <a:latin typeface="Arial" pitchFamily="34" charset="0"/>
                <a:cs typeface="Arial" pitchFamily="34" charset="0"/>
              </a:rPr>
              <a:t>drosophila</a:t>
            </a:r>
            <a:r>
              <a:rPr lang="en-US" sz="2400" dirty="0" smtClean="0">
                <a:solidFill>
                  <a:srgbClr val="002060"/>
                </a:solidFill>
                <a:latin typeface="Arial" pitchFamily="34" charset="0"/>
                <a:cs typeface="Arial" pitchFamily="34" charset="0"/>
              </a:rPr>
              <a:t>, where the mutated, </a:t>
            </a:r>
            <a:r>
              <a:rPr lang="en-US" sz="2400" dirty="0" err="1" smtClean="0">
                <a:solidFill>
                  <a:srgbClr val="002060"/>
                </a:solidFill>
                <a:latin typeface="Arial" pitchFamily="34" charset="0"/>
                <a:cs typeface="Arial" pitchFamily="34" charset="0"/>
              </a:rPr>
              <a:t>cryptochrome</a:t>
            </a:r>
            <a:r>
              <a:rPr lang="en-US" sz="2400" dirty="0" smtClean="0">
                <a:solidFill>
                  <a:srgbClr val="002060"/>
                </a:solidFill>
                <a:latin typeface="Arial" pitchFamily="34" charset="0"/>
                <a:cs typeface="Arial" pitchFamily="34" charset="0"/>
              </a:rPr>
              <a:t>-free, organisms did not react to applied magnetic field contrary to the normal (non mutated) species</a:t>
            </a:r>
          </a:p>
          <a:p>
            <a:pPr>
              <a:spcBef>
                <a:spcPts val="1200"/>
              </a:spcBef>
            </a:pPr>
            <a:r>
              <a:rPr lang="en-US" sz="2400" dirty="0" smtClean="0">
                <a:solidFill>
                  <a:srgbClr val="002060"/>
                </a:solidFill>
                <a:latin typeface="Arial" pitchFamily="34" charset="0"/>
                <a:cs typeface="Arial" pitchFamily="34" charset="0"/>
              </a:rPr>
              <a:t>Exists in retina of birds, and thus may form ordered arrays, necessary for the magnetic compass</a:t>
            </a:r>
          </a:p>
          <a:p>
            <a:pPr>
              <a:spcBef>
                <a:spcPts val="1200"/>
              </a:spcBef>
            </a:pPr>
            <a:r>
              <a:rPr lang="en-US" dirty="0" smtClean="0">
                <a:solidFill>
                  <a:srgbClr val="002060"/>
                </a:solidFill>
              </a:rPr>
              <a:t>Can form radical pairs (not all proteins can)</a:t>
            </a:r>
            <a:endParaRPr lang="en-US" sz="2400" dirty="0" smtClean="0">
              <a:solidFill>
                <a:srgbClr val="002060"/>
              </a:solidFill>
              <a:latin typeface="Arial" pitchFamily="34" charset="0"/>
              <a:cs typeface="Arial" pitchFamily="34" charset="0"/>
            </a:endParaRPr>
          </a:p>
        </p:txBody>
      </p:sp>
      <p:sp>
        <p:nvSpPr>
          <p:cNvPr id="2" name="Date Placeholder 1"/>
          <p:cNvSpPr>
            <a:spLocks noGrp="1"/>
          </p:cNvSpPr>
          <p:nvPr>
            <p:ph type="dt" sz="half" idx="10"/>
          </p:nvPr>
        </p:nvSpPr>
        <p:spPr/>
        <p:txBody>
          <a:bodyPr/>
          <a:lstStyle/>
          <a:p>
            <a:pPr>
              <a:defRPr/>
            </a:pPr>
            <a:r>
              <a:rPr lang="en-US" smtClean="0"/>
              <a:t>22.12.2010</a:t>
            </a:r>
            <a:endParaRPr lang="en-US" dirty="0"/>
          </a:p>
        </p:txBody>
      </p:sp>
      <p:sp>
        <p:nvSpPr>
          <p:cNvPr id="3" name="Footer Placeholder 2"/>
          <p:cNvSpPr>
            <a:spLocks noGrp="1"/>
          </p:cNvSpPr>
          <p:nvPr>
            <p:ph type="ftr" sz="quarter" idx="11"/>
          </p:nvPr>
        </p:nvSpPr>
        <p:spPr/>
        <p:txBody>
          <a:bodyPr/>
          <a:lstStyle/>
          <a:p>
            <a:pPr>
              <a:defRPr/>
            </a:pPr>
            <a:r>
              <a:rPr lang="en-US" smtClean="0"/>
              <a:t>Quantum Coherent Properties of Spins III</a:t>
            </a:r>
            <a:endParaRPr lang="en-US" dirty="0"/>
          </a:p>
        </p:txBody>
      </p:sp>
      <p:pic>
        <p:nvPicPr>
          <p:cNvPr id="532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86600" y="5181600"/>
            <a:ext cx="20574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9529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ppt_y"/>
                                          </p:val>
                                        </p:tav>
                                        <p:tav tm="100000">
                                          <p:val>
                                            <p:strVal val="#ppt_y"/>
                                          </p:val>
                                        </p:tav>
                                      </p:tavLst>
                                    </p:anim>
                                  </p:childTnLst>
                                </p:cTn>
                              </p:par>
                            </p:childTnLst>
                          </p:cTn>
                        </p:par>
                        <p:par>
                          <p:cTn id="21" fill="hold" nodeType="withGroup">
                            <p:stCondLst>
                              <p:cond delay="500"/>
                            </p:stCondLst>
                            <p:childTnLst>
                              <p:par>
                                <p:cTn id="22" presetID="1" presetClass="entr" presetSubtype="0" fill="hold" nodeType="afterEffect">
                                  <p:stCondLst>
                                    <p:cond delay="0"/>
                                  </p:stCondLst>
                                  <p:childTnLst>
                                    <p:set>
                                      <p:cBhvr>
                                        <p:cTn id="23" dur="1" fill="hold">
                                          <p:stCondLst>
                                            <p:cond delay="0"/>
                                          </p:stCondLst>
                                        </p:cTn>
                                        <p:tgtEl>
                                          <p:spTgt spid="5325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35843">
                                            <p:txEl>
                                              <p:pRg st="3" end="3"/>
                                            </p:txEl>
                                          </p:spTgt>
                                        </p:tgtEl>
                                        <p:attrNameLst>
                                          <p:attrName>style.visibility</p:attrName>
                                        </p:attrNameLst>
                                      </p:cBhvr>
                                      <p:to>
                                        <p:strVal val="visible"/>
                                      </p:to>
                                    </p:set>
                                    <p:anim calcmode="lin" valueType="num">
                                      <p:cBhvr additive="base">
                                        <p:cTn id="28" dur="500" fill="hold"/>
                                        <p:tgtEl>
                                          <p:spTgt spid="35843">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358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5843">
                                            <p:txEl>
                                              <p:pRg st="4" end="4"/>
                                            </p:txEl>
                                          </p:spTgt>
                                        </p:tgtEl>
                                        <p:attrNameLst>
                                          <p:attrName>style.visibility</p:attrName>
                                        </p:attrNameLst>
                                      </p:cBhvr>
                                      <p:to>
                                        <p:strVal val="visible"/>
                                      </p:to>
                                    </p:set>
                                    <p:anim calcmode="lin" valueType="num">
                                      <p:cBhvr additive="base">
                                        <p:cTn id="34" dur="500" fill="hold"/>
                                        <p:tgtEl>
                                          <p:spTgt spid="35843">
                                            <p:txEl>
                                              <p:pRg st="4" end="4"/>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584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ry_mpeg4.avi">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03275" y="808840"/>
            <a:ext cx="4073525" cy="3305960"/>
          </a:xfrm>
          <a:prstGeom prst="rect">
            <a:avLst/>
          </a:prstGeom>
        </p:spPr>
      </p:pic>
      <p:sp>
        <p:nvSpPr>
          <p:cNvPr id="26627" name="Rectangle 2"/>
          <p:cNvSpPr>
            <a:spLocks noGrp="1" noChangeArrowheads="1"/>
          </p:cNvSpPr>
          <p:nvPr>
            <p:ph type="title"/>
          </p:nvPr>
        </p:nvSpPr>
        <p:spPr>
          <a:xfrm>
            <a:off x="1261872" y="91440"/>
            <a:ext cx="7799832" cy="585216"/>
          </a:xfrm>
        </p:spPr>
        <p:txBody>
          <a:bodyPr/>
          <a:lstStyle/>
          <a:p>
            <a:pPr eaLnBrk="1" hangingPunct="1"/>
            <a:r>
              <a:rPr lang="de-DE" dirty="0" smtClean="0"/>
              <a:t>Cryptochrome active center</a:t>
            </a:r>
            <a:endParaRPr lang="ru-RU" dirty="0" smtClean="0"/>
          </a:p>
        </p:txBody>
      </p:sp>
      <p:sp>
        <p:nvSpPr>
          <p:cNvPr id="25607" name="Rectangle 8"/>
          <p:cNvSpPr>
            <a:spLocks noChangeArrowheads="1"/>
          </p:cNvSpPr>
          <p:nvPr/>
        </p:nvSpPr>
        <p:spPr bwMode="auto">
          <a:xfrm>
            <a:off x="3886200" y="6306416"/>
            <a:ext cx="5268913" cy="276225"/>
          </a:xfrm>
          <a:prstGeom prst="rect">
            <a:avLst/>
          </a:prstGeom>
          <a:noFill/>
          <a:ln w="9525" algn="ctr">
            <a:noFill/>
            <a:miter lim="800000"/>
            <a:headEnd/>
            <a:tailEnd/>
          </a:ln>
        </p:spPr>
        <p:txBody>
          <a:bodyPr wrap="none">
            <a:spAutoFit/>
          </a:bodyPr>
          <a:lstStyle/>
          <a:p>
            <a:pPr>
              <a:defRPr/>
            </a:pPr>
            <a:r>
              <a:rPr lang="de-DE" sz="1200" dirty="0">
                <a:solidFill>
                  <a:schemeClr val="bg1">
                    <a:lumMod val="50000"/>
                  </a:schemeClr>
                </a:solidFill>
                <a:cs typeface="Arial" pitchFamily="34" charset="0"/>
              </a:rPr>
              <a:t>I.A. Solov‘yov, D.E. Chandler, and K. Schulten, Biophys. J. </a:t>
            </a:r>
            <a:r>
              <a:rPr lang="de-DE" sz="1200" b="1" dirty="0">
                <a:solidFill>
                  <a:schemeClr val="bg1">
                    <a:lumMod val="50000"/>
                  </a:schemeClr>
                </a:solidFill>
                <a:cs typeface="Arial" pitchFamily="34" charset="0"/>
              </a:rPr>
              <a:t>92</a:t>
            </a:r>
            <a:r>
              <a:rPr lang="de-DE" sz="1200" dirty="0">
                <a:solidFill>
                  <a:schemeClr val="bg1">
                    <a:lumMod val="50000"/>
                  </a:schemeClr>
                </a:solidFill>
                <a:cs typeface="Arial" pitchFamily="34" charset="0"/>
              </a:rPr>
              <a:t>, 2711 (2007) </a:t>
            </a:r>
            <a:endParaRPr lang="ru-RU" sz="1200" dirty="0">
              <a:solidFill>
                <a:schemeClr val="bg1">
                  <a:lumMod val="50000"/>
                </a:schemeClr>
              </a:solidFill>
              <a:cs typeface="Arial" pitchFamily="34" charset="0"/>
            </a:endParaRPr>
          </a:p>
        </p:txBody>
      </p:sp>
      <p:sp>
        <p:nvSpPr>
          <p:cNvPr id="2" name="Date Placeholder 1"/>
          <p:cNvSpPr>
            <a:spLocks noGrp="1"/>
          </p:cNvSpPr>
          <p:nvPr>
            <p:ph type="dt" sz="half" idx="10"/>
          </p:nvPr>
        </p:nvSpPr>
        <p:spPr/>
        <p:txBody>
          <a:bodyPr/>
          <a:lstStyle/>
          <a:p>
            <a:pPr>
              <a:defRPr/>
            </a:pPr>
            <a:r>
              <a:rPr lang="en-US" smtClean="0"/>
              <a:t>22.12.2010</a:t>
            </a:r>
            <a:endParaRPr lang="en-US" dirty="0"/>
          </a:p>
        </p:txBody>
      </p:sp>
      <p:sp>
        <p:nvSpPr>
          <p:cNvPr id="3" name="Footer Placeholder 2"/>
          <p:cNvSpPr>
            <a:spLocks noGrp="1"/>
          </p:cNvSpPr>
          <p:nvPr>
            <p:ph type="ftr" sz="quarter" idx="11"/>
          </p:nvPr>
        </p:nvSpPr>
        <p:spPr/>
        <p:txBody>
          <a:bodyPr/>
          <a:lstStyle/>
          <a:p>
            <a:pPr>
              <a:defRPr/>
            </a:pPr>
            <a:r>
              <a:rPr lang="en-US" smtClean="0"/>
              <a:t>Quantum Coherent Properties of Spins III</a:t>
            </a:r>
            <a:endParaRPr lang="en-US" dirty="0"/>
          </a:p>
        </p:txBody>
      </p:sp>
      <p:pic>
        <p:nvPicPr>
          <p:cNvPr id="7" name="Picture 3"/>
          <p:cNvPicPr>
            <a:picLocks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875337" y="1914525"/>
            <a:ext cx="2125663"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5"/>
          <p:cNvSpPr>
            <a:spLocks/>
          </p:cNvSpPr>
          <p:nvPr/>
        </p:nvSpPr>
        <p:spPr bwMode="auto">
          <a:xfrm>
            <a:off x="7496174" y="4495800"/>
            <a:ext cx="69691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40638" bIns="0">
            <a:spAutoFit/>
          </a:bodyPr>
          <a:lstStyle/>
          <a:p>
            <a:pPr marL="39688"/>
            <a:r>
              <a:rPr lang="en-US">
                <a:cs typeface="Times" charset="0"/>
              </a:rPr>
              <a:t>FADH</a:t>
            </a:r>
          </a:p>
        </p:txBody>
      </p:sp>
      <p:pic>
        <p:nvPicPr>
          <p:cNvPr id="56322"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48200" y="3876142"/>
            <a:ext cx="4385830" cy="23722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6261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92" name="Picture 16"/>
          <p:cNvPicPr>
            <a:picLocks noChangeAspect="1" noChangeArrowheads="1"/>
          </p:cNvPicPr>
          <p:nvPr/>
        </p:nvPicPr>
        <p:blipFill>
          <a:blip r:embed="rId2" cstate="print"/>
          <a:srcRect/>
          <a:stretch>
            <a:fillRect/>
          </a:stretch>
        </p:blipFill>
        <p:spPr bwMode="auto">
          <a:xfrm rot="3600000">
            <a:off x="377278" y="5148644"/>
            <a:ext cx="685800" cy="387350"/>
          </a:xfrm>
          <a:prstGeom prst="rect">
            <a:avLst/>
          </a:prstGeom>
          <a:noFill/>
          <a:ln w="9525" algn="ctr">
            <a:noFill/>
            <a:miter lim="800000"/>
            <a:headEnd/>
            <a:tailEnd/>
          </a:ln>
        </p:spPr>
      </p:pic>
      <p:sp>
        <p:nvSpPr>
          <p:cNvPr id="32771" name="Title 1"/>
          <p:cNvSpPr>
            <a:spLocks noGrp="1"/>
          </p:cNvSpPr>
          <p:nvPr>
            <p:ph type="title"/>
          </p:nvPr>
        </p:nvSpPr>
        <p:spPr/>
        <p:txBody>
          <a:bodyPr/>
          <a:lstStyle/>
          <a:p>
            <a:pPr eaLnBrk="1" hangingPunct="1"/>
            <a:r>
              <a:rPr lang="de-DE" smtClean="0"/>
              <a:t>Cryptochrome signaling state</a:t>
            </a:r>
            <a:endParaRPr lang="en-US" smtClean="0"/>
          </a:p>
        </p:txBody>
      </p:sp>
      <p:pic>
        <p:nvPicPr>
          <p:cNvPr id="32772" name="Picture 5"/>
          <p:cNvPicPr>
            <a:picLocks noChangeAspect="1" noChangeArrowheads="1"/>
          </p:cNvPicPr>
          <p:nvPr/>
        </p:nvPicPr>
        <p:blipFill>
          <a:blip r:embed="rId3" cstate="print"/>
          <a:srcRect l="4227"/>
          <a:stretch>
            <a:fillRect/>
          </a:stretch>
        </p:blipFill>
        <p:spPr bwMode="auto">
          <a:xfrm>
            <a:off x="907503" y="6267832"/>
            <a:ext cx="2244725" cy="357187"/>
          </a:xfrm>
          <a:prstGeom prst="rect">
            <a:avLst/>
          </a:prstGeom>
          <a:noFill/>
          <a:ln w="9525" algn="ctr">
            <a:noFill/>
            <a:miter lim="800000"/>
            <a:headEnd/>
            <a:tailEnd/>
          </a:ln>
        </p:spPr>
      </p:pic>
      <p:pic>
        <p:nvPicPr>
          <p:cNvPr id="24582" name="Picture 6"/>
          <p:cNvPicPr>
            <a:picLocks noChangeAspect="1" noChangeArrowheads="1"/>
          </p:cNvPicPr>
          <p:nvPr/>
        </p:nvPicPr>
        <p:blipFill>
          <a:blip r:embed="rId4" cstate="print"/>
          <a:srcRect/>
          <a:stretch>
            <a:fillRect/>
          </a:stretch>
        </p:blipFill>
        <p:spPr bwMode="auto">
          <a:xfrm>
            <a:off x="1396453" y="3500819"/>
            <a:ext cx="273050" cy="2743200"/>
          </a:xfrm>
          <a:prstGeom prst="rect">
            <a:avLst/>
          </a:prstGeom>
          <a:noFill/>
          <a:ln w="9525" algn="ctr">
            <a:noFill/>
            <a:miter lim="800000"/>
            <a:headEnd/>
            <a:tailEnd/>
          </a:ln>
        </p:spPr>
      </p:pic>
      <p:pic>
        <p:nvPicPr>
          <p:cNvPr id="24583" name="Picture 7"/>
          <p:cNvPicPr>
            <a:picLocks noChangeAspect="1" noChangeArrowheads="1"/>
          </p:cNvPicPr>
          <p:nvPr/>
        </p:nvPicPr>
        <p:blipFill>
          <a:blip r:embed="rId5" cstate="print"/>
          <a:srcRect l="15939" r="2927"/>
          <a:stretch>
            <a:fillRect/>
          </a:stretch>
        </p:blipFill>
        <p:spPr bwMode="auto">
          <a:xfrm>
            <a:off x="1059903" y="3029332"/>
            <a:ext cx="850900" cy="357187"/>
          </a:xfrm>
          <a:prstGeom prst="rect">
            <a:avLst/>
          </a:prstGeom>
          <a:noFill/>
          <a:ln w="9525" algn="ctr">
            <a:noFill/>
            <a:miter lim="800000"/>
            <a:headEnd/>
            <a:tailEnd/>
          </a:ln>
        </p:spPr>
      </p:pic>
      <p:pic>
        <p:nvPicPr>
          <p:cNvPr id="24584" name="Picture 8"/>
          <p:cNvPicPr>
            <a:picLocks noChangeAspect="1" noChangeArrowheads="1"/>
          </p:cNvPicPr>
          <p:nvPr/>
        </p:nvPicPr>
        <p:blipFill>
          <a:blip r:embed="rId6" cstate="print"/>
          <a:srcRect r="9628"/>
          <a:stretch>
            <a:fillRect/>
          </a:stretch>
        </p:blipFill>
        <p:spPr bwMode="auto">
          <a:xfrm>
            <a:off x="2050503" y="2867407"/>
            <a:ext cx="304800" cy="923925"/>
          </a:xfrm>
          <a:prstGeom prst="rect">
            <a:avLst/>
          </a:prstGeom>
          <a:noFill/>
          <a:ln w="9525" algn="ctr">
            <a:noFill/>
            <a:miter lim="800000"/>
            <a:headEnd/>
            <a:tailEnd/>
          </a:ln>
        </p:spPr>
      </p:pic>
      <p:pic>
        <p:nvPicPr>
          <p:cNvPr id="24586" name="Picture 10"/>
          <p:cNvPicPr>
            <a:picLocks noChangeAspect="1" noChangeArrowheads="1"/>
          </p:cNvPicPr>
          <p:nvPr/>
        </p:nvPicPr>
        <p:blipFill>
          <a:blip r:embed="rId7" cstate="print"/>
          <a:srcRect l="5725" r="1448" b="14529"/>
          <a:stretch>
            <a:fillRect/>
          </a:stretch>
        </p:blipFill>
        <p:spPr bwMode="auto">
          <a:xfrm>
            <a:off x="2355303" y="3483357"/>
            <a:ext cx="1214438" cy="398462"/>
          </a:xfrm>
          <a:prstGeom prst="rect">
            <a:avLst/>
          </a:prstGeom>
          <a:noFill/>
          <a:ln w="9525" algn="ctr">
            <a:noFill/>
            <a:miter lim="800000"/>
            <a:headEnd/>
            <a:tailEnd/>
          </a:ln>
        </p:spPr>
      </p:pic>
      <p:pic>
        <p:nvPicPr>
          <p:cNvPr id="24587" name="Picture 11"/>
          <p:cNvPicPr>
            <a:picLocks noChangeAspect="1" noChangeArrowheads="1"/>
          </p:cNvPicPr>
          <p:nvPr/>
        </p:nvPicPr>
        <p:blipFill>
          <a:blip r:embed="rId8" cstate="print"/>
          <a:srcRect l="5188" r="6615" b="5212"/>
          <a:stretch>
            <a:fillRect/>
          </a:stretch>
        </p:blipFill>
        <p:spPr bwMode="auto">
          <a:xfrm>
            <a:off x="3876128" y="3881819"/>
            <a:ext cx="1298575" cy="357188"/>
          </a:xfrm>
          <a:prstGeom prst="rect">
            <a:avLst/>
          </a:prstGeom>
          <a:noFill/>
          <a:ln w="9525" algn="ctr">
            <a:noFill/>
            <a:miter lim="800000"/>
            <a:headEnd/>
            <a:tailEnd/>
          </a:ln>
        </p:spPr>
      </p:pic>
      <p:pic>
        <p:nvPicPr>
          <p:cNvPr id="24588" name="Picture 12"/>
          <p:cNvPicPr>
            <a:picLocks noChangeAspect="1" noChangeArrowheads="1"/>
          </p:cNvPicPr>
          <p:nvPr/>
        </p:nvPicPr>
        <p:blipFill>
          <a:blip r:embed="rId9" cstate="print"/>
          <a:srcRect l="5006" r="5006"/>
          <a:stretch>
            <a:fillRect/>
          </a:stretch>
        </p:blipFill>
        <p:spPr bwMode="auto">
          <a:xfrm>
            <a:off x="5479503" y="4248532"/>
            <a:ext cx="1187450" cy="357187"/>
          </a:xfrm>
          <a:prstGeom prst="rect">
            <a:avLst/>
          </a:prstGeom>
          <a:noFill/>
          <a:ln w="9525" algn="ctr">
            <a:noFill/>
            <a:miter lim="800000"/>
            <a:headEnd/>
            <a:tailEnd/>
          </a:ln>
        </p:spPr>
      </p:pic>
      <p:pic>
        <p:nvPicPr>
          <p:cNvPr id="24589" name="Picture 13"/>
          <p:cNvPicPr>
            <a:picLocks noChangeAspect="1" noChangeArrowheads="1"/>
          </p:cNvPicPr>
          <p:nvPr/>
        </p:nvPicPr>
        <p:blipFill>
          <a:blip r:embed="rId10" cstate="print"/>
          <a:srcRect l="5260" r="5260" b="5263"/>
          <a:stretch>
            <a:fillRect/>
          </a:stretch>
        </p:blipFill>
        <p:spPr bwMode="auto">
          <a:xfrm>
            <a:off x="7003503" y="4591432"/>
            <a:ext cx="1258888" cy="357187"/>
          </a:xfrm>
          <a:prstGeom prst="rect">
            <a:avLst/>
          </a:prstGeom>
          <a:noFill/>
          <a:ln w="9525" algn="ctr">
            <a:noFill/>
            <a:miter lim="800000"/>
            <a:headEnd/>
            <a:tailEnd/>
          </a:ln>
        </p:spPr>
      </p:pic>
      <p:pic>
        <p:nvPicPr>
          <p:cNvPr id="24590" name="Picture 14"/>
          <p:cNvPicPr>
            <a:picLocks noChangeAspect="1" noChangeArrowheads="1"/>
          </p:cNvPicPr>
          <p:nvPr/>
        </p:nvPicPr>
        <p:blipFill>
          <a:blip r:embed="rId11" cstate="print"/>
          <a:srcRect/>
          <a:stretch>
            <a:fillRect/>
          </a:stretch>
        </p:blipFill>
        <p:spPr bwMode="auto">
          <a:xfrm>
            <a:off x="6781800" y="5239132"/>
            <a:ext cx="2209800" cy="395287"/>
          </a:xfrm>
          <a:prstGeom prst="rect">
            <a:avLst/>
          </a:prstGeom>
          <a:noFill/>
          <a:ln w="9525" algn="ctr">
            <a:noFill/>
            <a:miter lim="800000"/>
            <a:headEnd/>
            <a:tailEnd/>
          </a:ln>
        </p:spPr>
      </p:pic>
      <p:pic>
        <p:nvPicPr>
          <p:cNvPr id="32781" name="Picture 15"/>
          <p:cNvPicPr>
            <a:picLocks noChangeAspect="1" noChangeArrowheads="1"/>
          </p:cNvPicPr>
          <p:nvPr/>
        </p:nvPicPr>
        <p:blipFill>
          <a:blip r:embed="rId12" cstate="print"/>
          <a:srcRect/>
          <a:stretch>
            <a:fillRect/>
          </a:stretch>
        </p:blipFill>
        <p:spPr bwMode="auto">
          <a:xfrm>
            <a:off x="5791200" y="1214819"/>
            <a:ext cx="3303587" cy="2895600"/>
          </a:xfrm>
          <a:prstGeom prst="rect">
            <a:avLst/>
          </a:prstGeom>
          <a:noFill/>
          <a:ln w="9525" algn="ctr">
            <a:noFill/>
            <a:miter lim="800000"/>
            <a:headEnd/>
            <a:tailEnd/>
          </a:ln>
        </p:spPr>
      </p:pic>
      <p:cxnSp>
        <p:nvCxnSpPr>
          <p:cNvPr id="17" name="Straight Arrow Connector 16"/>
          <p:cNvCxnSpPr/>
          <p:nvPr/>
        </p:nvCxnSpPr>
        <p:spPr bwMode="auto">
          <a:xfrm rot="16200000" flipH="1">
            <a:off x="3536403" y="3919919"/>
            <a:ext cx="304800" cy="2286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bwMode="auto">
          <a:xfrm rot="16200000" flipH="1">
            <a:off x="5136603" y="4300919"/>
            <a:ext cx="304800" cy="2286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bwMode="auto">
          <a:xfrm rot="16200000" flipH="1">
            <a:off x="6660603" y="4681919"/>
            <a:ext cx="304800" cy="2286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bwMode="auto">
          <a:xfrm rot="16200000" flipH="1">
            <a:off x="8222703" y="5024819"/>
            <a:ext cx="228600" cy="2286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32786" name="Rectangle 21"/>
          <p:cNvSpPr>
            <a:spLocks noChangeArrowheads="1"/>
          </p:cNvSpPr>
          <p:nvPr/>
        </p:nvSpPr>
        <p:spPr bwMode="auto">
          <a:xfrm>
            <a:off x="838200" y="914400"/>
            <a:ext cx="5029200" cy="1846659"/>
          </a:xfrm>
          <a:prstGeom prst="rect">
            <a:avLst/>
          </a:prstGeom>
          <a:noFill/>
          <a:ln w="9525">
            <a:noFill/>
            <a:miter lim="800000"/>
            <a:headEnd/>
            <a:tailEnd/>
          </a:ln>
        </p:spPr>
        <p:txBody>
          <a:bodyPr wrap="square">
            <a:spAutoFit/>
          </a:bodyPr>
          <a:lstStyle/>
          <a:p>
            <a:pPr algn="just"/>
            <a:r>
              <a:rPr lang="en-US" dirty="0" err="1">
                <a:solidFill>
                  <a:srgbClr val="002060"/>
                </a:solidFill>
                <a:latin typeface="+mj-lt"/>
              </a:rPr>
              <a:t>Cryptochrome</a:t>
            </a:r>
            <a:r>
              <a:rPr lang="en-US" dirty="0">
                <a:solidFill>
                  <a:srgbClr val="002060"/>
                </a:solidFill>
                <a:latin typeface="+mj-lt"/>
              </a:rPr>
              <a:t> is in its activated (signaling) state when the FAD cofactor is in the </a:t>
            </a:r>
            <a:r>
              <a:rPr lang="en-US" dirty="0" err="1">
                <a:solidFill>
                  <a:srgbClr val="002060"/>
                </a:solidFill>
                <a:latin typeface="+mj-lt"/>
              </a:rPr>
              <a:t>semireduced</a:t>
            </a:r>
            <a:r>
              <a:rPr lang="en-US" dirty="0">
                <a:solidFill>
                  <a:srgbClr val="002060"/>
                </a:solidFill>
                <a:latin typeface="+mj-lt"/>
              </a:rPr>
              <a:t> FADH state.</a:t>
            </a:r>
          </a:p>
          <a:p>
            <a:pPr algn="just"/>
            <a:endParaRPr lang="en-US" sz="600" dirty="0">
              <a:solidFill>
                <a:srgbClr val="002060"/>
              </a:solidFill>
              <a:latin typeface="+mj-lt"/>
            </a:endParaRPr>
          </a:p>
          <a:p>
            <a:pPr algn="just"/>
            <a:r>
              <a:rPr lang="en-US" dirty="0">
                <a:solidFill>
                  <a:srgbClr val="002060"/>
                </a:solidFill>
                <a:latin typeface="+mj-lt"/>
              </a:rPr>
              <a:t>FAD is reduced through a series of light-induced electron transfers from a chain of three tryptophan residues: Trp</a:t>
            </a:r>
            <a:r>
              <a:rPr lang="en-US" baseline="-25000" dirty="0">
                <a:solidFill>
                  <a:srgbClr val="002060"/>
                </a:solidFill>
                <a:latin typeface="+mj-lt"/>
              </a:rPr>
              <a:t>400</a:t>
            </a:r>
            <a:r>
              <a:rPr lang="en-US" dirty="0">
                <a:solidFill>
                  <a:srgbClr val="002060"/>
                </a:solidFill>
                <a:latin typeface="+mj-lt"/>
              </a:rPr>
              <a:t>, Trp</a:t>
            </a:r>
            <a:r>
              <a:rPr lang="en-US" baseline="-25000" dirty="0">
                <a:solidFill>
                  <a:srgbClr val="002060"/>
                </a:solidFill>
                <a:latin typeface="+mj-lt"/>
              </a:rPr>
              <a:t>377</a:t>
            </a:r>
            <a:r>
              <a:rPr lang="en-US" dirty="0">
                <a:solidFill>
                  <a:srgbClr val="002060"/>
                </a:solidFill>
                <a:latin typeface="+mj-lt"/>
              </a:rPr>
              <a:t>, and Trp</a:t>
            </a:r>
            <a:r>
              <a:rPr lang="en-US" baseline="-25000" dirty="0">
                <a:solidFill>
                  <a:srgbClr val="002060"/>
                </a:solidFill>
                <a:latin typeface="+mj-lt"/>
              </a:rPr>
              <a:t>324</a:t>
            </a:r>
            <a:r>
              <a:rPr lang="en-US" dirty="0">
                <a:solidFill>
                  <a:srgbClr val="002060"/>
                </a:solidFill>
                <a:latin typeface="+mj-lt"/>
              </a:rPr>
              <a:t>.</a:t>
            </a:r>
          </a:p>
        </p:txBody>
      </p:sp>
      <p:sp>
        <p:nvSpPr>
          <p:cNvPr id="28" name="Oval 27"/>
          <p:cNvSpPr/>
          <p:nvPr/>
        </p:nvSpPr>
        <p:spPr bwMode="auto">
          <a:xfrm>
            <a:off x="755103" y="6167819"/>
            <a:ext cx="990600" cy="438150"/>
          </a:xfrm>
          <a:prstGeom prst="ellipse">
            <a:avLst/>
          </a:prstGeom>
          <a:solidFill>
            <a:srgbClr val="00B050">
              <a:alpha val="11000"/>
            </a:srgbClr>
          </a:solidFill>
          <a:ln>
            <a:no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spAutoFit/>
          </a:bodyPr>
          <a:lstStyle/>
          <a:p>
            <a:pPr fontAlgn="auto">
              <a:spcBef>
                <a:spcPts val="0"/>
              </a:spcBef>
              <a:spcAft>
                <a:spcPts val="0"/>
              </a:spcAft>
              <a:defRPr/>
            </a:pPr>
            <a:endParaRPr lang="en-US" dirty="0">
              <a:solidFill>
                <a:schemeClr val="bg1"/>
              </a:solidFill>
            </a:endParaRPr>
          </a:p>
        </p:txBody>
      </p:sp>
      <p:sp>
        <p:nvSpPr>
          <p:cNvPr id="36" name="Oval 35"/>
          <p:cNvSpPr/>
          <p:nvPr/>
        </p:nvSpPr>
        <p:spPr bwMode="auto">
          <a:xfrm>
            <a:off x="3726903" y="3805619"/>
            <a:ext cx="987425" cy="438150"/>
          </a:xfrm>
          <a:prstGeom prst="ellipse">
            <a:avLst/>
          </a:prstGeom>
          <a:solidFill>
            <a:srgbClr val="00B050">
              <a:alpha val="11000"/>
            </a:srgbClr>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fontAlgn="auto">
              <a:spcBef>
                <a:spcPts val="0"/>
              </a:spcBef>
              <a:spcAft>
                <a:spcPts val="0"/>
              </a:spcAft>
              <a:defRPr/>
            </a:pPr>
            <a:endParaRPr lang="en-US" dirty="0">
              <a:solidFill>
                <a:schemeClr val="bg1"/>
              </a:solidFill>
            </a:endParaRPr>
          </a:p>
        </p:txBody>
      </p:sp>
      <p:pic>
        <p:nvPicPr>
          <p:cNvPr id="39" name="Picture 8"/>
          <p:cNvPicPr>
            <a:picLocks noChangeAspect="1" noChangeArrowheads="1"/>
          </p:cNvPicPr>
          <p:nvPr/>
        </p:nvPicPr>
        <p:blipFill>
          <a:blip r:embed="rId6" cstate="print"/>
          <a:srcRect r="9628" b="59328"/>
          <a:stretch>
            <a:fillRect/>
          </a:stretch>
        </p:blipFill>
        <p:spPr bwMode="auto">
          <a:xfrm>
            <a:off x="8505825" y="4419600"/>
            <a:ext cx="333375" cy="411162"/>
          </a:xfrm>
          <a:prstGeom prst="rect">
            <a:avLst/>
          </a:prstGeom>
          <a:noFill/>
          <a:ln w="9525" algn="ctr">
            <a:noFill/>
            <a:miter lim="800000"/>
            <a:headEnd/>
            <a:tailEnd/>
          </a:ln>
        </p:spPr>
      </p:pic>
      <p:cxnSp>
        <p:nvCxnSpPr>
          <p:cNvPr id="40" name="Straight Arrow Connector 39"/>
          <p:cNvCxnSpPr/>
          <p:nvPr/>
        </p:nvCxnSpPr>
        <p:spPr bwMode="auto">
          <a:xfrm flipV="1">
            <a:off x="8375103" y="4572000"/>
            <a:ext cx="768897" cy="529019"/>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42" name="Straight Arrow Connector 41"/>
          <p:cNvCxnSpPr/>
          <p:nvPr/>
        </p:nvCxnSpPr>
        <p:spPr bwMode="auto">
          <a:xfrm flipV="1">
            <a:off x="5029200" y="2895600"/>
            <a:ext cx="2667000" cy="1062419"/>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44" name="Straight Arrow Connector 43"/>
          <p:cNvCxnSpPr/>
          <p:nvPr/>
        </p:nvCxnSpPr>
        <p:spPr bwMode="auto">
          <a:xfrm flipV="1">
            <a:off x="6546303" y="3200400"/>
            <a:ext cx="1302297" cy="1138619"/>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46" name="Straight Arrow Connector 45"/>
          <p:cNvCxnSpPr/>
          <p:nvPr/>
        </p:nvCxnSpPr>
        <p:spPr bwMode="auto">
          <a:xfrm rot="5400000" flipH="1" flipV="1">
            <a:off x="7428242" y="3613862"/>
            <a:ext cx="1443419" cy="616497"/>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48" name="Oval 47"/>
          <p:cNvSpPr/>
          <p:nvPr/>
        </p:nvSpPr>
        <p:spPr bwMode="auto">
          <a:xfrm>
            <a:off x="6553200" y="5135944"/>
            <a:ext cx="2590800" cy="547688"/>
          </a:xfrm>
          <a:prstGeom prst="ellipse">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spAutoFit/>
          </a:bodyPr>
          <a:lstStyle/>
          <a:p>
            <a:pPr fontAlgn="auto">
              <a:spcBef>
                <a:spcPts val="0"/>
              </a:spcBef>
              <a:spcAft>
                <a:spcPts val="0"/>
              </a:spcAft>
              <a:defRPr/>
            </a:pPr>
            <a:endParaRPr lang="en-US" dirty="0">
              <a:solidFill>
                <a:schemeClr val="bg1"/>
              </a:solidFill>
            </a:endParaRPr>
          </a:p>
        </p:txBody>
      </p:sp>
      <p:sp>
        <p:nvSpPr>
          <p:cNvPr id="49" name="Line 15"/>
          <p:cNvSpPr>
            <a:spLocks noChangeShapeType="1"/>
          </p:cNvSpPr>
          <p:nvPr/>
        </p:nvSpPr>
        <p:spPr bwMode="auto">
          <a:xfrm flipV="1">
            <a:off x="6774903" y="5558219"/>
            <a:ext cx="457200" cy="381000"/>
          </a:xfrm>
          <a:prstGeom prst="line">
            <a:avLst/>
          </a:prstGeom>
          <a:noFill/>
          <a:ln w="25400">
            <a:solidFill>
              <a:srgbClr val="FF0000"/>
            </a:solidFill>
            <a:round/>
            <a:headEnd/>
            <a:tailEnd type="stealth" w="lg" len="lg"/>
          </a:ln>
        </p:spPr>
        <p:txBody>
          <a:bodyPr>
            <a:spAutoFit/>
          </a:bodyPr>
          <a:lstStyle/>
          <a:p>
            <a:endParaRPr lang="en-US"/>
          </a:p>
        </p:txBody>
      </p:sp>
      <p:sp>
        <p:nvSpPr>
          <p:cNvPr id="50" name="TextBox 11"/>
          <p:cNvSpPr txBox="1">
            <a:spLocks noChangeArrowheads="1"/>
          </p:cNvSpPr>
          <p:nvPr/>
        </p:nvSpPr>
        <p:spPr bwMode="auto">
          <a:xfrm>
            <a:off x="6089103" y="5905882"/>
            <a:ext cx="1528763" cy="338137"/>
          </a:xfrm>
          <a:prstGeom prst="rect">
            <a:avLst/>
          </a:prstGeom>
          <a:noFill/>
          <a:ln w="9525">
            <a:noFill/>
            <a:miter lim="800000"/>
            <a:headEnd/>
            <a:tailEnd/>
          </a:ln>
        </p:spPr>
        <p:txBody>
          <a:bodyPr wrap="none">
            <a:spAutoFit/>
          </a:bodyPr>
          <a:lstStyle/>
          <a:p>
            <a:r>
              <a:rPr lang="de-DE" sz="1600" dirty="0">
                <a:solidFill>
                  <a:srgbClr val="002060"/>
                </a:solidFill>
                <a:latin typeface="+mj-lt"/>
              </a:rPr>
              <a:t>Signaling state</a:t>
            </a:r>
            <a:endParaRPr lang="en-US" sz="1600" dirty="0">
              <a:solidFill>
                <a:srgbClr val="002060"/>
              </a:solidFill>
              <a:latin typeface="+mj-lt"/>
            </a:endParaRPr>
          </a:p>
        </p:txBody>
      </p:sp>
      <p:sp>
        <p:nvSpPr>
          <p:cNvPr id="51" name="Oval 50"/>
          <p:cNvSpPr/>
          <p:nvPr/>
        </p:nvSpPr>
        <p:spPr bwMode="auto">
          <a:xfrm>
            <a:off x="7696200" y="2662619"/>
            <a:ext cx="457200" cy="304800"/>
          </a:xfrm>
          <a:prstGeom prst="ellipse">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a:spAutoFit/>
          </a:bodyPr>
          <a:lstStyle/>
          <a:p>
            <a:pPr fontAlgn="auto">
              <a:spcBef>
                <a:spcPts val="0"/>
              </a:spcBef>
              <a:spcAft>
                <a:spcPts val="0"/>
              </a:spcAft>
              <a:defRPr/>
            </a:pPr>
            <a:endParaRPr lang="en-US" dirty="0">
              <a:solidFill>
                <a:schemeClr val="bg1"/>
              </a:solidFill>
            </a:endParaRPr>
          </a:p>
        </p:txBody>
      </p:sp>
      <p:sp>
        <p:nvSpPr>
          <p:cNvPr id="53" name="Oval 52"/>
          <p:cNvSpPr/>
          <p:nvPr/>
        </p:nvSpPr>
        <p:spPr bwMode="auto">
          <a:xfrm>
            <a:off x="7841703" y="2891219"/>
            <a:ext cx="457200" cy="304800"/>
          </a:xfrm>
          <a:prstGeom prst="ellipse">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a:spAutoFit/>
          </a:bodyPr>
          <a:lstStyle/>
          <a:p>
            <a:pPr fontAlgn="auto">
              <a:spcBef>
                <a:spcPts val="0"/>
              </a:spcBef>
              <a:spcAft>
                <a:spcPts val="0"/>
              </a:spcAft>
              <a:defRPr/>
            </a:pPr>
            <a:endParaRPr lang="en-US" dirty="0">
              <a:solidFill>
                <a:schemeClr val="bg1"/>
              </a:solidFill>
            </a:endParaRPr>
          </a:p>
        </p:txBody>
      </p:sp>
      <p:sp>
        <p:nvSpPr>
          <p:cNvPr id="54" name="Oval 53"/>
          <p:cNvSpPr/>
          <p:nvPr/>
        </p:nvSpPr>
        <p:spPr bwMode="auto">
          <a:xfrm>
            <a:off x="8153400" y="2815019"/>
            <a:ext cx="457200" cy="304800"/>
          </a:xfrm>
          <a:prstGeom prst="ellipse">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a:spAutoFit/>
          </a:bodyPr>
          <a:lstStyle/>
          <a:p>
            <a:pPr fontAlgn="auto">
              <a:spcBef>
                <a:spcPts val="0"/>
              </a:spcBef>
              <a:spcAft>
                <a:spcPts val="0"/>
              </a:spcAft>
              <a:defRPr/>
            </a:pPr>
            <a:endParaRPr lang="en-US" dirty="0">
              <a:solidFill>
                <a:schemeClr val="bg1"/>
              </a:solidFill>
            </a:endParaRPr>
          </a:p>
        </p:txBody>
      </p:sp>
      <p:sp>
        <p:nvSpPr>
          <p:cNvPr id="32" name="Date Placeholder 31"/>
          <p:cNvSpPr>
            <a:spLocks noGrp="1"/>
          </p:cNvSpPr>
          <p:nvPr>
            <p:ph type="dt" sz="half" idx="10"/>
          </p:nvPr>
        </p:nvSpPr>
        <p:spPr>
          <a:xfrm>
            <a:off x="914400" y="6634163"/>
            <a:ext cx="1893888" cy="152400"/>
          </a:xfrm>
        </p:spPr>
        <p:txBody>
          <a:bodyPr/>
          <a:lstStyle/>
          <a:p>
            <a:pPr>
              <a:defRPr/>
            </a:pPr>
            <a:r>
              <a:rPr lang="en-US" dirty="0" smtClean="0"/>
              <a:t>22.12.2010</a:t>
            </a:r>
            <a:endParaRPr lang="en-US" dirty="0"/>
          </a:p>
        </p:txBody>
      </p:sp>
      <p:sp>
        <p:nvSpPr>
          <p:cNvPr id="33" name="Footer Placeholder 32"/>
          <p:cNvSpPr>
            <a:spLocks noGrp="1"/>
          </p:cNvSpPr>
          <p:nvPr>
            <p:ph type="ftr" sz="quarter" idx="11"/>
          </p:nvPr>
        </p:nvSpPr>
        <p:spPr>
          <a:xfrm>
            <a:off x="2590801" y="6634163"/>
            <a:ext cx="6161088" cy="223837"/>
          </a:xfrm>
        </p:spPr>
        <p:txBody>
          <a:bodyPr/>
          <a:lstStyle/>
          <a:p>
            <a:pPr>
              <a:defRPr/>
            </a:pPr>
            <a:r>
              <a:rPr lang="en-US" smtClean="0"/>
              <a:t>Quantum Coherent Properties of Spins III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92"/>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3.46945E-18 -4.44444E-6 L 0.03333 0.07778 " pathEditMode="relative" rAng="0" ptsTypes="AA">
                                      <p:cBhvr>
                                        <p:cTn id="9" dur="2000" fill="hold"/>
                                        <p:tgtEl>
                                          <p:spTgt spid="24592"/>
                                        </p:tgtEl>
                                        <p:attrNameLst>
                                          <p:attrName>ppt_x</p:attrName>
                                          <p:attrName>ppt_y</p:attrName>
                                        </p:attrNameLst>
                                      </p:cBhvr>
                                      <p:rCtr x="17" y="39"/>
                                    </p:animMotion>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24583"/>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24582"/>
                                        </p:tgtEl>
                                        <p:attrNameLst>
                                          <p:attrName>style.visibility</p:attrName>
                                        </p:attrNameLst>
                                      </p:cBhvr>
                                      <p:to>
                                        <p:strVal val="visible"/>
                                      </p:to>
                                    </p:set>
                                  </p:childTnLst>
                                </p:cTn>
                              </p:par>
                            </p:childTnLst>
                          </p:cTn>
                        </p:par>
                        <p:par>
                          <p:cTn id="16" fill="hold">
                            <p:stCondLst>
                              <p:cond delay="2000"/>
                            </p:stCondLst>
                            <p:childTnLst>
                              <p:par>
                                <p:cTn id="17" presetID="64" presetClass="path" presetSubtype="0" accel="50000" decel="50000" fill="hold" grpId="0" nodeType="afterEffect">
                                  <p:stCondLst>
                                    <p:cond delay="0"/>
                                  </p:stCondLst>
                                  <p:childTnLst>
                                    <p:animMotion origin="layout" path="M -0.00417 -0.00972 L 0.0125 -0.46528 " pathEditMode="relative" rAng="0" ptsTypes="AA">
                                      <p:cBhvr>
                                        <p:cTn id="18" dur="2000" fill="hold"/>
                                        <p:tgtEl>
                                          <p:spTgt spid="28"/>
                                        </p:tgtEl>
                                        <p:attrNameLst>
                                          <p:attrName>ppt_x</p:attrName>
                                          <p:attrName>ppt_y</p:attrName>
                                        </p:attrNameLst>
                                      </p:cBhvr>
                                      <p:rCtr x="8" y="-228"/>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584"/>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2458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24587"/>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36"/>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childTnLst>
                                </p:cTn>
                              </p:par>
                            </p:childTnLst>
                          </p:cTn>
                        </p:par>
                        <p:par>
                          <p:cTn id="44" fill="hold">
                            <p:stCondLst>
                              <p:cond delay="0"/>
                            </p:stCondLst>
                            <p:childTnLst>
                              <p:par>
                                <p:cTn id="45" presetID="63" presetClass="path" presetSubtype="0" accel="50000" decel="50000" fill="hold" grpId="1" nodeType="afterEffect">
                                  <p:stCondLst>
                                    <p:cond delay="0"/>
                                  </p:stCondLst>
                                  <p:childTnLst>
                                    <p:animMotion origin="layout" path="M 3.61111E-6 -1.11111E-6 L 0.06267 -1.11111E-6 " pathEditMode="relative" rAng="0" ptsTypes="AA">
                                      <p:cBhvr>
                                        <p:cTn id="46" dur="2000" fill="hold"/>
                                        <p:tgtEl>
                                          <p:spTgt spid="36"/>
                                        </p:tgtEl>
                                        <p:attrNameLst>
                                          <p:attrName>ppt_x</p:attrName>
                                          <p:attrName>ppt_y</p:attrName>
                                        </p:attrNameLst>
                                      </p:cBhvr>
                                      <p:rCtr x="31" y="0"/>
                                    </p:animMotion>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24588"/>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nodeType="after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53"/>
                                        </p:tgtEl>
                                        <p:attrNameLst>
                                          <p:attrName>style.visibility</p:attrName>
                                        </p:attrNameLst>
                                      </p:cBhvr>
                                      <p:to>
                                        <p:strVal val="visible"/>
                                      </p:to>
                                    </p:set>
                                  </p:childTnLst>
                                </p:cTn>
                              </p:par>
                            </p:childTnLst>
                          </p:cTn>
                        </p:par>
                        <p:par>
                          <p:cTn id="60" fill="hold">
                            <p:stCondLst>
                              <p:cond delay="0"/>
                            </p:stCondLst>
                            <p:childTnLst>
                              <p:par>
                                <p:cTn id="61" presetID="63" presetClass="path" presetSubtype="0" accel="50000" decel="50000" fill="hold" grpId="2" nodeType="afterEffect">
                                  <p:stCondLst>
                                    <p:cond delay="0"/>
                                  </p:stCondLst>
                                  <p:childTnLst>
                                    <p:animMotion origin="layout" path="M 0.06267 4.44444E-6 L 0.23767 0.05694 " pathEditMode="relative" rAng="0" ptsTypes="AA">
                                      <p:cBhvr>
                                        <p:cTn id="62" dur="2000" fill="hold"/>
                                        <p:tgtEl>
                                          <p:spTgt spid="36"/>
                                        </p:tgtEl>
                                        <p:attrNameLst>
                                          <p:attrName>ppt_x</p:attrName>
                                          <p:attrName>ppt_y</p:attrName>
                                        </p:attrNameLst>
                                      </p:cBhvr>
                                      <p:rCtr x="87" y="28"/>
                                    </p:animMotion>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nodeType="afterEffect">
                                  <p:stCondLst>
                                    <p:cond delay="0"/>
                                  </p:stCondLst>
                                  <p:childTnLst>
                                    <p:set>
                                      <p:cBhvr>
                                        <p:cTn id="69" dur="1" fill="hold">
                                          <p:stCondLst>
                                            <p:cond delay="0"/>
                                          </p:stCondLst>
                                        </p:cTn>
                                        <p:tgtEl>
                                          <p:spTgt spid="24589"/>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nodeType="after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0" nodeType="after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childTnLst>
                          </p:cTn>
                        </p:par>
                        <p:par>
                          <p:cTn id="76" fill="hold">
                            <p:stCondLst>
                              <p:cond delay="0"/>
                            </p:stCondLst>
                            <p:childTnLst>
                              <p:par>
                                <p:cTn id="77" presetID="63" presetClass="path" presetSubtype="0" accel="50000" decel="50000" fill="hold" grpId="3" nodeType="afterEffect">
                                  <p:stCondLst>
                                    <p:cond delay="0"/>
                                  </p:stCondLst>
                                  <p:childTnLst>
                                    <p:animMotion origin="layout" path="M 0.23767 0.05694 L 0.396 0.1125 " pathEditMode="relative" rAng="0" ptsTypes="AA">
                                      <p:cBhvr>
                                        <p:cTn id="78" dur="2000" fill="hold"/>
                                        <p:tgtEl>
                                          <p:spTgt spid="36"/>
                                        </p:tgtEl>
                                        <p:attrNameLst>
                                          <p:attrName>ppt_x</p:attrName>
                                          <p:attrName>ppt_y</p:attrName>
                                        </p:attrNameLst>
                                      </p:cBhvr>
                                      <p:rCtr x="79" y="28"/>
                                    </p:animMotion>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par>
                                <p:cTn id="83" presetID="1" presetClass="exit" presetSubtype="0" fill="hold" grpId="4" nodeType="withEffect">
                                  <p:stCondLst>
                                    <p:cond delay="0"/>
                                  </p:stCondLst>
                                  <p:childTnLst>
                                    <p:set>
                                      <p:cBhvr>
                                        <p:cTn id="84" dur="1" fill="hold">
                                          <p:stCondLst>
                                            <p:cond delay="0"/>
                                          </p:stCondLst>
                                        </p:cTn>
                                        <p:tgtEl>
                                          <p:spTgt spid="36"/>
                                        </p:tgtEl>
                                        <p:attrNameLst>
                                          <p:attrName>style.visibility</p:attrName>
                                        </p:attrNameLst>
                                      </p:cBhvr>
                                      <p:to>
                                        <p:strVal val="hidden"/>
                                      </p:to>
                                    </p:set>
                                  </p:childTnLst>
                                </p:cTn>
                              </p:par>
                            </p:childTnLst>
                          </p:cTn>
                        </p:par>
                        <p:par>
                          <p:cTn id="85" fill="hold">
                            <p:stCondLst>
                              <p:cond delay="0"/>
                            </p:stCondLst>
                            <p:childTnLst>
                              <p:par>
                                <p:cTn id="86" presetID="1" presetClass="entr" presetSubtype="0" fill="hold" nodeType="afterEffect">
                                  <p:stCondLst>
                                    <p:cond delay="0"/>
                                  </p:stCondLst>
                                  <p:childTnLst>
                                    <p:set>
                                      <p:cBhvr>
                                        <p:cTn id="87" dur="1" fill="hold">
                                          <p:stCondLst>
                                            <p:cond delay="0"/>
                                          </p:stCondLst>
                                        </p:cTn>
                                        <p:tgtEl>
                                          <p:spTgt spid="24590"/>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nodeType="after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nodeType="afterEffect">
                                  <p:stCondLst>
                                    <p:cond delay="0"/>
                                  </p:stCondLst>
                                  <p:childTnLst>
                                    <p:set>
                                      <p:cBhvr>
                                        <p:cTn id="93" dur="1" fill="hold">
                                          <p:stCondLst>
                                            <p:cond delay="0"/>
                                          </p:stCondLst>
                                        </p:cTn>
                                        <p:tgtEl>
                                          <p:spTgt spid="40"/>
                                        </p:tgtEl>
                                        <p:attrNameLst>
                                          <p:attrName>style.visibility</p:attrName>
                                        </p:attrNameLst>
                                      </p:cBhvr>
                                      <p:to>
                                        <p:strVal val="visible"/>
                                      </p:to>
                                    </p:set>
                                  </p:childTnLst>
                                </p:cTn>
                              </p:par>
                            </p:childTnLst>
                          </p:cTn>
                        </p:par>
                        <p:par>
                          <p:cTn id="94" fill="hold">
                            <p:stCondLst>
                              <p:cond delay="0"/>
                            </p:stCondLst>
                            <p:childTnLst>
                              <p:par>
                                <p:cTn id="95" presetID="63" presetClass="path" presetSubtype="0" accel="50000" decel="50000" fill="hold" nodeType="afterEffect">
                                  <p:stCondLst>
                                    <p:cond delay="0"/>
                                  </p:stCondLst>
                                  <p:childTnLst>
                                    <p:animMotion origin="layout" path="M 0 4.44444E-6 L 0.14167 -0.1 " pathEditMode="relative" rAng="0" ptsTypes="AA">
                                      <p:cBhvr>
                                        <p:cTn id="96" dur="2000" fill="hold"/>
                                        <p:tgtEl>
                                          <p:spTgt spid="39"/>
                                        </p:tgtEl>
                                        <p:attrNameLst>
                                          <p:attrName>ppt_x</p:attrName>
                                          <p:attrName>ppt_y</p:attrName>
                                        </p:attrNameLst>
                                      </p:cBhvr>
                                      <p:rCtr x="71" y="-50"/>
                                    </p:animMotion>
                                  </p:childTnLst>
                                </p:cTn>
                              </p:par>
                            </p:childTnLst>
                          </p:cTn>
                        </p:par>
                        <p:par>
                          <p:cTn id="97" fill="hold">
                            <p:stCondLst>
                              <p:cond delay="2000"/>
                            </p:stCondLst>
                            <p:childTnLst>
                              <p:par>
                                <p:cTn id="98" presetID="1" presetClass="entr" presetSubtype="0" fill="hold" grpId="0" nodeType="afterEffect">
                                  <p:stCondLst>
                                    <p:cond delay="0"/>
                                  </p:stCondLst>
                                  <p:childTnLst>
                                    <p:set>
                                      <p:cBhvr>
                                        <p:cTn id="99" dur="1" fill="hold">
                                          <p:stCondLst>
                                            <p:cond delay="0"/>
                                          </p:stCondLst>
                                        </p:cTn>
                                        <p:tgtEl>
                                          <p:spTgt spid="48"/>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50"/>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6" grpId="0" animBg="1"/>
      <p:bldP spid="36" grpId="1" animBg="1"/>
      <p:bldP spid="36" grpId="2" animBg="1"/>
      <p:bldP spid="36" grpId="3" animBg="1"/>
      <p:bldP spid="36" grpId="4" animBg="1"/>
      <p:bldP spid="48" grpId="0" animBg="1"/>
      <p:bldP spid="49" grpId="0" animBg="1"/>
      <p:bldP spid="50" grpId="0"/>
      <p:bldP spid="51" grpId="0" animBg="1"/>
      <p:bldP spid="53" grpId="0" animBg="1"/>
      <p:bldP spid="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81" name="Picture 9"/>
          <p:cNvPicPr>
            <a:picLocks noChangeAspect="1" noChangeArrowheads="1"/>
          </p:cNvPicPr>
          <p:nvPr/>
        </p:nvPicPr>
        <p:blipFill>
          <a:blip r:embed="rId3" cstate="print"/>
          <a:srcRect b="10345"/>
          <a:stretch>
            <a:fillRect/>
          </a:stretch>
        </p:blipFill>
        <p:spPr bwMode="auto">
          <a:xfrm>
            <a:off x="1524000" y="5668962"/>
            <a:ext cx="1524000" cy="527050"/>
          </a:xfrm>
          <a:prstGeom prst="rect">
            <a:avLst/>
          </a:prstGeom>
          <a:noFill/>
          <a:ln w="9525" algn="ctr">
            <a:noFill/>
            <a:miter lim="800000"/>
            <a:headEnd/>
            <a:tailEnd/>
          </a:ln>
        </p:spPr>
      </p:pic>
      <p:pic>
        <p:nvPicPr>
          <p:cNvPr id="54280" name="Picture 8"/>
          <p:cNvPicPr>
            <a:picLocks noChangeAspect="1" noChangeArrowheads="1"/>
          </p:cNvPicPr>
          <p:nvPr/>
        </p:nvPicPr>
        <p:blipFill>
          <a:blip r:embed="rId4" cstate="print"/>
          <a:srcRect/>
          <a:stretch>
            <a:fillRect/>
          </a:stretch>
        </p:blipFill>
        <p:spPr bwMode="auto">
          <a:xfrm>
            <a:off x="2019300" y="4367212"/>
            <a:ext cx="2185988" cy="1295400"/>
          </a:xfrm>
          <a:prstGeom prst="rect">
            <a:avLst/>
          </a:prstGeom>
          <a:noFill/>
          <a:ln w="9525" algn="ctr">
            <a:noFill/>
            <a:miter lim="800000"/>
            <a:headEnd/>
            <a:tailEnd/>
          </a:ln>
        </p:spPr>
      </p:pic>
      <p:sp>
        <p:nvSpPr>
          <p:cNvPr id="6150" name="Title 1"/>
          <p:cNvSpPr>
            <a:spLocks noGrp="1"/>
          </p:cNvSpPr>
          <p:nvPr>
            <p:ph type="title"/>
          </p:nvPr>
        </p:nvSpPr>
        <p:spPr/>
        <p:txBody>
          <a:bodyPr/>
          <a:lstStyle/>
          <a:p>
            <a:pPr eaLnBrk="1" hangingPunct="1"/>
            <a:r>
              <a:rPr lang="de-DE" dirty="0" smtClean="0">
                <a:latin typeface="+mn-lt"/>
              </a:rPr>
              <a:t>Magnetic field effect in cryptochrome</a:t>
            </a:r>
            <a:endParaRPr lang="en-US" dirty="0" smtClean="0">
              <a:latin typeface="+mn-lt"/>
            </a:endParaRPr>
          </a:p>
        </p:txBody>
      </p:sp>
      <p:pic>
        <p:nvPicPr>
          <p:cNvPr id="6151" name="Picture 5"/>
          <p:cNvPicPr>
            <a:picLocks noChangeAspect="1" noChangeArrowheads="1"/>
          </p:cNvPicPr>
          <p:nvPr/>
        </p:nvPicPr>
        <p:blipFill>
          <a:blip r:embed="rId5" cstate="print"/>
          <a:srcRect l="4227"/>
          <a:stretch>
            <a:fillRect/>
          </a:stretch>
        </p:blipFill>
        <p:spPr bwMode="auto">
          <a:xfrm>
            <a:off x="727075" y="6219825"/>
            <a:ext cx="2244725" cy="357187"/>
          </a:xfrm>
          <a:prstGeom prst="rect">
            <a:avLst/>
          </a:prstGeom>
          <a:noFill/>
          <a:ln w="9525" algn="ctr">
            <a:noFill/>
            <a:miter lim="800000"/>
            <a:headEnd/>
            <a:tailEnd/>
          </a:ln>
        </p:spPr>
      </p:pic>
      <p:pic>
        <p:nvPicPr>
          <p:cNvPr id="6152" name="Picture 6"/>
          <p:cNvPicPr>
            <a:picLocks noChangeAspect="1" noChangeArrowheads="1"/>
          </p:cNvPicPr>
          <p:nvPr/>
        </p:nvPicPr>
        <p:blipFill>
          <a:blip r:embed="rId6" cstate="print"/>
          <a:srcRect/>
          <a:stretch>
            <a:fillRect/>
          </a:stretch>
        </p:blipFill>
        <p:spPr bwMode="auto">
          <a:xfrm>
            <a:off x="1098550" y="3452812"/>
            <a:ext cx="273050" cy="2743200"/>
          </a:xfrm>
          <a:prstGeom prst="rect">
            <a:avLst/>
          </a:prstGeom>
          <a:noFill/>
          <a:ln w="9525" algn="ctr">
            <a:noFill/>
            <a:miter lim="800000"/>
            <a:headEnd/>
            <a:tailEnd/>
          </a:ln>
        </p:spPr>
      </p:pic>
      <p:pic>
        <p:nvPicPr>
          <p:cNvPr id="6153" name="Picture 7"/>
          <p:cNvPicPr>
            <a:picLocks noChangeAspect="1" noChangeArrowheads="1"/>
          </p:cNvPicPr>
          <p:nvPr/>
        </p:nvPicPr>
        <p:blipFill>
          <a:blip r:embed="rId7" cstate="print"/>
          <a:srcRect l="15939" r="2927"/>
          <a:stretch>
            <a:fillRect/>
          </a:stretch>
        </p:blipFill>
        <p:spPr bwMode="auto">
          <a:xfrm>
            <a:off x="762000" y="2981325"/>
            <a:ext cx="850900" cy="357187"/>
          </a:xfrm>
          <a:prstGeom prst="rect">
            <a:avLst/>
          </a:prstGeom>
          <a:noFill/>
          <a:ln w="9525" algn="ctr">
            <a:noFill/>
            <a:miter lim="800000"/>
            <a:headEnd/>
            <a:tailEnd/>
          </a:ln>
        </p:spPr>
      </p:pic>
      <p:pic>
        <p:nvPicPr>
          <p:cNvPr id="6154" name="Picture 8"/>
          <p:cNvPicPr>
            <a:picLocks noChangeAspect="1" noChangeArrowheads="1"/>
          </p:cNvPicPr>
          <p:nvPr/>
        </p:nvPicPr>
        <p:blipFill>
          <a:blip r:embed="rId8" cstate="print"/>
          <a:srcRect r="9628"/>
          <a:stretch>
            <a:fillRect/>
          </a:stretch>
        </p:blipFill>
        <p:spPr bwMode="auto">
          <a:xfrm>
            <a:off x="1752600" y="2819400"/>
            <a:ext cx="304800" cy="923925"/>
          </a:xfrm>
          <a:prstGeom prst="rect">
            <a:avLst/>
          </a:prstGeom>
          <a:noFill/>
          <a:ln w="9525" algn="ctr">
            <a:noFill/>
            <a:miter lim="800000"/>
            <a:headEnd/>
            <a:tailEnd/>
          </a:ln>
        </p:spPr>
      </p:pic>
      <p:pic>
        <p:nvPicPr>
          <p:cNvPr id="6155" name="Picture 10"/>
          <p:cNvPicPr>
            <a:picLocks noChangeAspect="1" noChangeArrowheads="1"/>
          </p:cNvPicPr>
          <p:nvPr/>
        </p:nvPicPr>
        <p:blipFill>
          <a:blip r:embed="rId9" cstate="print"/>
          <a:srcRect l="5725" r="1448" b="14529"/>
          <a:stretch>
            <a:fillRect/>
          </a:stretch>
        </p:blipFill>
        <p:spPr bwMode="auto">
          <a:xfrm>
            <a:off x="2057400" y="3435350"/>
            <a:ext cx="1214438" cy="398462"/>
          </a:xfrm>
          <a:prstGeom prst="rect">
            <a:avLst/>
          </a:prstGeom>
          <a:noFill/>
          <a:ln w="9525" algn="ctr">
            <a:noFill/>
            <a:miter lim="800000"/>
            <a:headEnd/>
            <a:tailEnd/>
          </a:ln>
        </p:spPr>
      </p:pic>
      <p:pic>
        <p:nvPicPr>
          <p:cNvPr id="24587" name="Picture 11"/>
          <p:cNvPicPr>
            <a:picLocks noChangeAspect="1" noChangeArrowheads="1"/>
          </p:cNvPicPr>
          <p:nvPr/>
        </p:nvPicPr>
        <p:blipFill>
          <a:blip r:embed="rId10" cstate="print"/>
          <a:srcRect l="5188" r="6615" b="5212"/>
          <a:stretch>
            <a:fillRect/>
          </a:stretch>
        </p:blipFill>
        <p:spPr bwMode="auto">
          <a:xfrm>
            <a:off x="3578225" y="3833812"/>
            <a:ext cx="1298575" cy="357188"/>
          </a:xfrm>
          <a:prstGeom prst="rect">
            <a:avLst/>
          </a:prstGeom>
          <a:noFill/>
          <a:ln w="9525" algn="ctr">
            <a:noFill/>
            <a:miter lim="800000"/>
            <a:headEnd/>
            <a:tailEnd/>
          </a:ln>
        </p:spPr>
      </p:pic>
      <p:pic>
        <p:nvPicPr>
          <p:cNvPr id="24588" name="Picture 12"/>
          <p:cNvPicPr>
            <a:picLocks noChangeAspect="1" noChangeArrowheads="1"/>
          </p:cNvPicPr>
          <p:nvPr/>
        </p:nvPicPr>
        <p:blipFill>
          <a:blip r:embed="rId11" cstate="print"/>
          <a:srcRect l="5006" r="5006"/>
          <a:stretch>
            <a:fillRect/>
          </a:stretch>
        </p:blipFill>
        <p:spPr bwMode="auto">
          <a:xfrm>
            <a:off x="5181600" y="4200525"/>
            <a:ext cx="1187450" cy="357187"/>
          </a:xfrm>
          <a:prstGeom prst="rect">
            <a:avLst/>
          </a:prstGeom>
          <a:noFill/>
          <a:ln w="9525" algn="ctr">
            <a:noFill/>
            <a:miter lim="800000"/>
            <a:headEnd/>
            <a:tailEnd/>
          </a:ln>
        </p:spPr>
      </p:pic>
      <p:pic>
        <p:nvPicPr>
          <p:cNvPr id="24589" name="Picture 13"/>
          <p:cNvPicPr>
            <a:picLocks noChangeAspect="1" noChangeArrowheads="1"/>
          </p:cNvPicPr>
          <p:nvPr/>
        </p:nvPicPr>
        <p:blipFill>
          <a:blip r:embed="rId12" cstate="print"/>
          <a:srcRect l="5260" r="5260" b="5263"/>
          <a:stretch>
            <a:fillRect/>
          </a:stretch>
        </p:blipFill>
        <p:spPr bwMode="auto">
          <a:xfrm>
            <a:off x="6705600" y="4543425"/>
            <a:ext cx="1258888" cy="357187"/>
          </a:xfrm>
          <a:prstGeom prst="rect">
            <a:avLst/>
          </a:prstGeom>
          <a:noFill/>
          <a:ln w="9525" algn="ctr">
            <a:noFill/>
            <a:miter lim="800000"/>
            <a:headEnd/>
            <a:tailEnd/>
          </a:ln>
        </p:spPr>
      </p:pic>
      <p:pic>
        <p:nvPicPr>
          <p:cNvPr id="6159" name="Picture 14"/>
          <p:cNvPicPr>
            <a:picLocks noChangeAspect="1" noChangeArrowheads="1"/>
          </p:cNvPicPr>
          <p:nvPr/>
        </p:nvPicPr>
        <p:blipFill>
          <a:blip r:embed="rId13" cstate="print"/>
          <a:srcRect/>
          <a:stretch>
            <a:fillRect/>
          </a:stretch>
        </p:blipFill>
        <p:spPr bwMode="auto">
          <a:xfrm>
            <a:off x="6934200" y="5267325"/>
            <a:ext cx="2209800" cy="395287"/>
          </a:xfrm>
          <a:prstGeom prst="rect">
            <a:avLst/>
          </a:prstGeom>
          <a:noFill/>
          <a:ln w="9525" algn="ctr">
            <a:noFill/>
            <a:miter lim="800000"/>
            <a:headEnd/>
            <a:tailEnd/>
          </a:ln>
        </p:spPr>
      </p:pic>
      <p:pic>
        <p:nvPicPr>
          <p:cNvPr id="6160" name="Picture 15"/>
          <p:cNvPicPr>
            <a:picLocks noChangeAspect="1" noChangeArrowheads="1"/>
          </p:cNvPicPr>
          <p:nvPr/>
        </p:nvPicPr>
        <p:blipFill>
          <a:blip r:embed="rId14" cstate="print"/>
          <a:srcRect/>
          <a:stretch>
            <a:fillRect/>
          </a:stretch>
        </p:blipFill>
        <p:spPr bwMode="auto">
          <a:xfrm>
            <a:off x="5589588" y="990600"/>
            <a:ext cx="3478212" cy="3048000"/>
          </a:xfrm>
          <a:prstGeom prst="rect">
            <a:avLst/>
          </a:prstGeom>
          <a:noFill/>
          <a:ln w="9525" algn="ctr">
            <a:noFill/>
            <a:miter lim="800000"/>
            <a:headEnd/>
            <a:tailEnd/>
          </a:ln>
        </p:spPr>
      </p:pic>
      <p:cxnSp>
        <p:nvCxnSpPr>
          <p:cNvPr id="17" name="Straight Arrow Connector 16"/>
          <p:cNvCxnSpPr/>
          <p:nvPr/>
        </p:nvCxnSpPr>
        <p:spPr bwMode="auto">
          <a:xfrm rot="16200000" flipH="1">
            <a:off x="3238500" y="3871912"/>
            <a:ext cx="304800" cy="2286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bwMode="auto">
          <a:xfrm rot="16200000" flipH="1">
            <a:off x="4838700" y="4252912"/>
            <a:ext cx="304800" cy="2286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bwMode="auto">
          <a:xfrm rot="16200000" flipH="1">
            <a:off x="6362700" y="4633912"/>
            <a:ext cx="304800" cy="2286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bwMode="auto">
          <a:xfrm rot="16200000" flipH="1">
            <a:off x="8001000" y="4976812"/>
            <a:ext cx="228600" cy="2286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22" name="Rectangle 21"/>
          <p:cNvSpPr>
            <a:spLocks noChangeArrowheads="1"/>
          </p:cNvSpPr>
          <p:nvPr/>
        </p:nvSpPr>
        <p:spPr bwMode="auto">
          <a:xfrm>
            <a:off x="914400" y="914400"/>
            <a:ext cx="5029200" cy="1846659"/>
          </a:xfrm>
          <a:prstGeom prst="rect">
            <a:avLst/>
          </a:prstGeom>
          <a:noFill/>
          <a:ln w="9525">
            <a:noFill/>
            <a:miter lim="800000"/>
            <a:headEnd/>
            <a:tailEnd/>
          </a:ln>
        </p:spPr>
        <p:txBody>
          <a:bodyPr wrap="square">
            <a:spAutoFit/>
          </a:bodyPr>
          <a:lstStyle/>
          <a:p>
            <a:pPr algn="just"/>
            <a:r>
              <a:rPr lang="en-US" dirty="0" err="1">
                <a:solidFill>
                  <a:srgbClr val="002060"/>
                </a:solidFill>
                <a:latin typeface="+mj-lt"/>
              </a:rPr>
              <a:t>Cryptochrome</a:t>
            </a:r>
            <a:r>
              <a:rPr lang="en-US" dirty="0">
                <a:solidFill>
                  <a:srgbClr val="002060"/>
                </a:solidFill>
                <a:latin typeface="+mj-lt"/>
              </a:rPr>
              <a:t> is in its activated (signaling) state when the FAD cofactor is in the </a:t>
            </a:r>
            <a:r>
              <a:rPr lang="en-US" dirty="0" err="1">
                <a:solidFill>
                  <a:srgbClr val="002060"/>
                </a:solidFill>
                <a:latin typeface="+mj-lt"/>
              </a:rPr>
              <a:t>semireduced</a:t>
            </a:r>
            <a:r>
              <a:rPr lang="en-US" dirty="0">
                <a:solidFill>
                  <a:srgbClr val="002060"/>
                </a:solidFill>
                <a:latin typeface="+mj-lt"/>
              </a:rPr>
              <a:t> FADH state.</a:t>
            </a:r>
          </a:p>
          <a:p>
            <a:pPr algn="just"/>
            <a:endParaRPr lang="en-US" sz="600" dirty="0">
              <a:solidFill>
                <a:srgbClr val="002060"/>
              </a:solidFill>
              <a:latin typeface="+mj-lt"/>
            </a:endParaRPr>
          </a:p>
          <a:p>
            <a:pPr algn="just"/>
            <a:r>
              <a:rPr lang="en-US" dirty="0">
                <a:solidFill>
                  <a:srgbClr val="002060"/>
                </a:solidFill>
                <a:latin typeface="+mj-lt"/>
              </a:rPr>
              <a:t>FAD is reduced through a series of light-induced electron transfers from a chain of three tryptophan residues: Trp</a:t>
            </a:r>
            <a:r>
              <a:rPr lang="en-US" baseline="-25000" dirty="0">
                <a:solidFill>
                  <a:srgbClr val="002060"/>
                </a:solidFill>
                <a:latin typeface="+mj-lt"/>
              </a:rPr>
              <a:t>400</a:t>
            </a:r>
            <a:r>
              <a:rPr lang="en-US" dirty="0">
                <a:solidFill>
                  <a:srgbClr val="002060"/>
                </a:solidFill>
                <a:latin typeface="+mj-lt"/>
              </a:rPr>
              <a:t>, Trp</a:t>
            </a:r>
            <a:r>
              <a:rPr lang="en-US" baseline="-25000" dirty="0">
                <a:solidFill>
                  <a:srgbClr val="002060"/>
                </a:solidFill>
                <a:latin typeface="+mj-lt"/>
              </a:rPr>
              <a:t>377</a:t>
            </a:r>
            <a:r>
              <a:rPr lang="en-US" dirty="0">
                <a:solidFill>
                  <a:srgbClr val="002060"/>
                </a:solidFill>
                <a:latin typeface="+mj-lt"/>
              </a:rPr>
              <a:t>, and Trp</a:t>
            </a:r>
            <a:r>
              <a:rPr lang="en-US" baseline="-25000" dirty="0">
                <a:solidFill>
                  <a:srgbClr val="002060"/>
                </a:solidFill>
                <a:latin typeface="+mj-lt"/>
              </a:rPr>
              <a:t>324</a:t>
            </a:r>
            <a:r>
              <a:rPr lang="en-US" dirty="0">
                <a:solidFill>
                  <a:srgbClr val="002060"/>
                </a:solidFill>
                <a:latin typeface="+mj-lt"/>
              </a:rPr>
              <a:t>.</a:t>
            </a:r>
          </a:p>
        </p:txBody>
      </p:sp>
      <p:pic>
        <p:nvPicPr>
          <p:cNvPr id="6166" name="Picture 8"/>
          <p:cNvPicPr>
            <a:picLocks noChangeAspect="1" noChangeArrowheads="1"/>
          </p:cNvPicPr>
          <p:nvPr/>
        </p:nvPicPr>
        <p:blipFill>
          <a:blip r:embed="rId8" cstate="print"/>
          <a:srcRect r="9628" b="59328"/>
          <a:stretch>
            <a:fillRect/>
          </a:stretch>
        </p:blipFill>
        <p:spPr bwMode="auto">
          <a:xfrm>
            <a:off x="8153400" y="4489450"/>
            <a:ext cx="333375" cy="411162"/>
          </a:xfrm>
          <a:prstGeom prst="rect">
            <a:avLst/>
          </a:prstGeom>
          <a:noFill/>
          <a:ln w="9525" algn="ctr">
            <a:noFill/>
            <a:miter lim="800000"/>
            <a:headEnd/>
            <a:tailEnd/>
          </a:ln>
        </p:spPr>
      </p:pic>
      <p:cxnSp>
        <p:nvCxnSpPr>
          <p:cNvPr id="40" name="Straight Arrow Connector 39"/>
          <p:cNvCxnSpPr/>
          <p:nvPr/>
        </p:nvCxnSpPr>
        <p:spPr bwMode="auto">
          <a:xfrm flipV="1">
            <a:off x="8077200" y="4672012"/>
            <a:ext cx="1066800" cy="3810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graphicFrame>
        <p:nvGraphicFramePr>
          <p:cNvPr id="33" name="Object 2"/>
          <p:cNvGraphicFramePr>
            <a:graphicFrameLocks noChangeAspect="1"/>
          </p:cNvGraphicFramePr>
          <p:nvPr/>
        </p:nvGraphicFramePr>
        <p:xfrm>
          <a:off x="4295775" y="3300412"/>
          <a:ext cx="428625" cy="381000"/>
        </p:xfrm>
        <a:graphic>
          <a:graphicData uri="http://schemas.openxmlformats.org/presentationml/2006/ole">
            <p:oleObj spid="_x0000_s99330" name="Equation" r:id="rId15" imgW="228600" imgH="203040" progId="">
              <p:embed/>
            </p:oleObj>
          </a:graphicData>
        </a:graphic>
      </p:graphicFrame>
      <p:graphicFrame>
        <p:nvGraphicFramePr>
          <p:cNvPr id="54275" name="Object 3"/>
          <p:cNvGraphicFramePr>
            <a:graphicFrameLocks noChangeAspect="1"/>
          </p:cNvGraphicFramePr>
          <p:nvPr/>
        </p:nvGraphicFramePr>
        <p:xfrm>
          <a:off x="4295775" y="4519612"/>
          <a:ext cx="428625" cy="381000"/>
        </p:xfrm>
        <a:graphic>
          <a:graphicData uri="http://schemas.openxmlformats.org/presentationml/2006/ole">
            <p:oleObj spid="_x0000_s99331" name="Equation" r:id="rId16" imgW="228600" imgH="203040" progId="">
              <p:embed/>
            </p:oleObj>
          </a:graphicData>
        </a:graphic>
      </p:graphicFrame>
      <p:pic>
        <p:nvPicPr>
          <p:cNvPr id="54276" name="Picture 4"/>
          <p:cNvPicPr>
            <a:picLocks noChangeAspect="1" noChangeArrowheads="1"/>
          </p:cNvPicPr>
          <p:nvPr/>
        </p:nvPicPr>
        <p:blipFill>
          <a:blip r:embed="rId17" cstate="print"/>
          <a:srcRect/>
          <a:stretch>
            <a:fillRect/>
          </a:stretch>
        </p:blipFill>
        <p:spPr bwMode="auto">
          <a:xfrm>
            <a:off x="3505200" y="3757612"/>
            <a:ext cx="1371600" cy="696913"/>
          </a:xfrm>
          <a:prstGeom prst="rect">
            <a:avLst/>
          </a:prstGeom>
          <a:noFill/>
          <a:ln w="9525" algn="ctr">
            <a:noFill/>
            <a:miter lim="800000"/>
            <a:headEnd/>
            <a:tailEnd/>
          </a:ln>
        </p:spPr>
      </p:pic>
      <p:pic>
        <p:nvPicPr>
          <p:cNvPr id="54277" name="Picture 5"/>
          <p:cNvPicPr>
            <a:picLocks noChangeAspect="1" noChangeArrowheads="1"/>
          </p:cNvPicPr>
          <p:nvPr/>
        </p:nvPicPr>
        <p:blipFill>
          <a:blip r:embed="rId18" cstate="print"/>
          <a:srcRect/>
          <a:stretch>
            <a:fillRect/>
          </a:stretch>
        </p:blipFill>
        <p:spPr bwMode="auto">
          <a:xfrm>
            <a:off x="5105400" y="4214812"/>
            <a:ext cx="1279525" cy="661988"/>
          </a:xfrm>
          <a:prstGeom prst="rect">
            <a:avLst/>
          </a:prstGeom>
          <a:noFill/>
          <a:ln w="9525" algn="ctr">
            <a:noFill/>
            <a:miter lim="800000"/>
            <a:headEnd/>
            <a:tailEnd/>
          </a:ln>
        </p:spPr>
      </p:pic>
      <p:pic>
        <p:nvPicPr>
          <p:cNvPr id="54279" name="Picture 7"/>
          <p:cNvPicPr>
            <a:picLocks noChangeAspect="1" noChangeArrowheads="1"/>
          </p:cNvPicPr>
          <p:nvPr/>
        </p:nvPicPr>
        <p:blipFill>
          <a:blip r:embed="rId19" cstate="print"/>
          <a:srcRect/>
          <a:stretch>
            <a:fillRect/>
          </a:stretch>
        </p:blipFill>
        <p:spPr bwMode="auto">
          <a:xfrm>
            <a:off x="6629400" y="4519612"/>
            <a:ext cx="1371600" cy="700088"/>
          </a:xfrm>
          <a:prstGeom prst="rect">
            <a:avLst/>
          </a:prstGeom>
          <a:noFill/>
          <a:ln w="9525" algn="ctr">
            <a:noFill/>
            <a:miter lim="800000"/>
            <a:headEnd/>
            <a:tailEnd/>
          </a:ln>
        </p:spPr>
      </p:pic>
      <p:sp>
        <p:nvSpPr>
          <p:cNvPr id="41" name="Oval 40"/>
          <p:cNvSpPr/>
          <p:nvPr/>
        </p:nvSpPr>
        <p:spPr bwMode="auto">
          <a:xfrm>
            <a:off x="4038600" y="3700462"/>
            <a:ext cx="990600" cy="438150"/>
          </a:xfrm>
          <a:prstGeom prst="ellipse">
            <a:avLst/>
          </a:prstGeom>
          <a:solidFill>
            <a:srgbClr val="00B050">
              <a:alpha val="11000"/>
            </a:srgbClr>
          </a:solidFill>
          <a:ln>
            <a:no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spAutoFit/>
          </a:bodyPr>
          <a:lstStyle/>
          <a:p>
            <a:pPr fontAlgn="auto">
              <a:spcBef>
                <a:spcPts val="0"/>
              </a:spcBef>
              <a:spcAft>
                <a:spcPts val="0"/>
              </a:spcAft>
              <a:defRPr/>
            </a:pPr>
            <a:endParaRPr lang="en-US" dirty="0">
              <a:solidFill>
                <a:schemeClr val="bg1"/>
              </a:solidFill>
            </a:endParaRPr>
          </a:p>
        </p:txBody>
      </p:sp>
      <p:sp>
        <p:nvSpPr>
          <p:cNvPr id="45" name="Rectangle 16"/>
          <p:cNvSpPr>
            <a:spLocks noChangeArrowheads="1"/>
          </p:cNvSpPr>
          <p:nvPr/>
        </p:nvSpPr>
        <p:spPr bwMode="auto">
          <a:xfrm>
            <a:off x="4419600" y="5822950"/>
            <a:ext cx="4724400" cy="830262"/>
          </a:xfrm>
          <a:prstGeom prst="rect">
            <a:avLst/>
          </a:prstGeom>
          <a:noFill/>
          <a:ln w="9525" algn="ctr">
            <a:noFill/>
            <a:miter lim="800000"/>
            <a:headEnd/>
            <a:tailEnd/>
          </a:ln>
        </p:spPr>
        <p:txBody>
          <a:bodyPr anchor="ctr">
            <a:spAutoFit/>
          </a:bodyPr>
          <a:lstStyle/>
          <a:p>
            <a:r>
              <a:rPr lang="de-DE" sz="1600" dirty="0">
                <a:solidFill>
                  <a:srgbClr val="002060"/>
                </a:solidFill>
                <a:latin typeface="+mj-lt"/>
              </a:rPr>
              <a:t>The concentration of cryptochromes in the signaling state can be influenced by external magnetic field</a:t>
            </a:r>
            <a:endParaRPr lang="ru-RU" sz="1600" dirty="0">
              <a:solidFill>
                <a:srgbClr val="002060"/>
              </a:solidFill>
              <a:latin typeface="+mj-lt"/>
            </a:endParaRPr>
          </a:p>
        </p:txBody>
      </p:sp>
      <p:sp>
        <p:nvSpPr>
          <p:cNvPr id="47" name="Rectangle 46"/>
          <p:cNvSpPr>
            <a:spLocks noChangeArrowheads="1"/>
          </p:cNvSpPr>
          <p:nvPr/>
        </p:nvSpPr>
        <p:spPr bwMode="auto">
          <a:xfrm>
            <a:off x="-4876800" y="914400"/>
            <a:ext cx="4724400" cy="2062103"/>
          </a:xfrm>
          <a:prstGeom prst="rect">
            <a:avLst/>
          </a:prstGeom>
          <a:noFill/>
          <a:ln w="9525">
            <a:noFill/>
            <a:miter lim="800000"/>
            <a:headEnd/>
            <a:tailEnd/>
          </a:ln>
        </p:spPr>
        <p:txBody>
          <a:bodyPr wrap="square">
            <a:spAutoFit/>
          </a:bodyPr>
          <a:lstStyle/>
          <a:p>
            <a:pPr algn="just"/>
            <a:r>
              <a:rPr lang="en-US" sz="1600" dirty="0">
                <a:solidFill>
                  <a:srgbClr val="002060"/>
                </a:solidFill>
                <a:latin typeface="+mj-lt"/>
              </a:rPr>
              <a:t>The electron spins of the radical pair </a:t>
            </a:r>
            <a:r>
              <a:rPr lang="en-US" sz="1600" dirty="0" err="1">
                <a:solidFill>
                  <a:srgbClr val="002060"/>
                </a:solidFill>
                <a:latin typeface="+mj-lt"/>
              </a:rPr>
              <a:t>precess</a:t>
            </a:r>
            <a:r>
              <a:rPr lang="en-US" sz="1600" dirty="0">
                <a:solidFill>
                  <a:srgbClr val="002060"/>
                </a:solidFill>
                <a:latin typeface="+mj-lt"/>
              </a:rPr>
              <a:t> about a local magnetic field produced by the addition of the external magnetic field and contributions from the nuclear spins on the two radicals. The spin precession continuously alters the relative spin orientation, causing the singlet (anti-parallel)↔triplet (parallel) </a:t>
            </a:r>
            <a:r>
              <a:rPr lang="en-US" sz="1600" dirty="0" err="1">
                <a:solidFill>
                  <a:srgbClr val="002060"/>
                </a:solidFill>
                <a:latin typeface="+mj-lt"/>
              </a:rPr>
              <a:t>interconversion</a:t>
            </a:r>
            <a:r>
              <a:rPr lang="en-US" sz="1600" dirty="0">
                <a:solidFill>
                  <a:srgbClr val="002060"/>
                </a:solidFill>
                <a:latin typeface="+mj-lt"/>
              </a:rPr>
              <a:t> which underlies the magnetic field effect.</a:t>
            </a:r>
          </a:p>
        </p:txBody>
      </p:sp>
      <p:sp>
        <p:nvSpPr>
          <p:cNvPr id="30" name="Date Placeholder 29"/>
          <p:cNvSpPr>
            <a:spLocks noGrp="1"/>
          </p:cNvSpPr>
          <p:nvPr>
            <p:ph type="dt" sz="half" idx="10"/>
          </p:nvPr>
        </p:nvSpPr>
        <p:spPr/>
        <p:txBody>
          <a:bodyPr/>
          <a:lstStyle/>
          <a:p>
            <a:pPr>
              <a:defRPr/>
            </a:pPr>
            <a:r>
              <a:rPr lang="en-US" smtClean="0"/>
              <a:t>22.12.2010</a:t>
            </a:r>
            <a:endParaRPr lang="en-US" dirty="0"/>
          </a:p>
        </p:txBody>
      </p:sp>
      <p:sp>
        <p:nvSpPr>
          <p:cNvPr id="31" name="Footer Placeholder 30"/>
          <p:cNvSpPr>
            <a:spLocks noGrp="1"/>
          </p:cNvSpPr>
          <p:nvPr>
            <p:ph type="ftr" sz="quarter" idx="11"/>
          </p:nvPr>
        </p:nvSpPr>
        <p:spPr/>
        <p:txBody>
          <a:bodyPr/>
          <a:lstStyle/>
          <a:p>
            <a:pPr>
              <a:defRPr/>
            </a:pPr>
            <a:r>
              <a:rPr lang="en-US" smtClean="0"/>
              <a:t>Quantum Coherent Properties of Spins III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427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4587"/>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24588"/>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24589"/>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hidden"/>
                                      </p:to>
                                    </p:set>
                                  </p:childTnLst>
                                </p:cTn>
                              </p:par>
                            </p:childTnLst>
                          </p:cTn>
                        </p:par>
                        <p:par>
                          <p:cTn id="20" fill="hold">
                            <p:stCondLst>
                              <p:cond delay="0"/>
                            </p:stCondLst>
                            <p:childTnLst>
                              <p:par>
                                <p:cTn id="21" presetID="63" presetClass="path" presetSubtype="0" accel="50000" decel="50000" fill="hold" grpId="0" nodeType="afterEffect">
                                  <p:stCondLst>
                                    <p:cond delay="0"/>
                                  </p:stCondLst>
                                  <p:childTnLst>
                                    <p:animMotion origin="layout" path="M -0.29583 0.00092 L 0.62083 0.00092 " pathEditMode="relative" rAng="0" ptsTypes="AA">
                                      <p:cBhvr>
                                        <p:cTn id="22" dur="2000" fill="hold"/>
                                        <p:tgtEl>
                                          <p:spTgt spid="47"/>
                                        </p:tgtEl>
                                        <p:attrNameLst>
                                          <p:attrName>ppt_x</p:attrName>
                                          <p:attrName>ppt_y</p:attrName>
                                        </p:attrNameLst>
                                      </p:cBhvr>
                                      <p:rCtr x="458" y="0"/>
                                    </p:animMotion>
                                  </p:childTnLst>
                                </p:cTn>
                              </p:par>
                            </p:childTnLst>
                          </p:cTn>
                        </p:par>
                        <p:par>
                          <p:cTn id="23" fill="hold">
                            <p:stCondLst>
                              <p:cond delay="2000"/>
                            </p:stCondLst>
                            <p:childTnLst>
                              <p:par>
                                <p:cTn id="24" presetID="6" presetClass="entr" presetSubtype="16" fill="hold" nodeType="afterEffect">
                                  <p:stCondLst>
                                    <p:cond delay="0"/>
                                  </p:stCondLst>
                                  <p:childTnLst>
                                    <p:set>
                                      <p:cBhvr>
                                        <p:cTn id="25" dur="1" fill="hold">
                                          <p:stCondLst>
                                            <p:cond delay="0"/>
                                          </p:stCondLst>
                                        </p:cTn>
                                        <p:tgtEl>
                                          <p:spTgt spid="54276"/>
                                        </p:tgtEl>
                                        <p:attrNameLst>
                                          <p:attrName>style.visibility</p:attrName>
                                        </p:attrNameLst>
                                      </p:cBhvr>
                                      <p:to>
                                        <p:strVal val="visible"/>
                                      </p:to>
                                    </p:set>
                                    <p:animEffect transition="in" filter="circle(in)">
                                      <p:cBhvr>
                                        <p:cTn id="26" dur="2000"/>
                                        <p:tgtEl>
                                          <p:spTgt spid="54276"/>
                                        </p:tgtEl>
                                      </p:cBhvr>
                                    </p:animEffect>
                                  </p:childTnLst>
                                </p:cTn>
                              </p:par>
                              <p:par>
                                <p:cTn id="27" presetID="6" presetClass="entr" presetSubtype="16" fill="hold" nodeType="withEffect">
                                  <p:stCondLst>
                                    <p:cond delay="0"/>
                                  </p:stCondLst>
                                  <p:childTnLst>
                                    <p:set>
                                      <p:cBhvr>
                                        <p:cTn id="28" dur="1" fill="hold">
                                          <p:stCondLst>
                                            <p:cond delay="0"/>
                                          </p:stCondLst>
                                        </p:cTn>
                                        <p:tgtEl>
                                          <p:spTgt spid="54277"/>
                                        </p:tgtEl>
                                        <p:attrNameLst>
                                          <p:attrName>style.visibility</p:attrName>
                                        </p:attrNameLst>
                                      </p:cBhvr>
                                      <p:to>
                                        <p:strVal val="visible"/>
                                      </p:to>
                                    </p:set>
                                    <p:animEffect transition="in" filter="circle(in)">
                                      <p:cBhvr>
                                        <p:cTn id="29" dur="2000"/>
                                        <p:tgtEl>
                                          <p:spTgt spid="54277"/>
                                        </p:tgtEl>
                                      </p:cBhvr>
                                    </p:animEffect>
                                  </p:childTnLst>
                                </p:cTn>
                              </p:par>
                              <p:par>
                                <p:cTn id="30" presetID="6" presetClass="entr" presetSubtype="16" fill="hold" nodeType="withEffect">
                                  <p:stCondLst>
                                    <p:cond delay="0"/>
                                  </p:stCondLst>
                                  <p:childTnLst>
                                    <p:set>
                                      <p:cBhvr>
                                        <p:cTn id="31" dur="1" fill="hold">
                                          <p:stCondLst>
                                            <p:cond delay="0"/>
                                          </p:stCondLst>
                                        </p:cTn>
                                        <p:tgtEl>
                                          <p:spTgt spid="54279"/>
                                        </p:tgtEl>
                                        <p:attrNameLst>
                                          <p:attrName>style.visibility</p:attrName>
                                        </p:attrNameLst>
                                      </p:cBhvr>
                                      <p:to>
                                        <p:strVal val="visible"/>
                                      </p:to>
                                    </p:set>
                                    <p:animEffect transition="in" filter="circle(in)">
                                      <p:cBhvr>
                                        <p:cTn id="32" dur="2000"/>
                                        <p:tgtEl>
                                          <p:spTgt spid="54279"/>
                                        </p:tgtEl>
                                      </p:cBhvr>
                                    </p:animEffect>
                                  </p:childTnLst>
                                </p:cTn>
                              </p:par>
                            </p:childTnLst>
                          </p:cTn>
                        </p:par>
                        <p:par>
                          <p:cTn id="33" fill="hold">
                            <p:stCondLst>
                              <p:cond delay="4000"/>
                            </p:stCondLst>
                            <p:childTnLst>
                              <p:par>
                                <p:cTn id="34" presetID="1" presetClass="entr" presetSubtype="0" fill="hold" grpId="3" nodeType="after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grpId="0" nodeType="clickEffect">
                                  <p:stCondLst>
                                    <p:cond delay="0"/>
                                  </p:stCondLst>
                                  <p:childTnLst>
                                    <p:animMotion origin="layout" path="M -1.11111E-6 2.59259E-6 C 0.01788 0.00255 0.00903 0.00069 0.02691 0.00556 C 0.02969 0.00625 0.03507 0.00903 0.03507 0.00903 C 0.03889 0.01667 0.03715 0.01181 0.03906 0.01991 C 0.03993 0.02361 0.04184 0.03079 0.04184 0.03079 C 0.04132 0.03727 0.04253 0.04444 0.04045 0.05046 C 0.03785 0.05787 0.02014 0.06319 0.01475 0.06505 C -0.01893 0.06389 -0.04931 0.05972 -0.08247 0.05787 C -0.09965 0.05486 -0.09913 0.0544 -0.12031 0.05602 C -0.12535 0.05532 -0.13038 0.05602 -0.13525 0.05417 C -0.13941 0.05255 -0.14063 0.03796 -0.14063 0.03796 C -0.14011 0.02963 -0.14063 0.02083 -0.13924 0.01273 C -0.1382 0.00694 -0.12934 0.00463 -0.12709 0.0037 C -0.12552 0.00301 -0.12448 0.00093 -0.12309 2.59259E-6 C -0.11597 -0.00463 -0.1059 -0.0044 -0.09879 -0.00532 C -0.06111 -0.00324 -0.03177 -0.00093 0.00798 2.59259E-6 C 0.01701 0.00393 0.02708 0.00393 0.03646 0.00556 C 0.03785 0.00671 0.03958 0.00718 0.04045 0.00903 C 0.04201 0.01227 0.04323 0.01991 0.04323 0.01991 C 0.04271 0.03009 0.04462 0.0419 0.04045 0.05046 C 0.03385 0.06389 0.02066 0.06921 0.00937 0.07222 C 0.00173 0.07153 -0.0059 0.07176 -0.01354 0.07037 C -0.02483 0.06829 -0.03542 0.06181 -0.0474 0.06134 C -0.0717 0.06018 -0.09601 0.06018 -0.12031 0.05949 C -0.12084 0.05926 -0.12795 0.05671 -0.12847 0.05602 C -0.13125 0.05301 -0.13264 0.04838 -0.13525 0.04514 C -0.13629 0.04097 -0.14011 0.03866 -0.14063 0.03426 C -0.1467 -0.0169 -0.06962 -0.00324 -0.05955 -0.00347 C -0.03785 -0.00278 -0.01632 -0.00278 0.00538 -0.00162 C 0.01007 -0.00139 0.01406 0.0037 0.01892 0.0037 " pathEditMode="relative" ptsTypes="fffffffffffffffffffffffffffffA">
                                      <p:cBhvr>
                                        <p:cTn id="39" dur="5000" fill="hold"/>
                                        <p:tgtEl>
                                          <p:spTgt spid="41"/>
                                        </p:tgtEl>
                                        <p:attrNameLst>
                                          <p:attrName>ppt_x</p:attrName>
                                          <p:attrName>ppt_y</p:attrName>
                                        </p:attrNameLst>
                                      </p:cBhvr>
                                    </p:animMotion>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1" nodeType="clickEffect">
                                  <p:stCondLst>
                                    <p:cond delay="0"/>
                                  </p:stCondLst>
                                  <p:childTnLst>
                                    <p:animMotion origin="layout" path="M 0.01892 0.0037 C 0.02465 0.00717 0.02795 0.00926 0.03385 0.01065 C 0.03576 0.0118 0.03767 0.01204 0.03941 0.01412 C 0.04114 0.0162 0.04479 0.02106 0.04479 0.02129 C 0.04548 0.02454 0.04618 0.02778 0.0467 0.03148 C 0.04705 0.03333 0.04774 0.03657 0.04774 0.0368 C 0.04722 0.0412 0.04757 0.04722 0.04583 0.05069 C 0.04132 0.05903 0.03489 0.06088 0.02916 0.06273 C 0.01944 0.06898 0.02743 0.06435 0.00434 0.06435 L -0.00677 0.0662 " pathEditMode="relative" rAng="0" ptsTypes="ffffffffAA">
                                      <p:cBhvr>
                                        <p:cTn id="43" dur="2000" fill="hold"/>
                                        <p:tgtEl>
                                          <p:spTgt spid="41"/>
                                        </p:tgtEl>
                                        <p:attrNameLst>
                                          <p:attrName>ppt_x</p:attrName>
                                          <p:attrName>ppt_y</p:attrName>
                                        </p:attrNameLst>
                                      </p:cBhvr>
                                      <p:rCtr x="2" y="33"/>
                                    </p:animMotion>
                                  </p:childTnLst>
                                </p:cTn>
                              </p:par>
                            </p:childTnLst>
                          </p:cTn>
                        </p:par>
                        <p:par>
                          <p:cTn id="44" fill="hold">
                            <p:stCondLst>
                              <p:cond delay="2000"/>
                            </p:stCondLst>
                            <p:childTnLst>
                              <p:par>
                                <p:cTn id="45" presetID="1" presetClass="entr" presetSubtype="0" fill="hold" nodeType="afterEffect">
                                  <p:stCondLst>
                                    <p:cond delay="0"/>
                                  </p:stCondLst>
                                  <p:childTnLst>
                                    <p:set>
                                      <p:cBhvr>
                                        <p:cTn id="46" dur="1" fill="hold">
                                          <p:stCondLst>
                                            <p:cond delay="0"/>
                                          </p:stCondLst>
                                        </p:cTn>
                                        <p:tgtEl>
                                          <p:spTgt spid="54280"/>
                                        </p:tgtEl>
                                        <p:attrNameLst>
                                          <p:attrName>style.visibility</p:attrName>
                                        </p:attrNameLst>
                                      </p:cBhvr>
                                      <p:to>
                                        <p:strVal val="visible"/>
                                      </p:to>
                                    </p:set>
                                  </p:childTnLst>
                                </p:cTn>
                              </p:par>
                            </p:childTnLst>
                          </p:cTn>
                        </p:par>
                        <p:par>
                          <p:cTn id="47" fill="hold">
                            <p:stCondLst>
                              <p:cond delay="2000"/>
                            </p:stCondLst>
                            <p:childTnLst>
                              <p:par>
                                <p:cTn id="48" presetID="1" presetClass="entr" presetSubtype="0" fill="hold" nodeType="afterEffect">
                                  <p:stCondLst>
                                    <p:cond delay="0"/>
                                  </p:stCondLst>
                                  <p:childTnLst>
                                    <p:set>
                                      <p:cBhvr>
                                        <p:cTn id="49" dur="1" fill="hold">
                                          <p:stCondLst>
                                            <p:cond delay="0"/>
                                          </p:stCondLst>
                                        </p:cTn>
                                        <p:tgtEl>
                                          <p:spTgt spid="5428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5" presetClass="path" presetSubtype="0" accel="50000" decel="50000" fill="hold" grpId="2" nodeType="clickEffect">
                                  <p:stCondLst>
                                    <p:cond delay="0"/>
                                  </p:stCondLst>
                                  <p:childTnLst>
                                    <p:animMotion origin="layout" path="M -0.00677 0.0662 L -0.26511 0.27731 " pathEditMode="relative" rAng="0" ptsTypes="AA">
                                      <p:cBhvr>
                                        <p:cTn id="53" dur="2000" fill="hold"/>
                                        <p:tgtEl>
                                          <p:spTgt spid="41"/>
                                        </p:tgtEl>
                                        <p:attrNameLst>
                                          <p:attrName>ppt_x</p:attrName>
                                          <p:attrName>ppt_y</p:attrName>
                                        </p:attrNameLst>
                                      </p:cBhvr>
                                      <p:rCtr x="-129" y="106"/>
                                    </p:animMotion>
                                  </p:childTnLst>
                                </p:cTn>
                              </p:par>
                            </p:childTnLst>
                          </p:cTn>
                        </p:par>
                        <p:par>
                          <p:cTn id="54" fill="hold">
                            <p:stCondLst>
                              <p:cond delay="2000"/>
                            </p:stCondLst>
                            <p:childTnLst>
                              <p:par>
                                <p:cTn id="55" presetID="1" presetClass="entr" presetSubtype="0" fill="hold" grpId="0" nodeType="after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1" grpId="0" animBg="1"/>
      <p:bldP spid="41" grpId="1" animBg="1"/>
      <p:bldP spid="41" grpId="2" animBg="1"/>
      <p:bldP spid="41" grpId="3" animBg="1"/>
      <p:bldP spid="45"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t>Spin-flip transitions</a:t>
            </a:r>
          </a:p>
        </p:txBody>
      </p:sp>
      <p:pic>
        <p:nvPicPr>
          <p:cNvPr id="33795" name="Picture 2"/>
          <p:cNvPicPr>
            <a:picLocks noChangeAspect="1" noChangeArrowheads="1"/>
          </p:cNvPicPr>
          <p:nvPr/>
        </p:nvPicPr>
        <p:blipFill>
          <a:blip r:embed="rId2" cstate="print"/>
          <a:srcRect/>
          <a:stretch>
            <a:fillRect/>
          </a:stretch>
        </p:blipFill>
        <p:spPr bwMode="auto">
          <a:xfrm>
            <a:off x="823304" y="1076325"/>
            <a:ext cx="5426683" cy="4867275"/>
          </a:xfrm>
          <a:prstGeom prst="rect">
            <a:avLst/>
          </a:prstGeom>
          <a:noFill/>
          <a:ln w="9525">
            <a:noFill/>
            <a:miter lim="800000"/>
            <a:headEnd/>
            <a:tailEnd/>
          </a:ln>
        </p:spPr>
      </p:pic>
      <p:sp>
        <p:nvSpPr>
          <p:cNvPr id="33796" name="TextBox 6"/>
          <p:cNvSpPr txBox="1">
            <a:spLocks noChangeArrowheads="1"/>
          </p:cNvSpPr>
          <p:nvPr/>
        </p:nvSpPr>
        <p:spPr bwMode="auto">
          <a:xfrm>
            <a:off x="5486400" y="1524000"/>
            <a:ext cx="2595563" cy="369888"/>
          </a:xfrm>
          <a:prstGeom prst="rect">
            <a:avLst/>
          </a:prstGeom>
          <a:noFill/>
          <a:ln w="9525">
            <a:noFill/>
            <a:miter lim="800000"/>
            <a:headEnd/>
            <a:tailEnd/>
          </a:ln>
        </p:spPr>
        <p:txBody>
          <a:bodyPr wrap="none">
            <a:spAutoFit/>
          </a:bodyPr>
          <a:lstStyle/>
          <a:p>
            <a:r>
              <a:rPr lang="en-US">
                <a:solidFill>
                  <a:srgbClr val="002060"/>
                </a:solidFill>
              </a:rPr>
              <a:t>Spins of the radical pair</a:t>
            </a:r>
          </a:p>
        </p:txBody>
      </p:sp>
      <p:sp>
        <p:nvSpPr>
          <p:cNvPr id="33797" name="TextBox 7"/>
          <p:cNvSpPr txBox="1">
            <a:spLocks noChangeArrowheads="1"/>
          </p:cNvSpPr>
          <p:nvPr/>
        </p:nvSpPr>
        <p:spPr bwMode="auto">
          <a:xfrm>
            <a:off x="1295400" y="914400"/>
            <a:ext cx="1454150" cy="369888"/>
          </a:xfrm>
          <a:prstGeom prst="rect">
            <a:avLst/>
          </a:prstGeom>
          <a:noFill/>
          <a:ln w="9525">
            <a:noFill/>
            <a:miter lim="800000"/>
            <a:headEnd/>
            <a:tailEnd/>
          </a:ln>
        </p:spPr>
        <p:txBody>
          <a:bodyPr wrap="none">
            <a:spAutoFit/>
          </a:bodyPr>
          <a:lstStyle/>
          <a:p>
            <a:r>
              <a:rPr lang="en-US">
                <a:solidFill>
                  <a:srgbClr val="002060"/>
                </a:solidFill>
              </a:rPr>
              <a:t>Singlet state</a:t>
            </a:r>
          </a:p>
        </p:txBody>
      </p:sp>
      <p:sp>
        <p:nvSpPr>
          <p:cNvPr id="33798" name="TextBox 8"/>
          <p:cNvSpPr txBox="1">
            <a:spLocks noChangeArrowheads="1"/>
          </p:cNvSpPr>
          <p:nvPr/>
        </p:nvSpPr>
        <p:spPr bwMode="auto">
          <a:xfrm>
            <a:off x="723900" y="3276600"/>
            <a:ext cx="2095500" cy="369888"/>
          </a:xfrm>
          <a:prstGeom prst="rect">
            <a:avLst/>
          </a:prstGeom>
          <a:noFill/>
          <a:ln w="9525">
            <a:noFill/>
            <a:miter lim="800000"/>
            <a:headEnd/>
            <a:tailEnd/>
          </a:ln>
        </p:spPr>
        <p:txBody>
          <a:bodyPr wrap="none">
            <a:spAutoFit/>
          </a:bodyPr>
          <a:lstStyle/>
          <a:p>
            <a:r>
              <a:rPr lang="en-US">
                <a:solidFill>
                  <a:srgbClr val="002060"/>
                </a:solidFill>
              </a:rPr>
              <a:t>Three triplet states</a:t>
            </a:r>
          </a:p>
        </p:txBody>
      </p:sp>
      <p:sp>
        <p:nvSpPr>
          <p:cNvPr id="33799" name="TextBox 9"/>
          <p:cNvSpPr txBox="1">
            <a:spLocks noChangeArrowheads="1"/>
          </p:cNvSpPr>
          <p:nvPr/>
        </p:nvSpPr>
        <p:spPr bwMode="auto">
          <a:xfrm>
            <a:off x="5105400" y="2133600"/>
            <a:ext cx="4038600" cy="923925"/>
          </a:xfrm>
          <a:prstGeom prst="rect">
            <a:avLst/>
          </a:prstGeom>
          <a:noFill/>
          <a:ln w="9525">
            <a:noFill/>
            <a:miter lim="800000"/>
            <a:headEnd/>
            <a:tailEnd/>
          </a:ln>
        </p:spPr>
        <p:txBody>
          <a:bodyPr>
            <a:spAutoFit/>
          </a:bodyPr>
          <a:lstStyle/>
          <a:p>
            <a:r>
              <a:rPr lang="en-US">
                <a:solidFill>
                  <a:srgbClr val="002060"/>
                </a:solidFill>
              </a:rPr>
              <a:t>Magnetic field vector (local field, created by the nuclei of the atoms plus the external field)</a:t>
            </a:r>
          </a:p>
        </p:txBody>
      </p:sp>
      <p:cxnSp>
        <p:nvCxnSpPr>
          <p:cNvPr id="12" name="Straight Arrow Connector 11"/>
          <p:cNvCxnSpPr>
            <a:stCxn id="33796" idx="1"/>
          </p:cNvCxnSpPr>
          <p:nvPr/>
        </p:nvCxnSpPr>
        <p:spPr>
          <a:xfrm rot="10800000" flipV="1">
            <a:off x="4343400" y="1708944"/>
            <a:ext cx="1143000" cy="1198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33796" idx="1"/>
          </p:cNvCxnSpPr>
          <p:nvPr/>
        </p:nvCxnSpPr>
        <p:spPr>
          <a:xfrm rot="10800000" flipV="1">
            <a:off x="4267200" y="1708944"/>
            <a:ext cx="1219200" cy="6532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3799" idx="1"/>
          </p:cNvCxnSpPr>
          <p:nvPr/>
        </p:nvCxnSpPr>
        <p:spPr>
          <a:xfrm rot="10800000" flipV="1">
            <a:off x="3733800" y="2595562"/>
            <a:ext cx="1371600" cy="7143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861050" y="6324600"/>
            <a:ext cx="3282950" cy="276225"/>
          </a:xfrm>
          <a:prstGeom prst="rect">
            <a:avLst/>
          </a:prstGeom>
          <a:noFill/>
        </p:spPr>
        <p:txBody>
          <a:bodyPr wrap="none">
            <a:spAutoFit/>
          </a:bodyPr>
          <a:lstStyle/>
          <a:p>
            <a:pPr>
              <a:defRPr/>
            </a:pPr>
            <a:r>
              <a:rPr lang="de-DE" sz="1200" dirty="0">
                <a:solidFill>
                  <a:schemeClr val="bg1">
                    <a:lumMod val="50000"/>
                  </a:schemeClr>
                </a:solidFill>
              </a:rPr>
              <a:t>Figure from: I.A. Solov‘yov, PhD thesis (2008)</a:t>
            </a:r>
          </a:p>
        </p:txBody>
      </p:sp>
      <p:sp>
        <p:nvSpPr>
          <p:cNvPr id="33804" name="TextBox 17"/>
          <p:cNvSpPr txBox="1">
            <a:spLocks noChangeArrowheads="1"/>
          </p:cNvSpPr>
          <p:nvPr/>
        </p:nvSpPr>
        <p:spPr bwMode="auto">
          <a:xfrm>
            <a:off x="6400800" y="3886200"/>
            <a:ext cx="2743200" cy="1754188"/>
          </a:xfrm>
          <a:prstGeom prst="rect">
            <a:avLst/>
          </a:prstGeom>
          <a:noFill/>
          <a:ln w="9525">
            <a:noFill/>
            <a:miter lim="800000"/>
            <a:headEnd/>
            <a:tailEnd/>
          </a:ln>
        </p:spPr>
        <p:txBody>
          <a:bodyPr>
            <a:spAutoFit/>
          </a:bodyPr>
          <a:lstStyle/>
          <a:p>
            <a:r>
              <a:rPr lang="en-US">
                <a:solidFill>
                  <a:srgbClr val="002060"/>
                </a:solidFill>
              </a:rPr>
              <a:t>If the spins precess with different angular velocity the “S-state” may be transformed in the “T</a:t>
            </a:r>
            <a:r>
              <a:rPr lang="en-US" baseline="-25000">
                <a:solidFill>
                  <a:srgbClr val="002060"/>
                </a:solidFill>
              </a:rPr>
              <a:t>0</a:t>
            </a:r>
            <a:r>
              <a:rPr lang="en-US">
                <a:solidFill>
                  <a:srgbClr val="002060"/>
                </a:solidFill>
              </a:rPr>
              <a:t>-state” after some characteristic time</a:t>
            </a:r>
          </a:p>
        </p:txBody>
      </p:sp>
      <p:sp>
        <p:nvSpPr>
          <p:cNvPr id="13" name="Date Placeholder 12"/>
          <p:cNvSpPr>
            <a:spLocks noGrp="1"/>
          </p:cNvSpPr>
          <p:nvPr>
            <p:ph type="dt" sz="half" idx="10"/>
          </p:nvPr>
        </p:nvSpPr>
        <p:spPr/>
        <p:txBody>
          <a:bodyPr/>
          <a:lstStyle/>
          <a:p>
            <a:pPr>
              <a:defRPr/>
            </a:pPr>
            <a:r>
              <a:rPr lang="en-US" smtClean="0"/>
              <a:t>22.12.2010</a:t>
            </a:r>
            <a:endParaRPr lang="en-US" dirty="0"/>
          </a:p>
        </p:txBody>
      </p:sp>
      <p:sp>
        <p:nvSpPr>
          <p:cNvPr id="15" name="Footer Placeholder 14"/>
          <p:cNvSpPr>
            <a:spLocks noGrp="1"/>
          </p:cNvSpPr>
          <p:nvPr>
            <p:ph type="ftr" sz="quarter" idx="11"/>
          </p:nvPr>
        </p:nvSpPr>
        <p:spPr/>
        <p:txBody>
          <a:bodyPr/>
          <a:lstStyle/>
          <a:p>
            <a:pPr>
              <a:defRPr/>
            </a:pPr>
            <a:r>
              <a:rPr lang="en-US" smtClean="0"/>
              <a:t>Quantum Coherent Properties of Spins III</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0"/>
          <p:cNvPicPr>
            <a:picLocks noChangeAspect="1" noChangeArrowheads="1"/>
          </p:cNvPicPr>
          <p:nvPr/>
        </p:nvPicPr>
        <p:blipFill>
          <a:blip r:embed="rId2" cstate="print"/>
          <a:srcRect/>
          <a:stretch>
            <a:fillRect/>
          </a:stretch>
        </p:blipFill>
        <p:spPr bwMode="auto">
          <a:xfrm>
            <a:off x="828518" y="2438400"/>
            <a:ext cx="8315482" cy="2819400"/>
          </a:xfrm>
          <a:prstGeom prst="rect">
            <a:avLst/>
          </a:prstGeom>
          <a:noFill/>
          <a:ln w="9525" algn="ctr">
            <a:noFill/>
            <a:miter lim="800000"/>
            <a:headEnd/>
            <a:tailEnd/>
          </a:ln>
        </p:spPr>
      </p:pic>
      <p:sp>
        <p:nvSpPr>
          <p:cNvPr id="34819" name="Title 1"/>
          <p:cNvSpPr>
            <a:spLocks noGrp="1"/>
          </p:cNvSpPr>
          <p:nvPr>
            <p:ph type="title"/>
          </p:nvPr>
        </p:nvSpPr>
        <p:spPr/>
        <p:txBody>
          <a:bodyPr/>
          <a:lstStyle/>
          <a:p>
            <a:pPr eaLnBrk="1" hangingPunct="1"/>
            <a:r>
              <a:rPr lang="de-DE" dirty="0" smtClean="0">
                <a:latin typeface="+mn-lt"/>
              </a:rPr>
              <a:t>Characterizing cryptochrome active state</a:t>
            </a:r>
            <a:endParaRPr lang="en-US" dirty="0" smtClean="0">
              <a:latin typeface="+mn-lt"/>
            </a:endParaRPr>
          </a:p>
        </p:txBody>
      </p:sp>
      <p:sp>
        <p:nvSpPr>
          <p:cNvPr id="34820" name="TextBox 9"/>
          <p:cNvSpPr txBox="1">
            <a:spLocks noChangeArrowheads="1"/>
          </p:cNvSpPr>
          <p:nvPr/>
        </p:nvSpPr>
        <p:spPr bwMode="auto">
          <a:xfrm>
            <a:off x="838200" y="990600"/>
            <a:ext cx="8305800" cy="1200150"/>
          </a:xfrm>
          <a:prstGeom prst="rect">
            <a:avLst/>
          </a:prstGeom>
          <a:noFill/>
          <a:ln w="9525">
            <a:noFill/>
            <a:miter lim="800000"/>
            <a:headEnd/>
            <a:tailEnd/>
          </a:ln>
        </p:spPr>
        <p:txBody>
          <a:bodyPr wrap="square">
            <a:spAutoFit/>
          </a:bodyPr>
          <a:lstStyle/>
          <a:p>
            <a:pPr algn="just"/>
            <a:r>
              <a:rPr lang="en-US" sz="2400" dirty="0">
                <a:solidFill>
                  <a:srgbClr val="002060"/>
                </a:solidFill>
                <a:latin typeface="+mn-lt"/>
              </a:rPr>
              <a:t>The dynamics of the three radical pairs </a:t>
            </a:r>
            <a:r>
              <a:rPr lang="en-US" sz="2400" baseline="30000" dirty="0">
                <a:solidFill>
                  <a:srgbClr val="002060"/>
                </a:solidFill>
                <a:latin typeface="+mn-lt"/>
              </a:rPr>
              <a:t>1,3</a:t>
            </a:r>
            <a:r>
              <a:rPr lang="en-US" sz="2400" dirty="0">
                <a:solidFill>
                  <a:srgbClr val="002060"/>
                </a:solidFill>
                <a:latin typeface="+mn-lt"/>
              </a:rPr>
              <a:t>[FADH+Trp</a:t>
            </a:r>
            <a:r>
              <a:rPr lang="en-US" sz="2400" baseline="-25000" dirty="0">
                <a:solidFill>
                  <a:srgbClr val="002060"/>
                </a:solidFill>
                <a:latin typeface="+mn-lt"/>
              </a:rPr>
              <a:t>400</a:t>
            </a:r>
            <a:r>
              <a:rPr lang="en-US" sz="2400" baseline="30000" dirty="0">
                <a:solidFill>
                  <a:srgbClr val="002060"/>
                </a:solidFill>
                <a:latin typeface="+mn-lt"/>
              </a:rPr>
              <a:t>+</a:t>
            </a:r>
            <a:r>
              <a:rPr lang="en-US" sz="2400" dirty="0">
                <a:solidFill>
                  <a:srgbClr val="002060"/>
                </a:solidFill>
                <a:latin typeface="+mn-lt"/>
              </a:rPr>
              <a:t>], </a:t>
            </a:r>
            <a:r>
              <a:rPr lang="en-US" sz="2400" baseline="30000" dirty="0">
                <a:solidFill>
                  <a:srgbClr val="002060"/>
                </a:solidFill>
                <a:latin typeface="+mn-lt"/>
              </a:rPr>
              <a:t>1,3</a:t>
            </a:r>
            <a:r>
              <a:rPr lang="en-US" sz="2400" dirty="0">
                <a:solidFill>
                  <a:srgbClr val="002060"/>
                </a:solidFill>
                <a:latin typeface="+mn-lt"/>
              </a:rPr>
              <a:t>[FADH+Trp</a:t>
            </a:r>
            <a:r>
              <a:rPr lang="en-US" sz="2400" baseline="-25000" dirty="0">
                <a:solidFill>
                  <a:srgbClr val="002060"/>
                </a:solidFill>
                <a:latin typeface="+mn-lt"/>
              </a:rPr>
              <a:t>377</a:t>
            </a:r>
            <a:r>
              <a:rPr lang="en-US" sz="2400" baseline="30000" dirty="0">
                <a:solidFill>
                  <a:srgbClr val="002060"/>
                </a:solidFill>
                <a:latin typeface="+mn-lt"/>
              </a:rPr>
              <a:t>+</a:t>
            </a:r>
            <a:r>
              <a:rPr lang="en-US" sz="2400" dirty="0">
                <a:solidFill>
                  <a:srgbClr val="002060"/>
                </a:solidFill>
                <a:latin typeface="+mn-lt"/>
              </a:rPr>
              <a:t>], and </a:t>
            </a:r>
            <a:r>
              <a:rPr lang="en-US" sz="2400" baseline="30000" dirty="0">
                <a:solidFill>
                  <a:srgbClr val="002060"/>
                </a:solidFill>
                <a:latin typeface="+mn-lt"/>
              </a:rPr>
              <a:t>1,3</a:t>
            </a:r>
            <a:r>
              <a:rPr lang="en-US" sz="2400" dirty="0">
                <a:solidFill>
                  <a:srgbClr val="002060"/>
                </a:solidFill>
                <a:latin typeface="+mn-lt"/>
              </a:rPr>
              <a:t>[FADH+Trp</a:t>
            </a:r>
            <a:r>
              <a:rPr lang="en-US" sz="2400" baseline="-25000" dirty="0">
                <a:solidFill>
                  <a:srgbClr val="002060"/>
                </a:solidFill>
                <a:latin typeface="+mn-lt"/>
              </a:rPr>
              <a:t>324</a:t>
            </a:r>
            <a:r>
              <a:rPr lang="en-US" sz="2400" baseline="30000" dirty="0">
                <a:solidFill>
                  <a:srgbClr val="002060"/>
                </a:solidFill>
                <a:latin typeface="+mn-lt"/>
              </a:rPr>
              <a:t>+</a:t>
            </a:r>
            <a:r>
              <a:rPr lang="en-US" sz="2400" dirty="0">
                <a:solidFill>
                  <a:srgbClr val="002060"/>
                </a:solidFill>
                <a:latin typeface="+mn-lt"/>
              </a:rPr>
              <a:t>], can be described by the density matrices, </a:t>
            </a:r>
            <a:r>
              <a:rPr lang="el-GR" sz="2400" dirty="0">
                <a:solidFill>
                  <a:srgbClr val="FF0000"/>
                </a:solidFill>
                <a:latin typeface="+mn-lt"/>
              </a:rPr>
              <a:t>ρ</a:t>
            </a:r>
            <a:r>
              <a:rPr lang="de-DE" sz="2400" baseline="-25000" dirty="0">
                <a:solidFill>
                  <a:srgbClr val="FF0000"/>
                </a:solidFill>
                <a:latin typeface="+mn-lt"/>
              </a:rPr>
              <a:t>1</a:t>
            </a:r>
            <a:r>
              <a:rPr lang="de-DE" sz="2400" dirty="0">
                <a:solidFill>
                  <a:srgbClr val="002060"/>
                </a:solidFill>
                <a:latin typeface="+mn-lt"/>
              </a:rPr>
              <a:t>,</a:t>
            </a:r>
            <a:r>
              <a:rPr lang="de-DE" sz="2400" dirty="0">
                <a:latin typeface="+mn-lt"/>
              </a:rPr>
              <a:t> </a:t>
            </a:r>
            <a:r>
              <a:rPr lang="el-GR" sz="2400" dirty="0">
                <a:solidFill>
                  <a:srgbClr val="FF0000"/>
                </a:solidFill>
                <a:latin typeface="+mn-lt"/>
              </a:rPr>
              <a:t>ρ</a:t>
            </a:r>
            <a:r>
              <a:rPr lang="de-DE" sz="2400" baseline="-25000" dirty="0">
                <a:solidFill>
                  <a:srgbClr val="FF0000"/>
                </a:solidFill>
                <a:latin typeface="+mn-lt"/>
              </a:rPr>
              <a:t>2</a:t>
            </a:r>
            <a:r>
              <a:rPr lang="de-DE" sz="2400" dirty="0">
                <a:solidFill>
                  <a:srgbClr val="002060"/>
                </a:solidFill>
                <a:latin typeface="+mn-lt"/>
              </a:rPr>
              <a:t>, and </a:t>
            </a:r>
            <a:r>
              <a:rPr lang="el-GR" sz="2400" dirty="0">
                <a:solidFill>
                  <a:srgbClr val="FF0000"/>
                </a:solidFill>
                <a:latin typeface="+mn-lt"/>
              </a:rPr>
              <a:t>ρ</a:t>
            </a:r>
            <a:r>
              <a:rPr lang="de-DE" sz="2400" baseline="-25000" dirty="0">
                <a:solidFill>
                  <a:srgbClr val="FF0000"/>
                </a:solidFill>
                <a:latin typeface="+mn-lt"/>
              </a:rPr>
              <a:t>3</a:t>
            </a:r>
            <a:r>
              <a:rPr lang="de-DE" sz="2400" dirty="0">
                <a:solidFill>
                  <a:srgbClr val="002060"/>
                </a:solidFill>
                <a:latin typeface="+mn-lt"/>
              </a:rPr>
              <a:t>.</a:t>
            </a:r>
            <a:r>
              <a:rPr lang="de-DE" sz="2400" dirty="0">
                <a:latin typeface="+mn-lt"/>
              </a:rPr>
              <a:t> </a:t>
            </a:r>
            <a:endParaRPr lang="en-US" sz="2400" dirty="0">
              <a:latin typeface="+mn-lt"/>
            </a:endParaRPr>
          </a:p>
        </p:txBody>
      </p:sp>
      <p:sp>
        <p:nvSpPr>
          <p:cNvPr id="34821" name="TextBox 10"/>
          <p:cNvSpPr txBox="1">
            <a:spLocks noChangeArrowheads="1"/>
          </p:cNvSpPr>
          <p:nvPr/>
        </p:nvSpPr>
        <p:spPr bwMode="auto">
          <a:xfrm>
            <a:off x="3352800" y="2571750"/>
            <a:ext cx="438150" cy="400050"/>
          </a:xfrm>
          <a:prstGeom prst="rect">
            <a:avLst/>
          </a:prstGeom>
          <a:noFill/>
          <a:ln w="9525">
            <a:noFill/>
            <a:miter lim="800000"/>
            <a:headEnd/>
            <a:tailEnd/>
          </a:ln>
        </p:spPr>
        <p:txBody>
          <a:bodyPr wrap="none">
            <a:spAutoFit/>
          </a:bodyPr>
          <a:lstStyle/>
          <a:p>
            <a:r>
              <a:rPr lang="el-GR" sz="2000" dirty="0">
                <a:latin typeface="Calibri" pitchFamily="34" charset="0"/>
              </a:rPr>
              <a:t>ρ</a:t>
            </a:r>
            <a:r>
              <a:rPr lang="de-DE" sz="2000" baseline="-25000" dirty="0">
                <a:latin typeface="Tw Cen MT" pitchFamily="34" charset="0"/>
              </a:rPr>
              <a:t>1</a:t>
            </a:r>
            <a:endParaRPr lang="en-US" sz="2000" baseline="-25000" dirty="0">
              <a:latin typeface="Tw Cen MT" pitchFamily="34" charset="0"/>
            </a:endParaRPr>
          </a:p>
        </p:txBody>
      </p:sp>
      <p:sp>
        <p:nvSpPr>
          <p:cNvPr id="34822" name="TextBox 11"/>
          <p:cNvSpPr txBox="1">
            <a:spLocks noChangeArrowheads="1"/>
          </p:cNvSpPr>
          <p:nvPr/>
        </p:nvSpPr>
        <p:spPr bwMode="auto">
          <a:xfrm>
            <a:off x="4514850" y="2819400"/>
            <a:ext cx="438150" cy="400050"/>
          </a:xfrm>
          <a:prstGeom prst="rect">
            <a:avLst/>
          </a:prstGeom>
          <a:noFill/>
          <a:ln w="9525">
            <a:noFill/>
            <a:miter lim="800000"/>
            <a:headEnd/>
            <a:tailEnd/>
          </a:ln>
        </p:spPr>
        <p:txBody>
          <a:bodyPr wrap="none">
            <a:spAutoFit/>
          </a:bodyPr>
          <a:lstStyle/>
          <a:p>
            <a:r>
              <a:rPr lang="el-GR" sz="2000" dirty="0">
                <a:latin typeface="Calibri" pitchFamily="34" charset="0"/>
              </a:rPr>
              <a:t>ρ</a:t>
            </a:r>
            <a:r>
              <a:rPr lang="de-DE" sz="2000" baseline="-25000" dirty="0">
                <a:latin typeface="Tw Cen MT" pitchFamily="34" charset="0"/>
              </a:rPr>
              <a:t>2</a:t>
            </a:r>
            <a:endParaRPr lang="en-US" sz="2000" baseline="-25000" dirty="0">
              <a:latin typeface="Tw Cen MT" pitchFamily="34" charset="0"/>
            </a:endParaRPr>
          </a:p>
        </p:txBody>
      </p:sp>
      <p:sp>
        <p:nvSpPr>
          <p:cNvPr id="34823" name="TextBox 12"/>
          <p:cNvSpPr txBox="1">
            <a:spLocks noChangeArrowheads="1"/>
          </p:cNvSpPr>
          <p:nvPr/>
        </p:nvSpPr>
        <p:spPr bwMode="auto">
          <a:xfrm>
            <a:off x="5943600" y="2971800"/>
            <a:ext cx="438150" cy="400050"/>
          </a:xfrm>
          <a:prstGeom prst="rect">
            <a:avLst/>
          </a:prstGeom>
          <a:noFill/>
          <a:ln w="9525">
            <a:noFill/>
            <a:miter lim="800000"/>
            <a:headEnd/>
            <a:tailEnd/>
          </a:ln>
        </p:spPr>
        <p:txBody>
          <a:bodyPr wrap="none">
            <a:spAutoFit/>
          </a:bodyPr>
          <a:lstStyle/>
          <a:p>
            <a:r>
              <a:rPr lang="el-GR" sz="2000" dirty="0">
                <a:latin typeface="Calibri" pitchFamily="34" charset="0"/>
              </a:rPr>
              <a:t>ρ</a:t>
            </a:r>
            <a:r>
              <a:rPr lang="de-DE" sz="2000" baseline="-25000" dirty="0">
                <a:latin typeface="Tw Cen MT" pitchFamily="34" charset="0"/>
              </a:rPr>
              <a:t>3</a:t>
            </a:r>
            <a:endParaRPr lang="en-US" sz="2000" baseline="-25000" dirty="0">
              <a:latin typeface="Tw Cen MT" pitchFamily="34" charset="0"/>
            </a:endParaRPr>
          </a:p>
        </p:txBody>
      </p:sp>
      <p:sp>
        <p:nvSpPr>
          <p:cNvPr id="34824" name="Oval 13"/>
          <p:cNvSpPr>
            <a:spLocks noChangeArrowheads="1"/>
          </p:cNvSpPr>
          <p:nvPr/>
        </p:nvSpPr>
        <p:spPr bwMode="auto">
          <a:xfrm>
            <a:off x="3048000" y="2971800"/>
            <a:ext cx="1279525" cy="1189038"/>
          </a:xfrm>
          <a:prstGeom prst="ellipse">
            <a:avLst/>
          </a:prstGeom>
          <a:noFill/>
          <a:ln w="19050" algn="ctr">
            <a:solidFill>
              <a:srgbClr val="FF0000"/>
            </a:solidFill>
            <a:round/>
            <a:headEnd/>
            <a:tailEnd/>
          </a:ln>
        </p:spPr>
        <p:txBody>
          <a:bodyPr>
            <a:spAutoFit/>
          </a:bodyPr>
          <a:lstStyle/>
          <a:p>
            <a:endParaRPr lang="en-US">
              <a:latin typeface="Tw Cen MT" pitchFamily="34" charset="0"/>
            </a:endParaRPr>
          </a:p>
        </p:txBody>
      </p:sp>
      <p:sp>
        <p:nvSpPr>
          <p:cNvPr id="34825" name="Oval 14"/>
          <p:cNvSpPr>
            <a:spLocks noChangeArrowheads="1"/>
          </p:cNvSpPr>
          <p:nvPr/>
        </p:nvSpPr>
        <p:spPr bwMode="auto">
          <a:xfrm>
            <a:off x="4495800" y="3124200"/>
            <a:ext cx="1279525" cy="1189038"/>
          </a:xfrm>
          <a:prstGeom prst="ellipse">
            <a:avLst/>
          </a:prstGeom>
          <a:noFill/>
          <a:ln w="19050" algn="ctr">
            <a:solidFill>
              <a:srgbClr val="FF0000"/>
            </a:solidFill>
            <a:round/>
            <a:headEnd/>
            <a:tailEnd/>
          </a:ln>
        </p:spPr>
        <p:txBody>
          <a:bodyPr>
            <a:spAutoFit/>
          </a:bodyPr>
          <a:lstStyle/>
          <a:p>
            <a:endParaRPr lang="en-US">
              <a:latin typeface="Tw Cen MT" pitchFamily="34" charset="0"/>
            </a:endParaRPr>
          </a:p>
        </p:txBody>
      </p:sp>
      <p:sp>
        <p:nvSpPr>
          <p:cNvPr id="34826" name="Oval 15"/>
          <p:cNvSpPr>
            <a:spLocks noChangeArrowheads="1"/>
          </p:cNvSpPr>
          <p:nvPr/>
        </p:nvSpPr>
        <p:spPr bwMode="auto">
          <a:xfrm>
            <a:off x="5867400" y="3276600"/>
            <a:ext cx="1279525" cy="1189038"/>
          </a:xfrm>
          <a:prstGeom prst="ellipse">
            <a:avLst/>
          </a:prstGeom>
          <a:noFill/>
          <a:ln w="19050" algn="ctr">
            <a:solidFill>
              <a:srgbClr val="FF0000"/>
            </a:solidFill>
            <a:round/>
            <a:headEnd/>
            <a:tailEnd/>
          </a:ln>
        </p:spPr>
        <p:txBody>
          <a:bodyPr>
            <a:spAutoFit/>
          </a:bodyPr>
          <a:lstStyle/>
          <a:p>
            <a:endParaRPr lang="en-US">
              <a:latin typeface="Tw Cen MT" pitchFamily="34" charset="0"/>
            </a:endParaRPr>
          </a:p>
        </p:txBody>
      </p:sp>
      <p:pic>
        <p:nvPicPr>
          <p:cNvPr id="34827" name="Picture 3"/>
          <p:cNvPicPr>
            <a:picLocks noChangeAspect="1" noChangeArrowheads="1"/>
          </p:cNvPicPr>
          <p:nvPr/>
        </p:nvPicPr>
        <p:blipFill>
          <a:blip r:embed="rId3" cstate="print"/>
          <a:srcRect/>
          <a:stretch>
            <a:fillRect/>
          </a:stretch>
        </p:blipFill>
        <p:spPr bwMode="auto">
          <a:xfrm>
            <a:off x="5029200" y="4572000"/>
            <a:ext cx="4038600" cy="1884363"/>
          </a:xfrm>
          <a:prstGeom prst="rect">
            <a:avLst/>
          </a:prstGeom>
          <a:noFill/>
          <a:ln w="9525" algn="ctr">
            <a:noFill/>
            <a:miter lim="800000"/>
            <a:headEnd/>
            <a:tailEnd/>
          </a:ln>
        </p:spPr>
      </p:pic>
      <p:sp>
        <p:nvSpPr>
          <p:cNvPr id="45068" name="Rectangle 8"/>
          <p:cNvSpPr>
            <a:spLocks noChangeArrowheads="1"/>
          </p:cNvSpPr>
          <p:nvPr/>
        </p:nvSpPr>
        <p:spPr bwMode="auto">
          <a:xfrm>
            <a:off x="762000" y="5798403"/>
            <a:ext cx="4191000" cy="830997"/>
          </a:xfrm>
          <a:prstGeom prst="rect">
            <a:avLst/>
          </a:prstGeom>
          <a:noFill/>
          <a:ln w="9525" algn="ctr">
            <a:noFill/>
            <a:miter lim="800000"/>
            <a:headEnd/>
            <a:tailEnd/>
          </a:ln>
        </p:spPr>
        <p:txBody>
          <a:bodyPr wrap="square">
            <a:spAutoFit/>
          </a:bodyPr>
          <a:lstStyle/>
          <a:p>
            <a:pPr>
              <a:defRPr/>
            </a:pPr>
            <a:r>
              <a:rPr lang="de-DE" sz="1200" dirty="0">
                <a:solidFill>
                  <a:schemeClr val="bg1">
                    <a:lumMod val="50000"/>
                  </a:schemeClr>
                </a:solidFill>
                <a:latin typeface="+mj-lt"/>
              </a:rPr>
              <a:t>I. A. Solov‘yov, D. Chandler, K. Schulten, Biophys. J., </a:t>
            </a:r>
            <a:r>
              <a:rPr lang="de-DE" sz="1200" b="1" dirty="0">
                <a:solidFill>
                  <a:schemeClr val="bg1">
                    <a:lumMod val="50000"/>
                  </a:schemeClr>
                </a:solidFill>
                <a:latin typeface="+mj-lt"/>
              </a:rPr>
              <a:t>92</a:t>
            </a:r>
            <a:r>
              <a:rPr lang="de-DE" sz="1200" dirty="0">
                <a:solidFill>
                  <a:schemeClr val="bg1">
                    <a:lumMod val="50000"/>
                  </a:schemeClr>
                </a:solidFill>
                <a:latin typeface="+mj-lt"/>
              </a:rPr>
              <a:t>, 2711 (2007);</a:t>
            </a:r>
            <a:r>
              <a:rPr lang="en-US" sz="1200" dirty="0">
                <a:solidFill>
                  <a:schemeClr val="bg1">
                    <a:lumMod val="50000"/>
                  </a:schemeClr>
                </a:solidFill>
                <a:latin typeface="+mj-lt"/>
              </a:rPr>
              <a:t> </a:t>
            </a:r>
          </a:p>
          <a:p>
            <a:pPr>
              <a:defRPr/>
            </a:pPr>
            <a:r>
              <a:rPr lang="de-DE" sz="1200" dirty="0">
                <a:solidFill>
                  <a:schemeClr val="bg1">
                    <a:lumMod val="50000"/>
                  </a:schemeClr>
                </a:solidFill>
                <a:latin typeface="+mj-lt"/>
              </a:rPr>
              <a:t>I. A. Solov‘yov, D. Chandler, K. Schulten, </a:t>
            </a:r>
            <a:r>
              <a:rPr lang="en-US" sz="1200" dirty="0">
                <a:solidFill>
                  <a:schemeClr val="bg1">
                    <a:lumMod val="50000"/>
                  </a:schemeClr>
                </a:solidFill>
                <a:latin typeface="+mj-lt"/>
              </a:rPr>
              <a:t>Plant Signaling &amp; Behavior, </a:t>
            </a:r>
            <a:r>
              <a:rPr lang="en-US" sz="1200" b="1" dirty="0">
                <a:solidFill>
                  <a:schemeClr val="bg1">
                    <a:lumMod val="50000"/>
                  </a:schemeClr>
                </a:solidFill>
                <a:latin typeface="+mj-lt"/>
              </a:rPr>
              <a:t>3</a:t>
            </a:r>
            <a:r>
              <a:rPr lang="en-US" sz="1200" dirty="0">
                <a:solidFill>
                  <a:schemeClr val="bg1">
                    <a:lumMod val="50000"/>
                  </a:schemeClr>
                </a:solidFill>
                <a:latin typeface="+mj-lt"/>
              </a:rPr>
              <a:t>, 676 (2008).</a:t>
            </a:r>
            <a:endParaRPr lang="de-DE" sz="1200" dirty="0">
              <a:solidFill>
                <a:schemeClr val="bg1">
                  <a:lumMod val="50000"/>
                </a:schemeClr>
              </a:solidFill>
              <a:latin typeface="+mj-lt"/>
            </a:endParaRPr>
          </a:p>
        </p:txBody>
      </p:sp>
      <p:sp>
        <p:nvSpPr>
          <p:cNvPr id="13" name="Date Placeholder 12"/>
          <p:cNvSpPr>
            <a:spLocks noGrp="1"/>
          </p:cNvSpPr>
          <p:nvPr>
            <p:ph type="dt" sz="half" idx="10"/>
          </p:nvPr>
        </p:nvSpPr>
        <p:spPr/>
        <p:txBody>
          <a:bodyPr/>
          <a:lstStyle/>
          <a:p>
            <a:pPr>
              <a:defRPr/>
            </a:pPr>
            <a:r>
              <a:rPr lang="en-US" smtClean="0"/>
              <a:t>22.12.2010</a:t>
            </a:r>
            <a:endParaRPr lang="en-US" dirty="0"/>
          </a:p>
        </p:txBody>
      </p:sp>
      <p:sp>
        <p:nvSpPr>
          <p:cNvPr id="14" name="Footer Placeholder 13"/>
          <p:cNvSpPr>
            <a:spLocks noGrp="1"/>
          </p:cNvSpPr>
          <p:nvPr>
            <p:ph type="ftr" sz="quarter" idx="11"/>
          </p:nvPr>
        </p:nvSpPr>
        <p:spPr/>
        <p:txBody>
          <a:bodyPr/>
          <a:lstStyle/>
          <a:p>
            <a:pPr>
              <a:defRPr/>
            </a:pPr>
            <a:r>
              <a:rPr lang="en-US" smtClean="0"/>
              <a:t>Quantum Coherent Properties of Spins III</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de-DE" smtClean="0"/>
              <a:t>Overview</a:t>
            </a:r>
            <a:endParaRPr lang="ru-RU" smtClean="0"/>
          </a:p>
        </p:txBody>
      </p:sp>
      <p:sp>
        <p:nvSpPr>
          <p:cNvPr id="23555" name="Rectangle 3"/>
          <p:cNvSpPr>
            <a:spLocks noGrp="1" noChangeArrowheads="1"/>
          </p:cNvSpPr>
          <p:nvPr>
            <p:ph sz="quarter" idx="1"/>
          </p:nvPr>
        </p:nvSpPr>
        <p:spPr>
          <a:xfrm>
            <a:off x="838200" y="1066800"/>
            <a:ext cx="8305800" cy="5422900"/>
          </a:xfrm>
        </p:spPr>
        <p:txBody>
          <a:bodyPr/>
          <a:lstStyle/>
          <a:p>
            <a:pPr eaLnBrk="1" hangingPunct="1">
              <a:spcBef>
                <a:spcPts val="1200"/>
              </a:spcBef>
            </a:pPr>
            <a:r>
              <a:rPr lang="de-DE" sz="2800" dirty="0" smtClean="0">
                <a:solidFill>
                  <a:srgbClr val="002060"/>
                </a:solidFill>
              </a:rPr>
              <a:t>Introduction</a:t>
            </a:r>
          </a:p>
          <a:p>
            <a:pPr eaLnBrk="1" hangingPunct="1">
              <a:spcBef>
                <a:spcPts val="1200"/>
              </a:spcBef>
            </a:pPr>
            <a:r>
              <a:rPr lang="de-DE" sz="2800" dirty="0" smtClean="0">
                <a:solidFill>
                  <a:srgbClr val="002060"/>
                </a:solidFill>
              </a:rPr>
              <a:t>Discovery of the magnetic sense in birds</a:t>
            </a:r>
          </a:p>
          <a:p>
            <a:pPr eaLnBrk="1" hangingPunct="1">
              <a:spcBef>
                <a:spcPts val="1200"/>
              </a:spcBef>
            </a:pPr>
            <a:r>
              <a:rPr lang="de-DE" sz="2800" dirty="0" smtClean="0">
                <a:solidFill>
                  <a:srgbClr val="002060"/>
                </a:solidFill>
              </a:rPr>
              <a:t>Experimental facts about avian magnetoreception</a:t>
            </a:r>
          </a:p>
          <a:p>
            <a:pPr eaLnBrk="1" hangingPunct="1">
              <a:spcBef>
                <a:spcPts val="1200"/>
              </a:spcBef>
            </a:pPr>
            <a:r>
              <a:rPr lang="de-DE" sz="2800" dirty="0" smtClean="0">
                <a:solidFill>
                  <a:srgbClr val="002060"/>
                </a:solidFill>
              </a:rPr>
              <a:t>Cryptochrome: a candidate for a magnetoreceptor</a:t>
            </a:r>
          </a:p>
          <a:p>
            <a:pPr eaLnBrk="1" hangingPunct="1">
              <a:spcBef>
                <a:spcPts val="1200"/>
              </a:spcBef>
            </a:pPr>
            <a:r>
              <a:rPr lang="de-DE" sz="2800" dirty="0" smtClean="0">
                <a:solidFill>
                  <a:srgbClr val="002060"/>
                </a:solidFill>
              </a:rPr>
              <a:t>Magnetic field response in cryptochrome</a:t>
            </a:r>
          </a:p>
          <a:p>
            <a:pPr eaLnBrk="1" hangingPunct="1">
              <a:spcBef>
                <a:spcPts val="1200"/>
              </a:spcBef>
            </a:pPr>
            <a:r>
              <a:rPr lang="de-DE" sz="2800" dirty="0" smtClean="0">
                <a:solidFill>
                  <a:srgbClr val="002060"/>
                </a:solidFill>
              </a:rPr>
              <a:t>Conclusion</a:t>
            </a:r>
            <a:endParaRPr lang="ru-RU" sz="2800" dirty="0" smtClean="0">
              <a:solidFill>
                <a:srgbClr val="002060"/>
              </a:solidFill>
            </a:endParaRPr>
          </a:p>
        </p:txBody>
      </p:sp>
      <p:sp>
        <p:nvSpPr>
          <p:cNvPr id="4" name="Date Placeholder 3"/>
          <p:cNvSpPr>
            <a:spLocks noGrp="1"/>
          </p:cNvSpPr>
          <p:nvPr>
            <p:ph type="dt" sz="half" idx="10"/>
          </p:nvPr>
        </p:nvSpPr>
        <p:spPr/>
        <p:txBody>
          <a:bodyPr/>
          <a:lstStyle/>
          <a:p>
            <a:pPr>
              <a:defRPr/>
            </a:pPr>
            <a:r>
              <a:rPr lang="en-US" smtClean="0"/>
              <a:t>22.12.2010</a:t>
            </a:r>
            <a:endParaRPr lang="en-US" dirty="0"/>
          </a:p>
        </p:txBody>
      </p:sp>
      <p:sp>
        <p:nvSpPr>
          <p:cNvPr id="5" name="Footer Placeholder 4"/>
          <p:cNvSpPr>
            <a:spLocks noGrp="1"/>
          </p:cNvSpPr>
          <p:nvPr>
            <p:ph type="ftr" sz="quarter" idx="11"/>
          </p:nvPr>
        </p:nvSpPr>
        <p:spPr/>
        <p:txBody>
          <a:bodyPr/>
          <a:lstStyle/>
          <a:p>
            <a:pPr>
              <a:defRPr/>
            </a:pPr>
            <a:r>
              <a:rPr lang="en-US" smtClean="0"/>
              <a:t>Quantum Coherent Properties of Spins III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3555">
                                            <p:txEl>
                                              <p:pRg st="3" end="3"/>
                                            </p:txEl>
                                          </p:spTgt>
                                        </p:tgtEl>
                                        <p:attrNameLst>
                                          <p:attrName>style.visibility</p:attrName>
                                        </p:attrNameLst>
                                      </p:cBhvr>
                                      <p:to>
                                        <p:strVal val="visible"/>
                                      </p:to>
                                    </p:set>
                                    <p:anim calcmode="lin" valueType="num">
                                      <p:cBhvr additive="base">
                                        <p:cTn id="25" dur="500" fill="hold"/>
                                        <p:tgtEl>
                                          <p:spTgt spid="235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35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3555">
                                            <p:txEl>
                                              <p:pRg st="4" end="4"/>
                                            </p:txEl>
                                          </p:spTgt>
                                        </p:tgtEl>
                                        <p:attrNameLst>
                                          <p:attrName>style.visibility</p:attrName>
                                        </p:attrNameLst>
                                      </p:cBhvr>
                                      <p:to>
                                        <p:strVal val="visible"/>
                                      </p:to>
                                    </p:set>
                                    <p:anim calcmode="lin" valueType="num">
                                      <p:cBhvr additive="base">
                                        <p:cTn id="31" dur="500" fill="hold"/>
                                        <p:tgtEl>
                                          <p:spTgt spid="2355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355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3555">
                                            <p:txEl>
                                              <p:pRg st="5" end="5"/>
                                            </p:txEl>
                                          </p:spTgt>
                                        </p:tgtEl>
                                        <p:attrNameLst>
                                          <p:attrName>style.visibility</p:attrName>
                                        </p:attrNameLst>
                                      </p:cBhvr>
                                      <p:to>
                                        <p:strVal val="visible"/>
                                      </p:to>
                                    </p:set>
                                    <p:anim calcmode="lin" valueType="num">
                                      <p:cBhvr additive="base">
                                        <p:cTn id="37" dur="500" fill="hold"/>
                                        <p:tgtEl>
                                          <p:spTgt spid="2355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355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itle 1"/>
          <p:cNvSpPr>
            <a:spLocks noGrp="1"/>
          </p:cNvSpPr>
          <p:nvPr>
            <p:ph type="title"/>
          </p:nvPr>
        </p:nvSpPr>
        <p:spPr/>
        <p:txBody>
          <a:bodyPr/>
          <a:lstStyle/>
          <a:p>
            <a:pPr eaLnBrk="1" hangingPunct="1"/>
            <a:r>
              <a:rPr lang="de-DE" dirty="0" smtClean="0">
                <a:latin typeface="+mn-lt"/>
              </a:rPr>
              <a:t>Radical pair mechanism in cryptochrome</a:t>
            </a:r>
            <a:endParaRPr lang="en-US" dirty="0" smtClean="0">
              <a:latin typeface="+mn-lt"/>
            </a:endParaRPr>
          </a:p>
        </p:txBody>
      </p:sp>
      <p:pic>
        <p:nvPicPr>
          <p:cNvPr id="7176" name="Picture 110"/>
          <p:cNvPicPr>
            <a:picLocks noChangeAspect="1" noChangeArrowheads="1"/>
          </p:cNvPicPr>
          <p:nvPr/>
        </p:nvPicPr>
        <p:blipFill>
          <a:blip r:embed="rId3" cstate="print"/>
          <a:srcRect/>
          <a:stretch>
            <a:fillRect/>
          </a:stretch>
        </p:blipFill>
        <p:spPr bwMode="auto">
          <a:xfrm>
            <a:off x="4724400" y="838200"/>
            <a:ext cx="4419600" cy="1887537"/>
          </a:xfrm>
          <a:prstGeom prst="rect">
            <a:avLst/>
          </a:prstGeom>
          <a:noFill/>
          <a:ln w="9525">
            <a:noFill/>
            <a:miter lim="800000"/>
            <a:headEnd/>
            <a:tailEnd/>
          </a:ln>
        </p:spPr>
      </p:pic>
      <p:sp>
        <p:nvSpPr>
          <p:cNvPr id="7177" name="Rectangle 7"/>
          <p:cNvSpPr>
            <a:spLocks noChangeArrowheads="1"/>
          </p:cNvSpPr>
          <p:nvPr/>
        </p:nvSpPr>
        <p:spPr bwMode="auto">
          <a:xfrm>
            <a:off x="838200" y="1028700"/>
            <a:ext cx="5562600" cy="2400300"/>
          </a:xfrm>
          <a:prstGeom prst="rect">
            <a:avLst/>
          </a:prstGeom>
          <a:noFill/>
          <a:ln w="9525">
            <a:noFill/>
            <a:miter lim="800000"/>
            <a:headEnd/>
            <a:tailEnd/>
          </a:ln>
        </p:spPr>
        <p:txBody>
          <a:bodyPr>
            <a:spAutoFit/>
          </a:bodyPr>
          <a:lstStyle/>
          <a:p>
            <a:pPr marL="342900" indent="-342900">
              <a:defRPr/>
            </a:pPr>
            <a:r>
              <a:rPr lang="en-US" dirty="0">
                <a:solidFill>
                  <a:srgbClr val="002060"/>
                </a:solidFill>
                <a:latin typeface="+mn-lt"/>
              </a:rPr>
              <a:t>Spins of the nuclei create an intrinsic</a:t>
            </a:r>
          </a:p>
          <a:p>
            <a:pPr marL="342900" indent="-342900">
              <a:defRPr/>
            </a:pPr>
            <a:r>
              <a:rPr lang="en-US" dirty="0">
                <a:solidFill>
                  <a:srgbClr val="002060"/>
                </a:solidFill>
                <a:latin typeface="+mn-lt"/>
              </a:rPr>
              <a:t>magnetic field</a:t>
            </a:r>
          </a:p>
          <a:p>
            <a:pPr>
              <a:defRPr/>
            </a:pPr>
            <a:endParaRPr lang="en-US" sz="600" dirty="0">
              <a:latin typeface="+mn-lt"/>
            </a:endParaRPr>
          </a:p>
          <a:p>
            <a:pPr>
              <a:defRPr/>
            </a:pPr>
            <a:r>
              <a:rPr lang="en-US" dirty="0">
                <a:solidFill>
                  <a:srgbClr val="002060"/>
                </a:solidFill>
                <a:latin typeface="+mn-lt"/>
              </a:rPr>
              <a:t>1) Define radical pair Hamiltonian</a:t>
            </a:r>
          </a:p>
          <a:p>
            <a:pPr>
              <a:defRPr/>
            </a:pPr>
            <a:endParaRPr lang="pt-BR" dirty="0">
              <a:solidFill>
                <a:srgbClr val="000000"/>
              </a:solidFill>
              <a:latin typeface="+mn-lt"/>
            </a:endParaRPr>
          </a:p>
          <a:p>
            <a:pPr>
              <a:defRPr/>
            </a:pPr>
            <a:endParaRPr lang="pt-BR" dirty="0">
              <a:solidFill>
                <a:srgbClr val="000000"/>
              </a:solidFill>
              <a:latin typeface="+mn-lt"/>
            </a:endParaRPr>
          </a:p>
          <a:p>
            <a:pPr>
              <a:defRPr/>
            </a:pPr>
            <a:endParaRPr lang="pt-BR" dirty="0">
              <a:solidFill>
                <a:srgbClr val="000000"/>
              </a:solidFill>
              <a:latin typeface="+mn-lt"/>
            </a:endParaRPr>
          </a:p>
          <a:p>
            <a:pPr>
              <a:defRPr/>
            </a:pPr>
            <a:endParaRPr lang="pt-BR" dirty="0">
              <a:solidFill>
                <a:srgbClr val="000000"/>
              </a:solidFill>
              <a:latin typeface="+mn-lt"/>
            </a:endParaRPr>
          </a:p>
          <a:p>
            <a:pPr>
              <a:defRPr/>
            </a:pPr>
            <a:r>
              <a:rPr lang="en-US" dirty="0">
                <a:solidFill>
                  <a:srgbClr val="002060"/>
                </a:solidFill>
                <a:latin typeface="+mn-lt"/>
              </a:rPr>
              <a:t>2) Solve stochastic </a:t>
            </a:r>
            <a:r>
              <a:rPr lang="en-US" dirty="0" err="1">
                <a:solidFill>
                  <a:srgbClr val="002060"/>
                </a:solidFill>
                <a:latin typeface="+mn-lt"/>
              </a:rPr>
              <a:t>Liouville</a:t>
            </a:r>
            <a:r>
              <a:rPr lang="en-US" dirty="0">
                <a:solidFill>
                  <a:srgbClr val="002060"/>
                </a:solidFill>
                <a:latin typeface="+mn-lt"/>
              </a:rPr>
              <a:t> equations</a:t>
            </a:r>
          </a:p>
        </p:txBody>
      </p:sp>
      <p:graphicFrame>
        <p:nvGraphicFramePr>
          <p:cNvPr id="7170" name="Object 111"/>
          <p:cNvGraphicFramePr>
            <a:graphicFrameLocks noChangeAspect="1"/>
          </p:cNvGraphicFramePr>
          <p:nvPr/>
        </p:nvGraphicFramePr>
        <p:xfrm>
          <a:off x="1066800" y="2057400"/>
          <a:ext cx="1752600" cy="415925"/>
        </p:xfrm>
        <a:graphic>
          <a:graphicData uri="http://schemas.openxmlformats.org/presentationml/2006/ole">
            <p:oleObj spid="_x0000_s100354" name="Equation" r:id="rId4" imgW="1117440" imgH="266400" progId="">
              <p:embed/>
            </p:oleObj>
          </a:graphicData>
        </a:graphic>
      </p:graphicFrame>
      <p:graphicFrame>
        <p:nvGraphicFramePr>
          <p:cNvPr id="7171" name="Object 112"/>
          <p:cNvGraphicFramePr>
            <a:graphicFrameLocks noChangeAspect="1"/>
          </p:cNvGraphicFramePr>
          <p:nvPr/>
        </p:nvGraphicFramePr>
        <p:xfrm>
          <a:off x="990600" y="2566988"/>
          <a:ext cx="3733800" cy="592137"/>
        </p:xfrm>
        <a:graphic>
          <a:graphicData uri="http://schemas.openxmlformats.org/presentationml/2006/ole">
            <p:oleObj spid="_x0000_s100355" name="Equation" r:id="rId5" imgW="2323800" imgH="368280" progId="">
              <p:embed/>
            </p:oleObj>
          </a:graphicData>
        </a:graphic>
      </p:graphicFrame>
      <p:graphicFrame>
        <p:nvGraphicFramePr>
          <p:cNvPr id="7172" name="Object 113"/>
          <p:cNvGraphicFramePr>
            <a:graphicFrameLocks noChangeAspect="1"/>
          </p:cNvGraphicFramePr>
          <p:nvPr/>
        </p:nvGraphicFramePr>
        <p:xfrm>
          <a:off x="768350" y="3962400"/>
          <a:ext cx="8404225" cy="1828800"/>
        </p:xfrm>
        <a:graphic>
          <a:graphicData uri="http://schemas.openxmlformats.org/presentationml/2006/ole">
            <p:oleObj spid="_x0000_s100356" name="Equation" r:id="rId6" imgW="6070320" imgH="1320480" progId="">
              <p:embed/>
            </p:oleObj>
          </a:graphicData>
        </a:graphic>
      </p:graphicFrame>
      <p:graphicFrame>
        <p:nvGraphicFramePr>
          <p:cNvPr id="7173" name="Object 114"/>
          <p:cNvGraphicFramePr>
            <a:graphicFrameLocks noChangeAspect="1"/>
          </p:cNvGraphicFramePr>
          <p:nvPr/>
        </p:nvGraphicFramePr>
        <p:xfrm>
          <a:off x="7467600" y="2895600"/>
          <a:ext cx="1143000" cy="974725"/>
        </p:xfrm>
        <a:graphic>
          <a:graphicData uri="http://schemas.openxmlformats.org/presentationml/2006/ole">
            <p:oleObj spid="_x0000_s100357" name="Equation" r:id="rId7" imgW="952200" imgH="812520" progId="">
              <p:embed/>
            </p:oleObj>
          </a:graphicData>
        </a:graphic>
      </p:graphicFrame>
      <p:sp>
        <p:nvSpPr>
          <p:cNvPr id="7178" name="TextBox 77"/>
          <p:cNvSpPr txBox="1">
            <a:spLocks noChangeArrowheads="1"/>
          </p:cNvSpPr>
          <p:nvPr/>
        </p:nvSpPr>
        <p:spPr bwMode="auto">
          <a:xfrm>
            <a:off x="5257800" y="2971800"/>
            <a:ext cx="1997075" cy="338138"/>
          </a:xfrm>
          <a:prstGeom prst="rect">
            <a:avLst/>
          </a:prstGeom>
          <a:noFill/>
          <a:ln w="9525">
            <a:noFill/>
            <a:miter lim="800000"/>
            <a:headEnd/>
            <a:tailEnd/>
          </a:ln>
        </p:spPr>
        <p:txBody>
          <a:bodyPr wrap="none">
            <a:spAutoFit/>
          </a:bodyPr>
          <a:lstStyle/>
          <a:p>
            <a:r>
              <a:rPr lang="de-DE" sz="1600" dirty="0">
                <a:solidFill>
                  <a:srgbClr val="002060"/>
                </a:solidFill>
                <a:latin typeface="+mn-lt"/>
              </a:rPr>
              <a:t>projection operators</a:t>
            </a:r>
            <a:endParaRPr lang="en-US" sz="1600" dirty="0">
              <a:solidFill>
                <a:srgbClr val="002060"/>
              </a:solidFill>
              <a:latin typeface="+mn-lt"/>
            </a:endParaRPr>
          </a:p>
        </p:txBody>
      </p:sp>
      <p:graphicFrame>
        <p:nvGraphicFramePr>
          <p:cNvPr id="7174" name="Object 115"/>
          <p:cNvGraphicFramePr>
            <a:graphicFrameLocks noChangeAspect="1"/>
          </p:cNvGraphicFramePr>
          <p:nvPr/>
        </p:nvGraphicFramePr>
        <p:xfrm>
          <a:off x="2640013" y="5867400"/>
          <a:ext cx="3227387" cy="704529"/>
        </p:xfrm>
        <a:graphic>
          <a:graphicData uri="http://schemas.openxmlformats.org/presentationml/2006/ole">
            <p:oleObj spid="_x0000_s100358" name="Equation" r:id="rId8" imgW="2286000" imgH="469800" progId="">
              <p:embed/>
            </p:oleObj>
          </a:graphicData>
        </a:graphic>
      </p:graphicFrame>
      <p:sp>
        <p:nvSpPr>
          <p:cNvPr id="7179" name="TextBox 79"/>
          <p:cNvSpPr txBox="1">
            <a:spLocks noChangeArrowheads="1"/>
          </p:cNvSpPr>
          <p:nvPr/>
        </p:nvSpPr>
        <p:spPr bwMode="auto">
          <a:xfrm>
            <a:off x="885825" y="6096000"/>
            <a:ext cx="1628775" cy="338138"/>
          </a:xfrm>
          <a:prstGeom prst="rect">
            <a:avLst/>
          </a:prstGeom>
          <a:noFill/>
          <a:ln w="9525">
            <a:noFill/>
            <a:miter lim="800000"/>
            <a:headEnd/>
            <a:tailEnd/>
          </a:ln>
        </p:spPr>
        <p:txBody>
          <a:bodyPr wrap="none">
            <a:spAutoFit/>
          </a:bodyPr>
          <a:lstStyle/>
          <a:p>
            <a:r>
              <a:rPr lang="de-DE" sz="1600" dirty="0">
                <a:solidFill>
                  <a:srgbClr val="002060"/>
                </a:solidFill>
                <a:latin typeface="+mj-lt"/>
              </a:rPr>
              <a:t>initial conditions</a:t>
            </a:r>
            <a:endParaRPr lang="en-US" sz="1600" dirty="0">
              <a:solidFill>
                <a:srgbClr val="002060"/>
              </a:solidFill>
              <a:latin typeface="+mj-lt"/>
            </a:endParaRPr>
          </a:p>
        </p:txBody>
      </p:sp>
      <p:sp>
        <p:nvSpPr>
          <p:cNvPr id="7182" name="Rectangle 8"/>
          <p:cNvSpPr>
            <a:spLocks noChangeArrowheads="1"/>
          </p:cNvSpPr>
          <p:nvPr/>
        </p:nvSpPr>
        <p:spPr bwMode="auto">
          <a:xfrm>
            <a:off x="4038600" y="6353175"/>
            <a:ext cx="5130800" cy="276225"/>
          </a:xfrm>
          <a:prstGeom prst="rect">
            <a:avLst/>
          </a:prstGeom>
          <a:noFill/>
          <a:ln w="9525" algn="ctr">
            <a:noFill/>
            <a:miter lim="800000"/>
            <a:headEnd/>
            <a:tailEnd/>
          </a:ln>
        </p:spPr>
        <p:txBody>
          <a:bodyPr wrap="none">
            <a:spAutoFit/>
          </a:bodyPr>
          <a:lstStyle/>
          <a:p>
            <a:pPr>
              <a:defRPr/>
            </a:pPr>
            <a:r>
              <a:rPr lang="de-DE" sz="1200" dirty="0">
                <a:solidFill>
                  <a:schemeClr val="bg1">
                    <a:lumMod val="50000"/>
                  </a:schemeClr>
                </a:solidFill>
                <a:latin typeface="+mj-lt"/>
              </a:rPr>
              <a:t>I. Solov‘yov, D. Chandler, and K. Schulten, Biophys. J., </a:t>
            </a:r>
            <a:r>
              <a:rPr lang="de-DE" sz="1200" b="1" dirty="0">
                <a:solidFill>
                  <a:schemeClr val="bg1">
                    <a:lumMod val="50000"/>
                  </a:schemeClr>
                </a:solidFill>
                <a:latin typeface="+mj-lt"/>
              </a:rPr>
              <a:t>92</a:t>
            </a:r>
            <a:r>
              <a:rPr lang="de-DE" sz="1200" dirty="0">
                <a:solidFill>
                  <a:schemeClr val="bg1">
                    <a:lumMod val="50000"/>
                  </a:schemeClr>
                </a:solidFill>
                <a:latin typeface="+mj-lt"/>
              </a:rPr>
              <a:t>, 2711 (2007) </a:t>
            </a:r>
            <a:endParaRPr lang="ru-RU" sz="1200" dirty="0">
              <a:solidFill>
                <a:schemeClr val="bg1">
                  <a:lumMod val="50000"/>
                </a:schemeClr>
              </a:solidFill>
              <a:latin typeface="+mj-lt"/>
            </a:endParaRPr>
          </a:p>
        </p:txBody>
      </p:sp>
      <p:sp>
        <p:nvSpPr>
          <p:cNvPr id="13" name="Rounded Rectangle 12"/>
          <p:cNvSpPr/>
          <p:nvPr/>
        </p:nvSpPr>
        <p:spPr>
          <a:xfrm>
            <a:off x="1600200" y="3886200"/>
            <a:ext cx="1219200" cy="1981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3"/>
          <p:cNvSpPr txBox="1">
            <a:spLocks noChangeArrowheads="1"/>
          </p:cNvSpPr>
          <p:nvPr/>
        </p:nvSpPr>
        <p:spPr bwMode="auto">
          <a:xfrm>
            <a:off x="784225" y="3575050"/>
            <a:ext cx="2492375" cy="307975"/>
          </a:xfrm>
          <a:prstGeom prst="rect">
            <a:avLst/>
          </a:prstGeom>
          <a:noFill/>
          <a:ln w="9525">
            <a:noFill/>
            <a:miter lim="800000"/>
            <a:headEnd/>
            <a:tailEnd/>
          </a:ln>
        </p:spPr>
        <p:txBody>
          <a:bodyPr wrap="none">
            <a:spAutoFit/>
          </a:bodyPr>
          <a:lstStyle/>
          <a:p>
            <a:r>
              <a:rPr lang="en-US" sz="1400" dirty="0">
                <a:solidFill>
                  <a:srgbClr val="002060"/>
                </a:solidFill>
                <a:latin typeface="+mn-lt"/>
              </a:rPr>
              <a:t>Singlet-triplet </a:t>
            </a:r>
            <a:r>
              <a:rPr lang="en-US" sz="1400" dirty="0" err="1">
                <a:solidFill>
                  <a:srgbClr val="002060"/>
                </a:solidFill>
                <a:latin typeface="+mn-lt"/>
              </a:rPr>
              <a:t>interconversion</a:t>
            </a:r>
            <a:endParaRPr lang="en-US" sz="1400" dirty="0">
              <a:solidFill>
                <a:srgbClr val="002060"/>
              </a:solidFill>
              <a:latin typeface="+mn-lt"/>
            </a:endParaRPr>
          </a:p>
        </p:txBody>
      </p:sp>
      <p:sp>
        <p:nvSpPr>
          <p:cNvPr id="15" name="Rounded Rectangle 14"/>
          <p:cNvSpPr/>
          <p:nvPr/>
        </p:nvSpPr>
        <p:spPr>
          <a:xfrm>
            <a:off x="2895600" y="3886200"/>
            <a:ext cx="6248400" cy="1981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84" name="TextBox 15"/>
          <p:cNvSpPr txBox="1">
            <a:spLocks noChangeArrowheads="1"/>
          </p:cNvSpPr>
          <p:nvPr/>
        </p:nvSpPr>
        <p:spPr bwMode="auto">
          <a:xfrm>
            <a:off x="4424363" y="3578225"/>
            <a:ext cx="2281237" cy="307975"/>
          </a:xfrm>
          <a:prstGeom prst="rect">
            <a:avLst/>
          </a:prstGeom>
          <a:noFill/>
          <a:ln w="9525">
            <a:noFill/>
            <a:miter lim="800000"/>
            <a:headEnd/>
            <a:tailEnd/>
          </a:ln>
        </p:spPr>
        <p:txBody>
          <a:bodyPr wrap="none">
            <a:spAutoFit/>
          </a:bodyPr>
          <a:lstStyle/>
          <a:p>
            <a:r>
              <a:rPr lang="en-US" sz="1400" dirty="0">
                <a:solidFill>
                  <a:srgbClr val="002060"/>
                </a:solidFill>
                <a:latin typeface="+mn-lt"/>
              </a:rPr>
              <a:t>Different kinetic processes</a:t>
            </a:r>
          </a:p>
        </p:txBody>
      </p:sp>
      <p:sp>
        <p:nvSpPr>
          <p:cNvPr id="17" name="Date Placeholder 16"/>
          <p:cNvSpPr>
            <a:spLocks noGrp="1"/>
          </p:cNvSpPr>
          <p:nvPr>
            <p:ph type="dt" sz="half" idx="10"/>
          </p:nvPr>
        </p:nvSpPr>
        <p:spPr>
          <a:xfrm>
            <a:off x="914400" y="6629400"/>
            <a:ext cx="1893888" cy="152400"/>
          </a:xfrm>
        </p:spPr>
        <p:txBody>
          <a:bodyPr/>
          <a:lstStyle/>
          <a:p>
            <a:pPr>
              <a:defRPr/>
            </a:pPr>
            <a:r>
              <a:rPr lang="en-US" dirty="0" smtClean="0"/>
              <a:t>22.12.2010</a:t>
            </a:r>
            <a:endParaRPr lang="en-US" dirty="0"/>
          </a:p>
        </p:txBody>
      </p:sp>
      <p:sp>
        <p:nvSpPr>
          <p:cNvPr id="18" name="Footer Placeholder 17"/>
          <p:cNvSpPr>
            <a:spLocks noGrp="1"/>
          </p:cNvSpPr>
          <p:nvPr>
            <p:ph type="ftr" sz="quarter" idx="11"/>
          </p:nvPr>
        </p:nvSpPr>
        <p:spPr>
          <a:xfrm>
            <a:off x="2514600" y="6629400"/>
            <a:ext cx="6161088" cy="223837"/>
          </a:xfrm>
        </p:spPr>
        <p:txBody>
          <a:bodyPr/>
          <a:lstStyle/>
          <a:p>
            <a:pPr>
              <a:defRPr/>
            </a:pPr>
            <a:r>
              <a:rPr lang="en-US" dirty="0" smtClean="0"/>
              <a:t>Quantum Coherent Properties of Spins III</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itle 1"/>
          <p:cNvSpPr>
            <a:spLocks noGrp="1"/>
          </p:cNvSpPr>
          <p:nvPr>
            <p:ph type="title"/>
          </p:nvPr>
        </p:nvSpPr>
        <p:spPr/>
        <p:txBody>
          <a:bodyPr/>
          <a:lstStyle/>
          <a:p>
            <a:pPr eaLnBrk="1" hangingPunct="1"/>
            <a:r>
              <a:rPr lang="de-DE" smtClean="0"/>
              <a:t>Activation yield of cryptochrome</a:t>
            </a:r>
            <a:endParaRPr lang="en-US" smtClean="0"/>
          </a:p>
        </p:txBody>
      </p:sp>
      <p:sp>
        <p:nvSpPr>
          <p:cNvPr id="8198" name="Rectangle 5"/>
          <p:cNvSpPr>
            <a:spLocks noChangeArrowheads="1"/>
          </p:cNvSpPr>
          <p:nvPr/>
        </p:nvSpPr>
        <p:spPr bwMode="auto">
          <a:xfrm>
            <a:off x="762000" y="914400"/>
            <a:ext cx="6400800" cy="1754188"/>
          </a:xfrm>
          <a:prstGeom prst="rect">
            <a:avLst/>
          </a:prstGeom>
          <a:noFill/>
          <a:ln w="9525">
            <a:noFill/>
            <a:miter lim="800000"/>
            <a:headEnd/>
            <a:tailEnd/>
          </a:ln>
        </p:spPr>
        <p:txBody>
          <a:bodyPr>
            <a:spAutoFit/>
          </a:bodyPr>
          <a:lstStyle/>
          <a:p>
            <a:r>
              <a:rPr lang="de-DE" dirty="0">
                <a:solidFill>
                  <a:srgbClr val="002060"/>
                </a:solidFill>
                <a:latin typeface="+mj-lt"/>
              </a:rPr>
              <a:t>Calculate Cryptochrome Activation Yield</a:t>
            </a:r>
          </a:p>
          <a:p>
            <a:endParaRPr lang="de-DE" dirty="0">
              <a:solidFill>
                <a:srgbClr val="002060"/>
              </a:solidFill>
              <a:latin typeface="+mj-lt"/>
            </a:endParaRPr>
          </a:p>
          <a:p>
            <a:endParaRPr lang="de-DE" dirty="0">
              <a:solidFill>
                <a:srgbClr val="002060"/>
              </a:solidFill>
              <a:latin typeface="+mj-lt"/>
            </a:endParaRPr>
          </a:p>
          <a:p>
            <a:endParaRPr lang="en-US" dirty="0">
              <a:solidFill>
                <a:srgbClr val="002060"/>
              </a:solidFill>
              <a:latin typeface="+mj-lt"/>
            </a:endParaRPr>
          </a:p>
          <a:p>
            <a:r>
              <a:rPr lang="en-US" dirty="0">
                <a:solidFill>
                  <a:srgbClr val="002060"/>
                </a:solidFill>
                <a:latin typeface="+mj-lt"/>
              </a:rPr>
              <a:t>Variation of Activation Yield with Magnetic Field Strength</a:t>
            </a:r>
            <a:endParaRPr lang="pt-BR" dirty="0">
              <a:solidFill>
                <a:srgbClr val="002060"/>
              </a:solidFill>
              <a:latin typeface="+mj-lt"/>
            </a:endParaRPr>
          </a:p>
          <a:p>
            <a:endParaRPr lang="pt-BR" dirty="0">
              <a:solidFill>
                <a:srgbClr val="002060"/>
              </a:solidFill>
              <a:latin typeface="+mj-lt"/>
            </a:endParaRPr>
          </a:p>
        </p:txBody>
      </p:sp>
      <p:graphicFrame>
        <p:nvGraphicFramePr>
          <p:cNvPr id="8194" name="Object 116"/>
          <p:cNvGraphicFramePr>
            <a:graphicFrameLocks noChangeAspect="1"/>
          </p:cNvGraphicFramePr>
          <p:nvPr/>
        </p:nvGraphicFramePr>
        <p:xfrm>
          <a:off x="1295400" y="1219200"/>
          <a:ext cx="2895600" cy="779463"/>
        </p:xfrm>
        <a:graphic>
          <a:graphicData uri="http://schemas.openxmlformats.org/presentationml/2006/ole">
            <p:oleObj spid="_x0000_s101378" name="Equation" r:id="rId3" imgW="1752480" imgH="469800" progId="">
              <p:embed/>
            </p:oleObj>
          </a:graphicData>
        </a:graphic>
      </p:graphicFrame>
      <p:graphicFrame>
        <p:nvGraphicFramePr>
          <p:cNvPr id="8195" name="Object 117"/>
          <p:cNvGraphicFramePr>
            <a:graphicFrameLocks noChangeAspect="1"/>
          </p:cNvGraphicFramePr>
          <p:nvPr/>
        </p:nvGraphicFramePr>
        <p:xfrm>
          <a:off x="4770438" y="1219200"/>
          <a:ext cx="3916362" cy="762000"/>
        </p:xfrm>
        <a:graphic>
          <a:graphicData uri="http://schemas.openxmlformats.org/presentationml/2006/ole">
            <p:oleObj spid="_x0000_s101379" name="Equation" r:id="rId4" imgW="2425680" imgH="469800" progId="">
              <p:embed/>
            </p:oleObj>
          </a:graphicData>
        </a:graphic>
      </p:graphicFrame>
      <p:sp>
        <p:nvSpPr>
          <p:cNvPr id="8199" name="TextBox 82"/>
          <p:cNvSpPr txBox="1">
            <a:spLocks noChangeArrowheads="1"/>
          </p:cNvSpPr>
          <p:nvPr/>
        </p:nvSpPr>
        <p:spPr bwMode="auto">
          <a:xfrm>
            <a:off x="5257800" y="2590800"/>
            <a:ext cx="3810000" cy="830262"/>
          </a:xfrm>
          <a:prstGeom prst="rect">
            <a:avLst/>
          </a:prstGeom>
          <a:noFill/>
          <a:ln w="9525">
            <a:noFill/>
            <a:miter lim="800000"/>
            <a:headEnd/>
            <a:tailEnd/>
          </a:ln>
        </p:spPr>
        <p:txBody>
          <a:bodyPr>
            <a:spAutoFit/>
          </a:bodyPr>
          <a:lstStyle/>
          <a:p>
            <a:r>
              <a:rPr lang="de-DE" sz="1600" dirty="0">
                <a:solidFill>
                  <a:srgbClr val="FF0000"/>
                </a:solidFill>
                <a:latin typeface="+mj-lt"/>
              </a:rPr>
              <a:t>Activation yield</a:t>
            </a:r>
            <a:r>
              <a:rPr lang="de-DE" sz="1600" dirty="0">
                <a:latin typeface="+mj-lt"/>
              </a:rPr>
              <a:t> </a:t>
            </a:r>
            <a:r>
              <a:rPr lang="de-DE" sz="1600" dirty="0">
                <a:solidFill>
                  <a:srgbClr val="002060"/>
                </a:solidFill>
                <a:latin typeface="+mj-lt"/>
              </a:rPr>
              <a:t>= density that reaches the final (FADH+Trp324), stabilized, signalling state</a:t>
            </a:r>
            <a:endParaRPr lang="en-US" sz="1600" dirty="0">
              <a:solidFill>
                <a:srgbClr val="002060"/>
              </a:solidFill>
              <a:latin typeface="+mj-lt"/>
            </a:endParaRPr>
          </a:p>
        </p:txBody>
      </p:sp>
      <p:pic>
        <p:nvPicPr>
          <p:cNvPr id="8200" name="Picture 118"/>
          <p:cNvPicPr>
            <a:picLocks noChangeAspect="1" noChangeArrowheads="1"/>
          </p:cNvPicPr>
          <p:nvPr/>
        </p:nvPicPr>
        <p:blipFill>
          <a:blip r:embed="rId5" cstate="print"/>
          <a:srcRect/>
          <a:stretch>
            <a:fillRect/>
          </a:stretch>
        </p:blipFill>
        <p:spPr bwMode="auto">
          <a:xfrm>
            <a:off x="762000" y="2514600"/>
            <a:ext cx="4572000" cy="3355975"/>
          </a:xfrm>
          <a:prstGeom prst="rect">
            <a:avLst/>
          </a:prstGeom>
          <a:noFill/>
          <a:ln w="9525">
            <a:noFill/>
            <a:miter lim="800000"/>
            <a:headEnd/>
            <a:tailEnd/>
          </a:ln>
        </p:spPr>
      </p:pic>
      <p:sp>
        <p:nvSpPr>
          <p:cNvPr id="8201" name="Rectangle 85"/>
          <p:cNvSpPr>
            <a:spLocks noChangeArrowheads="1"/>
          </p:cNvSpPr>
          <p:nvPr/>
        </p:nvSpPr>
        <p:spPr bwMode="auto">
          <a:xfrm>
            <a:off x="762000" y="5791200"/>
            <a:ext cx="3886200" cy="338137"/>
          </a:xfrm>
          <a:prstGeom prst="rect">
            <a:avLst/>
          </a:prstGeom>
          <a:noFill/>
          <a:ln w="9525">
            <a:noFill/>
            <a:miter lim="800000"/>
            <a:headEnd/>
            <a:tailEnd/>
          </a:ln>
        </p:spPr>
        <p:txBody>
          <a:bodyPr>
            <a:spAutoFit/>
          </a:bodyPr>
          <a:lstStyle/>
          <a:p>
            <a:r>
              <a:rPr lang="en-US" sz="1600" dirty="0">
                <a:solidFill>
                  <a:srgbClr val="002060"/>
                </a:solidFill>
                <a:latin typeface="+mj-lt"/>
              </a:rPr>
              <a:t>Maximum variation at B</a:t>
            </a:r>
            <a:r>
              <a:rPr lang="en-US" sz="1600" baseline="-25000" dirty="0">
                <a:solidFill>
                  <a:srgbClr val="002060"/>
                </a:solidFill>
                <a:latin typeface="+mj-lt"/>
              </a:rPr>
              <a:t>0</a:t>
            </a:r>
            <a:r>
              <a:rPr lang="en-US" sz="1600" dirty="0">
                <a:solidFill>
                  <a:srgbClr val="002060"/>
                </a:solidFill>
                <a:latin typeface="+mj-lt"/>
              </a:rPr>
              <a:t> = 5 G: 10%</a:t>
            </a:r>
          </a:p>
        </p:txBody>
      </p:sp>
      <p:sp>
        <p:nvSpPr>
          <p:cNvPr id="8202" name="Rectangle 87"/>
          <p:cNvSpPr>
            <a:spLocks noChangeArrowheads="1"/>
          </p:cNvSpPr>
          <p:nvPr/>
        </p:nvSpPr>
        <p:spPr bwMode="auto">
          <a:xfrm>
            <a:off x="5257800" y="3814762"/>
            <a:ext cx="3886200" cy="1816100"/>
          </a:xfrm>
          <a:prstGeom prst="rect">
            <a:avLst/>
          </a:prstGeom>
          <a:noFill/>
          <a:ln w="9525">
            <a:noFill/>
            <a:miter lim="800000"/>
            <a:headEnd/>
            <a:tailEnd/>
          </a:ln>
        </p:spPr>
        <p:txBody>
          <a:bodyPr wrap="square">
            <a:spAutoFit/>
          </a:bodyPr>
          <a:lstStyle/>
          <a:p>
            <a:pPr marL="182563" indent="-182563" algn="just">
              <a:buFont typeface="Arial" pitchFamily="34" charset="0"/>
              <a:buChar char="•"/>
            </a:pPr>
            <a:r>
              <a:rPr lang="en-US" sz="1600">
                <a:solidFill>
                  <a:srgbClr val="002060"/>
                </a:solidFill>
                <a:latin typeface="+mj-lt"/>
              </a:rPr>
              <a:t>cryptochrome activation is affected by external magnetic field strength</a:t>
            </a:r>
          </a:p>
          <a:p>
            <a:pPr marL="182563" indent="-182563" algn="just"/>
            <a:endParaRPr lang="en-US" sz="1600">
              <a:solidFill>
                <a:srgbClr val="002060"/>
              </a:solidFill>
              <a:latin typeface="+mj-lt"/>
            </a:endParaRPr>
          </a:p>
          <a:p>
            <a:pPr marL="182563" indent="-182563" algn="just">
              <a:buFont typeface="Arial" pitchFamily="34" charset="0"/>
              <a:buChar char="•"/>
            </a:pPr>
            <a:r>
              <a:rPr lang="en-US" sz="1600">
                <a:solidFill>
                  <a:srgbClr val="002060"/>
                </a:solidFill>
                <a:latin typeface="+mj-lt"/>
              </a:rPr>
              <a:t> exact dependence is highly sensitive to the hyperfine coupling constants of the selected nuclei, and to electron back-transfer rates</a:t>
            </a:r>
          </a:p>
        </p:txBody>
      </p:sp>
      <p:sp>
        <p:nvSpPr>
          <p:cNvPr id="8203" name="Rectangle 8"/>
          <p:cNvSpPr>
            <a:spLocks noChangeArrowheads="1"/>
          </p:cNvSpPr>
          <p:nvPr/>
        </p:nvSpPr>
        <p:spPr bwMode="auto">
          <a:xfrm>
            <a:off x="4013200" y="6276975"/>
            <a:ext cx="5130800" cy="276225"/>
          </a:xfrm>
          <a:prstGeom prst="rect">
            <a:avLst/>
          </a:prstGeom>
          <a:noFill/>
          <a:ln w="9525" algn="ctr">
            <a:noFill/>
            <a:miter lim="800000"/>
            <a:headEnd/>
            <a:tailEnd/>
          </a:ln>
        </p:spPr>
        <p:txBody>
          <a:bodyPr wrap="none">
            <a:spAutoFit/>
          </a:bodyPr>
          <a:lstStyle/>
          <a:p>
            <a:pPr>
              <a:defRPr/>
            </a:pPr>
            <a:r>
              <a:rPr lang="de-DE" sz="1200" dirty="0">
                <a:solidFill>
                  <a:schemeClr val="bg1">
                    <a:lumMod val="50000"/>
                  </a:schemeClr>
                </a:solidFill>
                <a:latin typeface="+mj-lt"/>
              </a:rPr>
              <a:t>I. Solov‘yov, D. Chandler, and K. Schulten, Biophys. J., </a:t>
            </a:r>
            <a:r>
              <a:rPr lang="de-DE" sz="1200" b="1" dirty="0">
                <a:solidFill>
                  <a:schemeClr val="bg1">
                    <a:lumMod val="50000"/>
                  </a:schemeClr>
                </a:solidFill>
                <a:latin typeface="+mj-lt"/>
              </a:rPr>
              <a:t>92</a:t>
            </a:r>
            <a:r>
              <a:rPr lang="de-DE" sz="1200" dirty="0">
                <a:solidFill>
                  <a:schemeClr val="bg1">
                    <a:lumMod val="50000"/>
                  </a:schemeClr>
                </a:solidFill>
                <a:latin typeface="+mj-lt"/>
              </a:rPr>
              <a:t>, 2711 (2007) </a:t>
            </a:r>
            <a:endParaRPr lang="ru-RU" sz="1200" dirty="0">
              <a:solidFill>
                <a:schemeClr val="bg1">
                  <a:lumMod val="50000"/>
                </a:schemeClr>
              </a:solidFill>
              <a:latin typeface="+mj-lt"/>
            </a:endParaRPr>
          </a:p>
        </p:txBody>
      </p:sp>
      <p:graphicFrame>
        <p:nvGraphicFramePr>
          <p:cNvPr id="8196" name="Object 14"/>
          <p:cNvGraphicFramePr>
            <a:graphicFrameLocks noChangeAspect="1"/>
          </p:cNvGraphicFramePr>
          <p:nvPr/>
        </p:nvGraphicFramePr>
        <p:xfrm>
          <a:off x="3048000" y="3276600"/>
          <a:ext cx="1143000" cy="457200"/>
        </p:xfrm>
        <a:graphic>
          <a:graphicData uri="http://schemas.openxmlformats.org/presentationml/2006/ole">
            <p:oleObj spid="_x0000_s101380" name="Equation" r:id="rId6" imgW="571320" imgH="228600" progId="">
              <p:embed/>
            </p:oleObj>
          </a:graphicData>
        </a:graphic>
      </p:graphicFrame>
      <p:sp>
        <p:nvSpPr>
          <p:cNvPr id="12" name="Date Placeholder 11"/>
          <p:cNvSpPr>
            <a:spLocks noGrp="1"/>
          </p:cNvSpPr>
          <p:nvPr>
            <p:ph type="dt" sz="half" idx="10"/>
          </p:nvPr>
        </p:nvSpPr>
        <p:spPr/>
        <p:txBody>
          <a:bodyPr/>
          <a:lstStyle/>
          <a:p>
            <a:pPr>
              <a:defRPr/>
            </a:pPr>
            <a:r>
              <a:rPr lang="en-US" smtClean="0"/>
              <a:t>22.12.2010</a:t>
            </a:r>
            <a:endParaRPr lang="en-US" dirty="0"/>
          </a:p>
        </p:txBody>
      </p:sp>
      <p:sp>
        <p:nvSpPr>
          <p:cNvPr id="13" name="Footer Placeholder 12"/>
          <p:cNvSpPr>
            <a:spLocks noGrp="1"/>
          </p:cNvSpPr>
          <p:nvPr>
            <p:ph type="ftr" sz="quarter" idx="11"/>
          </p:nvPr>
        </p:nvSpPr>
        <p:spPr>
          <a:xfrm>
            <a:off x="2514601" y="6634163"/>
            <a:ext cx="6161088" cy="223837"/>
          </a:xfrm>
        </p:spPr>
        <p:txBody>
          <a:bodyPr/>
          <a:lstStyle/>
          <a:p>
            <a:pPr>
              <a:defRPr/>
            </a:pPr>
            <a:r>
              <a:rPr lang="en-US" dirty="0" smtClean="0"/>
              <a:t>Quantum Coherent Properties of Spins III</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6"/>
          <p:cNvSpPr>
            <a:spLocks noChangeArrowheads="1"/>
          </p:cNvSpPr>
          <p:nvPr/>
        </p:nvSpPr>
        <p:spPr bwMode="auto">
          <a:xfrm>
            <a:off x="838200" y="2230438"/>
            <a:ext cx="2438400" cy="3416320"/>
          </a:xfrm>
          <a:prstGeom prst="rect">
            <a:avLst/>
          </a:prstGeom>
          <a:noFill/>
          <a:ln w="9525">
            <a:noFill/>
            <a:miter lim="800000"/>
            <a:headEnd/>
            <a:tailEnd/>
          </a:ln>
        </p:spPr>
        <p:txBody>
          <a:bodyPr wrap="square">
            <a:spAutoFit/>
          </a:bodyPr>
          <a:lstStyle/>
          <a:p>
            <a:pPr algn="just"/>
            <a:r>
              <a:rPr lang="en-US" dirty="0">
                <a:solidFill>
                  <a:srgbClr val="002060"/>
                </a:solidFill>
                <a:latin typeface="+mj-lt"/>
              </a:rPr>
              <a:t>Symmetry of the angular  dependence is consistent with an inclination compass condition</a:t>
            </a:r>
          </a:p>
          <a:p>
            <a:pPr algn="just"/>
            <a:endParaRPr lang="de-DE" dirty="0">
              <a:solidFill>
                <a:srgbClr val="002060"/>
              </a:solidFill>
              <a:latin typeface="+mj-lt"/>
            </a:endParaRPr>
          </a:p>
          <a:p>
            <a:pPr algn="just"/>
            <a:endParaRPr lang="de-DE" dirty="0">
              <a:solidFill>
                <a:srgbClr val="002060"/>
              </a:solidFill>
              <a:latin typeface="+mj-lt"/>
            </a:endParaRPr>
          </a:p>
          <a:p>
            <a:pPr algn="just"/>
            <a:endParaRPr lang="de-DE" dirty="0">
              <a:solidFill>
                <a:srgbClr val="002060"/>
              </a:solidFill>
              <a:latin typeface="+mj-lt"/>
            </a:endParaRPr>
          </a:p>
          <a:p>
            <a:pPr algn="just"/>
            <a:r>
              <a:rPr lang="en-US" dirty="0" smtClean="0">
                <a:solidFill>
                  <a:srgbClr val="002060"/>
                </a:solidFill>
                <a:latin typeface="+mj-lt"/>
              </a:rPr>
              <a:t>Maxima </a:t>
            </a:r>
            <a:r>
              <a:rPr lang="en-US" dirty="0">
                <a:solidFill>
                  <a:srgbClr val="002060"/>
                </a:solidFill>
                <a:latin typeface="+mj-lt"/>
              </a:rPr>
              <a:t>and minima caused by anisotropic hyperfine coupling tensors of the nuclei</a:t>
            </a:r>
          </a:p>
        </p:txBody>
      </p:sp>
      <p:sp>
        <p:nvSpPr>
          <p:cNvPr id="7173" name="Title 1"/>
          <p:cNvSpPr>
            <a:spLocks noGrp="1"/>
          </p:cNvSpPr>
          <p:nvPr>
            <p:ph type="title"/>
          </p:nvPr>
        </p:nvSpPr>
        <p:spPr/>
        <p:txBody>
          <a:bodyPr>
            <a:normAutofit/>
          </a:bodyPr>
          <a:lstStyle/>
          <a:p>
            <a:pPr eaLnBrk="1" fontAlgn="auto" hangingPunct="1">
              <a:spcAft>
                <a:spcPts val="0"/>
              </a:spcAft>
              <a:defRPr/>
            </a:pPr>
            <a:r>
              <a:rPr lang="de-DE" dirty="0" smtClean="0"/>
              <a:t>Angular dependence of cry-activation</a:t>
            </a:r>
            <a:endParaRPr lang="en-US" dirty="0" smtClean="0"/>
          </a:p>
        </p:txBody>
      </p:sp>
      <p:sp>
        <p:nvSpPr>
          <p:cNvPr id="6150" name="Date Placeholder 3"/>
          <p:cNvSpPr>
            <a:spLocks noGrp="1"/>
          </p:cNvSpPr>
          <p:nvPr>
            <p:ph type="dt" sz="quarter" idx="10"/>
          </p:nvPr>
        </p:nvSpPr>
        <p:spPr bwMode="auto">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defRPr/>
            </a:pPr>
            <a:r>
              <a:rPr lang="en-US" dirty="0" smtClean="0"/>
              <a:t>22.12.2010</a:t>
            </a:r>
            <a:endParaRPr lang="ru-RU" dirty="0" smtClean="0"/>
          </a:p>
        </p:txBody>
      </p:sp>
      <p:graphicFrame>
        <p:nvGraphicFramePr>
          <p:cNvPr id="9218" name="Object 116"/>
          <p:cNvGraphicFramePr>
            <a:graphicFrameLocks noChangeAspect="1"/>
          </p:cNvGraphicFramePr>
          <p:nvPr/>
        </p:nvGraphicFramePr>
        <p:xfrm>
          <a:off x="4419600" y="896937"/>
          <a:ext cx="2895600" cy="779463"/>
        </p:xfrm>
        <a:graphic>
          <a:graphicData uri="http://schemas.openxmlformats.org/presentationml/2006/ole">
            <p:oleObj spid="_x0000_s102402" name="Equation" r:id="rId3" imgW="1752480" imgH="469800" progId="">
              <p:embed/>
            </p:oleObj>
          </a:graphicData>
        </a:graphic>
      </p:graphicFrame>
      <p:pic>
        <p:nvPicPr>
          <p:cNvPr id="9223" name="Picture 4"/>
          <p:cNvPicPr>
            <a:picLocks noChangeAspect="1" noChangeArrowheads="1"/>
          </p:cNvPicPr>
          <p:nvPr/>
        </p:nvPicPr>
        <p:blipFill>
          <a:blip r:embed="rId4" cstate="print"/>
          <a:srcRect/>
          <a:stretch>
            <a:fillRect/>
          </a:stretch>
        </p:blipFill>
        <p:spPr bwMode="auto">
          <a:xfrm>
            <a:off x="3276600" y="1676400"/>
            <a:ext cx="5867400" cy="4878387"/>
          </a:xfrm>
          <a:prstGeom prst="rect">
            <a:avLst/>
          </a:prstGeom>
          <a:noFill/>
          <a:ln w="9525" algn="ctr">
            <a:noFill/>
            <a:miter lim="800000"/>
            <a:headEnd/>
            <a:tailEnd/>
          </a:ln>
        </p:spPr>
      </p:pic>
      <p:sp>
        <p:nvSpPr>
          <p:cNvPr id="9224" name="Rectangle 8"/>
          <p:cNvSpPr>
            <a:spLocks noChangeArrowheads="1"/>
          </p:cNvSpPr>
          <p:nvPr/>
        </p:nvSpPr>
        <p:spPr bwMode="auto">
          <a:xfrm>
            <a:off x="838200" y="6019800"/>
            <a:ext cx="2971800" cy="457200"/>
          </a:xfrm>
          <a:prstGeom prst="rect">
            <a:avLst/>
          </a:prstGeom>
          <a:noFill/>
          <a:ln w="9525" algn="ctr">
            <a:noFill/>
            <a:miter lim="800000"/>
            <a:headEnd/>
            <a:tailEnd/>
          </a:ln>
        </p:spPr>
        <p:txBody>
          <a:bodyPr wrap="square">
            <a:spAutoFit/>
          </a:bodyPr>
          <a:lstStyle/>
          <a:p>
            <a:pPr>
              <a:defRPr/>
            </a:pPr>
            <a:r>
              <a:rPr lang="de-DE" sz="1200" dirty="0">
                <a:solidFill>
                  <a:schemeClr val="bg1">
                    <a:lumMod val="50000"/>
                  </a:schemeClr>
                </a:solidFill>
                <a:latin typeface="+mj-lt"/>
              </a:rPr>
              <a:t>I. Solov‘yov, D. Chandler, and K. Schulten, Biophys. J., </a:t>
            </a:r>
            <a:r>
              <a:rPr lang="de-DE" sz="1200" b="1" dirty="0">
                <a:solidFill>
                  <a:schemeClr val="bg1">
                    <a:lumMod val="50000"/>
                  </a:schemeClr>
                </a:solidFill>
                <a:latin typeface="+mj-lt"/>
              </a:rPr>
              <a:t>92</a:t>
            </a:r>
            <a:r>
              <a:rPr lang="de-DE" sz="1200" dirty="0">
                <a:solidFill>
                  <a:schemeClr val="bg1">
                    <a:lumMod val="50000"/>
                  </a:schemeClr>
                </a:solidFill>
                <a:latin typeface="+mj-lt"/>
              </a:rPr>
              <a:t>, 2711 (2007) </a:t>
            </a:r>
            <a:endParaRPr lang="ru-RU" sz="1200" dirty="0">
              <a:solidFill>
                <a:schemeClr val="bg1">
                  <a:lumMod val="50000"/>
                </a:schemeClr>
              </a:solidFill>
              <a:latin typeface="+mj-lt"/>
            </a:endParaRPr>
          </a:p>
        </p:txBody>
      </p:sp>
      <p:graphicFrame>
        <p:nvGraphicFramePr>
          <p:cNvPr id="9219" name="Object 8"/>
          <p:cNvGraphicFramePr>
            <a:graphicFrameLocks noChangeAspect="1"/>
          </p:cNvGraphicFramePr>
          <p:nvPr/>
        </p:nvGraphicFramePr>
        <p:xfrm>
          <a:off x="762000" y="3810001"/>
          <a:ext cx="2514600" cy="505601"/>
        </p:xfrm>
        <a:graphic>
          <a:graphicData uri="http://schemas.openxmlformats.org/presentationml/2006/ole">
            <p:oleObj spid="_x0000_s102403" name="Equation" r:id="rId5" imgW="2273040" imgH="457200" progId="">
              <p:embed/>
            </p:oleObj>
          </a:graphicData>
        </a:graphic>
      </p:graphicFrame>
      <p:sp>
        <p:nvSpPr>
          <p:cNvPr id="9225" name="TextBox 10"/>
          <p:cNvSpPr txBox="1">
            <a:spLocks noChangeArrowheads="1"/>
          </p:cNvSpPr>
          <p:nvPr/>
        </p:nvSpPr>
        <p:spPr bwMode="auto">
          <a:xfrm>
            <a:off x="838200" y="990600"/>
            <a:ext cx="3352800" cy="646113"/>
          </a:xfrm>
          <a:prstGeom prst="rect">
            <a:avLst/>
          </a:prstGeom>
          <a:noFill/>
          <a:ln w="9525">
            <a:noFill/>
            <a:miter lim="800000"/>
            <a:headEnd/>
            <a:tailEnd/>
          </a:ln>
        </p:spPr>
        <p:txBody>
          <a:bodyPr wrap="square">
            <a:spAutoFit/>
          </a:bodyPr>
          <a:lstStyle/>
          <a:p>
            <a:r>
              <a:rPr lang="de-DE" dirty="0">
                <a:solidFill>
                  <a:srgbClr val="002060"/>
                </a:solidFill>
                <a:cs typeface="Arial" pitchFamily="34" charset="0"/>
              </a:rPr>
              <a:t>Cryptochrome activation rate can be calculated as follows:</a:t>
            </a:r>
            <a:endParaRPr lang="en-US" dirty="0">
              <a:solidFill>
                <a:srgbClr val="002060"/>
              </a:solidFill>
              <a:cs typeface="Arial" pitchFamily="34" charset="0"/>
            </a:endParaRPr>
          </a:p>
        </p:txBody>
      </p:sp>
      <p:sp>
        <p:nvSpPr>
          <p:cNvPr id="10" name="Footer Placeholder 9"/>
          <p:cNvSpPr>
            <a:spLocks noGrp="1"/>
          </p:cNvSpPr>
          <p:nvPr>
            <p:ph type="ftr" sz="quarter" idx="11"/>
          </p:nvPr>
        </p:nvSpPr>
        <p:spPr/>
        <p:txBody>
          <a:bodyPr/>
          <a:lstStyle/>
          <a:p>
            <a:pPr>
              <a:defRPr/>
            </a:pPr>
            <a:r>
              <a:rPr lang="en-US" smtClean="0"/>
              <a:t>Quantum Coherent Properties of Spins III</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rrowheads="1"/>
          </p:cNvPicPr>
          <p:nvPr/>
        </p:nvPicPr>
        <p:blipFill>
          <a:blip r:embed="rId2" cstate="print"/>
          <a:srcRect/>
          <a:stretch>
            <a:fillRect/>
          </a:stretch>
        </p:blipFill>
        <p:spPr bwMode="auto">
          <a:xfrm>
            <a:off x="1035050" y="1063625"/>
            <a:ext cx="6388100" cy="4406900"/>
          </a:xfrm>
          <a:prstGeom prst="rect">
            <a:avLst/>
          </a:prstGeom>
          <a:noFill/>
          <a:ln w="9525">
            <a:noFill/>
            <a:miter lim="800000"/>
            <a:headEnd/>
            <a:tailEnd/>
          </a:ln>
        </p:spPr>
      </p:pic>
      <p:sp>
        <p:nvSpPr>
          <p:cNvPr id="31747" name="Rectangle 2"/>
          <p:cNvSpPr>
            <a:spLocks/>
          </p:cNvSpPr>
          <p:nvPr/>
        </p:nvSpPr>
        <p:spPr bwMode="auto">
          <a:xfrm>
            <a:off x="1225550" y="5757863"/>
            <a:ext cx="6467475" cy="261937"/>
          </a:xfrm>
          <a:prstGeom prst="rect">
            <a:avLst/>
          </a:prstGeom>
          <a:noFill/>
          <a:ln w="12700">
            <a:noFill/>
            <a:miter lim="800000"/>
            <a:headEnd/>
            <a:tailEnd/>
          </a:ln>
        </p:spPr>
        <p:txBody>
          <a:bodyPr wrap="none" lIns="0" tIns="0" rIns="40638" bIns="0">
            <a:spAutoFit/>
          </a:bodyPr>
          <a:lstStyle/>
          <a:p>
            <a:pPr marL="39688"/>
            <a:r>
              <a:rPr lang="en-US" sz="1700">
                <a:solidFill>
                  <a:srgbClr val="003366"/>
                </a:solidFill>
                <a:cs typeface="Arial" charset="0"/>
                <a:sym typeface="Arial" charset="0"/>
              </a:rPr>
              <a:t>Cryptochrome is observed in three states: FAD, FADH and FADH</a:t>
            </a:r>
            <a:r>
              <a:rPr lang="en-US" sz="1700" baseline="30000">
                <a:solidFill>
                  <a:srgbClr val="003366"/>
                </a:solidFill>
                <a:cs typeface="Arial" charset="0"/>
                <a:sym typeface="Arial" charset="0"/>
              </a:rPr>
              <a:t>-</a:t>
            </a:r>
          </a:p>
        </p:txBody>
      </p:sp>
      <p:sp>
        <p:nvSpPr>
          <p:cNvPr id="31748" name="Oval 4"/>
          <p:cNvSpPr>
            <a:spLocks/>
          </p:cNvSpPr>
          <p:nvPr/>
        </p:nvSpPr>
        <p:spPr bwMode="auto">
          <a:xfrm>
            <a:off x="1484312" y="2097088"/>
            <a:ext cx="3724275" cy="1330325"/>
          </a:xfrm>
          <a:prstGeom prst="ellipse">
            <a:avLst/>
          </a:prstGeom>
          <a:noFill/>
          <a:ln w="50800">
            <a:solidFill>
              <a:srgbClr val="E3131B"/>
            </a:solidFill>
            <a:round/>
            <a:headEnd/>
            <a:tailEnd/>
          </a:ln>
        </p:spPr>
        <p:txBody>
          <a:bodyPr lIns="0" tIns="0" rIns="0" bIns="0"/>
          <a:lstStyle/>
          <a:p>
            <a:endParaRPr lang="en-US"/>
          </a:p>
        </p:txBody>
      </p:sp>
      <p:sp>
        <p:nvSpPr>
          <p:cNvPr id="31749" name="Rectangle 5"/>
          <p:cNvSpPr>
            <a:spLocks/>
          </p:cNvSpPr>
          <p:nvPr/>
        </p:nvSpPr>
        <p:spPr bwMode="auto">
          <a:xfrm>
            <a:off x="893762" y="1447800"/>
            <a:ext cx="1911350" cy="762000"/>
          </a:xfrm>
          <a:prstGeom prst="rect">
            <a:avLst/>
          </a:prstGeom>
          <a:noFill/>
          <a:ln w="12700">
            <a:noFill/>
            <a:miter lim="800000"/>
            <a:headEnd/>
            <a:tailEnd/>
          </a:ln>
        </p:spPr>
        <p:txBody>
          <a:bodyPr lIns="0" tIns="0" rIns="40638" bIns="0"/>
          <a:lstStyle/>
          <a:p>
            <a:pPr marL="39688"/>
            <a:r>
              <a:rPr lang="en-US" sz="2100" b="1" dirty="0">
                <a:solidFill>
                  <a:srgbClr val="EA0502"/>
                </a:solidFill>
                <a:cs typeface="Times" charset="0"/>
              </a:rPr>
              <a:t>magnetic field dependence 1</a:t>
            </a:r>
          </a:p>
        </p:txBody>
      </p:sp>
      <p:sp>
        <p:nvSpPr>
          <p:cNvPr id="31750" name="Rectangle 6"/>
          <p:cNvSpPr>
            <a:spLocks/>
          </p:cNvSpPr>
          <p:nvPr/>
        </p:nvSpPr>
        <p:spPr bwMode="auto">
          <a:xfrm>
            <a:off x="838200" y="152400"/>
            <a:ext cx="8274050" cy="609600"/>
          </a:xfrm>
          <a:prstGeom prst="rect">
            <a:avLst/>
          </a:prstGeom>
          <a:noFill/>
          <a:ln w="12700">
            <a:noFill/>
            <a:miter lim="800000"/>
            <a:headEnd/>
            <a:tailEnd/>
          </a:ln>
        </p:spPr>
        <p:txBody>
          <a:bodyPr lIns="0" tIns="0" rIns="40638" bIns="0"/>
          <a:lstStyle/>
          <a:p>
            <a:pPr marL="39688"/>
            <a:r>
              <a:rPr lang="en-US" sz="2400" dirty="0" err="1" smtClean="0">
                <a:solidFill>
                  <a:schemeClr val="bg1"/>
                </a:solidFill>
                <a:ea typeface="Lucida Grande" charset="0"/>
                <a:cs typeface="Arial" charset="0"/>
                <a:sym typeface="Lucida Grande" charset="0"/>
              </a:rPr>
              <a:t>Photoactivation</a:t>
            </a:r>
            <a:r>
              <a:rPr lang="en-US" sz="2400" dirty="0" smtClean="0">
                <a:solidFill>
                  <a:schemeClr val="bg1"/>
                </a:solidFill>
                <a:ea typeface="Lucida Grande" charset="0"/>
                <a:cs typeface="Arial" charset="0"/>
                <a:sym typeface="Lucida Grande" charset="0"/>
              </a:rPr>
              <a:t> </a:t>
            </a:r>
            <a:r>
              <a:rPr lang="en-US" sz="2400" dirty="0">
                <a:solidFill>
                  <a:schemeClr val="bg1"/>
                </a:solidFill>
                <a:ea typeface="Lucida Grande" charset="0"/>
                <a:cs typeface="Arial" charset="0"/>
                <a:sym typeface="Lucida Grande" charset="0"/>
              </a:rPr>
              <a:t>and dark deactivation </a:t>
            </a:r>
            <a:r>
              <a:rPr lang="en-US" sz="2400" dirty="0" smtClean="0">
                <a:solidFill>
                  <a:schemeClr val="bg1"/>
                </a:solidFill>
                <a:ea typeface="Lucida Grande" charset="0"/>
                <a:cs typeface="Arial" charset="0"/>
                <a:sym typeface="Lucida Grande" charset="0"/>
              </a:rPr>
              <a:t>in </a:t>
            </a:r>
            <a:r>
              <a:rPr lang="en-US" sz="2400" dirty="0" err="1" smtClean="0">
                <a:solidFill>
                  <a:schemeClr val="bg1"/>
                </a:solidFill>
                <a:ea typeface="Lucida Grande" charset="0"/>
                <a:cs typeface="Arial" charset="0"/>
                <a:sym typeface="Lucida Grande" charset="0"/>
              </a:rPr>
              <a:t>cryptochrome</a:t>
            </a:r>
            <a:endParaRPr lang="en-US" sz="2400" dirty="0">
              <a:solidFill>
                <a:schemeClr val="bg1"/>
              </a:solidFill>
              <a:ea typeface="Lucida Grande" charset="0"/>
              <a:cs typeface="Arial" charset="0"/>
            </a:endParaRPr>
          </a:p>
        </p:txBody>
      </p:sp>
      <p:sp>
        <p:nvSpPr>
          <p:cNvPr id="31751" name="Oval 7"/>
          <p:cNvSpPr>
            <a:spLocks/>
          </p:cNvSpPr>
          <p:nvPr/>
        </p:nvSpPr>
        <p:spPr bwMode="auto">
          <a:xfrm rot="3155677">
            <a:off x="2966243" y="2820195"/>
            <a:ext cx="4092575" cy="1890712"/>
          </a:xfrm>
          <a:prstGeom prst="ellipse">
            <a:avLst/>
          </a:prstGeom>
          <a:noFill/>
          <a:ln w="50800">
            <a:solidFill>
              <a:srgbClr val="1B1FE3"/>
            </a:solidFill>
            <a:round/>
            <a:headEnd/>
            <a:tailEnd/>
          </a:ln>
        </p:spPr>
        <p:txBody>
          <a:bodyPr lIns="0" tIns="0" rIns="0" bIns="0"/>
          <a:lstStyle/>
          <a:p>
            <a:endParaRPr lang="en-US"/>
          </a:p>
        </p:txBody>
      </p:sp>
      <p:sp>
        <p:nvSpPr>
          <p:cNvPr id="31752" name="Rectangle 8"/>
          <p:cNvSpPr>
            <a:spLocks/>
          </p:cNvSpPr>
          <p:nvPr/>
        </p:nvSpPr>
        <p:spPr bwMode="auto">
          <a:xfrm>
            <a:off x="6610350" y="4025900"/>
            <a:ext cx="2284412" cy="741363"/>
          </a:xfrm>
          <a:prstGeom prst="rect">
            <a:avLst/>
          </a:prstGeom>
          <a:noFill/>
          <a:ln w="12700">
            <a:noFill/>
            <a:miter lim="800000"/>
            <a:headEnd/>
            <a:tailEnd/>
          </a:ln>
        </p:spPr>
        <p:txBody>
          <a:bodyPr lIns="0" tIns="0" rIns="40638" bIns="0"/>
          <a:lstStyle/>
          <a:p>
            <a:pPr marL="39688"/>
            <a:r>
              <a:rPr lang="en-US" sz="2100" b="1">
                <a:solidFill>
                  <a:srgbClr val="1215EA"/>
                </a:solidFill>
                <a:cs typeface="Times" charset="0"/>
              </a:rPr>
              <a:t>magnetic field dependence 2</a:t>
            </a:r>
          </a:p>
        </p:txBody>
      </p:sp>
      <p:sp>
        <p:nvSpPr>
          <p:cNvPr id="31753" name="Rectangle 3"/>
          <p:cNvSpPr>
            <a:spLocks/>
          </p:cNvSpPr>
          <p:nvPr/>
        </p:nvSpPr>
        <p:spPr bwMode="auto">
          <a:xfrm>
            <a:off x="817562" y="990600"/>
            <a:ext cx="3124200" cy="400050"/>
          </a:xfrm>
          <a:prstGeom prst="rect">
            <a:avLst/>
          </a:prstGeom>
          <a:noFill/>
          <a:ln w="9525">
            <a:noFill/>
            <a:miter lim="800000"/>
            <a:headEnd/>
            <a:tailEnd/>
          </a:ln>
        </p:spPr>
        <p:txBody>
          <a:bodyPr lIns="0" tIns="0" rIns="40638" bIns="0"/>
          <a:lstStyle/>
          <a:p>
            <a:pPr marL="39688"/>
            <a:r>
              <a:rPr lang="en-US" sz="1200" dirty="0">
                <a:solidFill>
                  <a:srgbClr val="E4180D"/>
                </a:solidFill>
                <a:cs typeface="Arial" charset="0"/>
                <a:sym typeface="Arial" charset="0"/>
              </a:rPr>
              <a:t>I.A. </a:t>
            </a:r>
            <a:r>
              <a:rPr lang="en-US" sz="1200" dirty="0" err="1">
                <a:solidFill>
                  <a:srgbClr val="E4180D"/>
                </a:solidFill>
                <a:cs typeface="Arial" charset="0"/>
                <a:sym typeface="Arial" charset="0"/>
              </a:rPr>
              <a:t>Solov‘yov</a:t>
            </a:r>
            <a:r>
              <a:rPr lang="en-US" sz="1200" dirty="0">
                <a:solidFill>
                  <a:srgbClr val="E4180D"/>
                </a:solidFill>
                <a:cs typeface="Arial" charset="0"/>
                <a:sym typeface="Arial" charset="0"/>
              </a:rPr>
              <a:t>, D.E. Chandler, and K. </a:t>
            </a:r>
            <a:r>
              <a:rPr lang="en-US" sz="1200" dirty="0" err="1">
                <a:solidFill>
                  <a:srgbClr val="E4180D"/>
                </a:solidFill>
                <a:cs typeface="Arial" charset="0"/>
                <a:sym typeface="Arial" charset="0"/>
              </a:rPr>
              <a:t>Schulten</a:t>
            </a:r>
            <a:r>
              <a:rPr lang="en-US" sz="1200" dirty="0">
                <a:solidFill>
                  <a:srgbClr val="E4180D"/>
                </a:solidFill>
                <a:cs typeface="Arial" charset="0"/>
                <a:sym typeface="Arial" charset="0"/>
              </a:rPr>
              <a:t>, </a:t>
            </a:r>
            <a:r>
              <a:rPr lang="en-US" sz="1200" dirty="0" err="1">
                <a:solidFill>
                  <a:srgbClr val="E4180D"/>
                </a:solidFill>
                <a:cs typeface="Arial" charset="0"/>
                <a:sym typeface="Arial" charset="0"/>
              </a:rPr>
              <a:t>Biophys</a:t>
            </a:r>
            <a:r>
              <a:rPr lang="en-US" sz="1200" dirty="0">
                <a:solidFill>
                  <a:srgbClr val="E4180D"/>
                </a:solidFill>
                <a:cs typeface="Arial" charset="0"/>
                <a:sym typeface="Arial" charset="0"/>
              </a:rPr>
              <a:t>. J. </a:t>
            </a:r>
            <a:r>
              <a:rPr lang="en-US" sz="1200" b="1" dirty="0">
                <a:solidFill>
                  <a:srgbClr val="E4180D"/>
                </a:solidFill>
                <a:cs typeface="Arial" charset="0"/>
                <a:sym typeface="Arial" charset="0"/>
              </a:rPr>
              <a:t>92</a:t>
            </a:r>
            <a:r>
              <a:rPr lang="en-US" sz="1200" dirty="0">
                <a:solidFill>
                  <a:srgbClr val="E4180D"/>
                </a:solidFill>
                <a:cs typeface="Arial" charset="0"/>
                <a:sym typeface="Arial" charset="0"/>
              </a:rPr>
              <a:t>, 2711 (2007) </a:t>
            </a:r>
          </a:p>
        </p:txBody>
      </p:sp>
      <p:sp>
        <p:nvSpPr>
          <p:cNvPr id="31754" name="Rectangle 8"/>
          <p:cNvSpPr>
            <a:spLocks/>
          </p:cNvSpPr>
          <p:nvPr/>
        </p:nvSpPr>
        <p:spPr bwMode="auto">
          <a:xfrm>
            <a:off x="6837362" y="3417888"/>
            <a:ext cx="2382838" cy="544512"/>
          </a:xfrm>
          <a:prstGeom prst="rect">
            <a:avLst/>
          </a:prstGeom>
          <a:noFill/>
          <a:ln w="12700">
            <a:noFill/>
            <a:miter lim="800000"/>
            <a:headEnd/>
            <a:tailEnd/>
          </a:ln>
        </p:spPr>
        <p:txBody>
          <a:bodyPr lIns="0" tIns="0" rIns="40638" bIns="0"/>
          <a:lstStyle/>
          <a:p>
            <a:pPr marL="39688"/>
            <a:r>
              <a:rPr lang="en-US" sz="1200">
                <a:solidFill>
                  <a:srgbClr val="1E20F3"/>
                </a:solidFill>
                <a:cs typeface="Arial" charset="0"/>
                <a:sym typeface="Arial" charset="0"/>
              </a:rPr>
              <a:t>I.A. Solov‘yov and K. Schulten, Biophysical J. </a:t>
            </a:r>
            <a:r>
              <a:rPr lang="en-US" sz="1200" b="1">
                <a:solidFill>
                  <a:srgbClr val="1E20F3"/>
                </a:solidFill>
                <a:cs typeface="Arial" charset="0"/>
                <a:sym typeface="Arial" charset="0"/>
              </a:rPr>
              <a:t>96</a:t>
            </a:r>
            <a:r>
              <a:rPr lang="en-US" sz="1200">
                <a:solidFill>
                  <a:srgbClr val="1E20F3"/>
                </a:solidFill>
                <a:cs typeface="Arial" charset="0"/>
                <a:sym typeface="Arial" charset="0"/>
              </a:rPr>
              <a:t>, 4804 (2009) </a:t>
            </a:r>
          </a:p>
        </p:txBody>
      </p:sp>
      <p:sp>
        <p:nvSpPr>
          <p:cNvPr id="11" name="Date Placeholder 3"/>
          <p:cNvSpPr>
            <a:spLocks noGrp="1"/>
          </p:cNvSpPr>
          <p:nvPr>
            <p:ph type="dt" sz="quarter" idx="10"/>
          </p:nvPr>
        </p:nvSpPr>
        <p:spPr bwMode="auto">
          <a:xfrm>
            <a:off x="838200" y="6638544"/>
            <a:ext cx="1893888" cy="152400"/>
          </a:xfrm>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defRPr/>
            </a:pPr>
            <a:r>
              <a:rPr lang="en-US" dirty="0" smtClean="0"/>
              <a:t>22.12.2010</a:t>
            </a:r>
            <a:endParaRPr lang="ru-RU" dirty="0" smtClean="0"/>
          </a:p>
        </p:txBody>
      </p:sp>
      <p:sp>
        <p:nvSpPr>
          <p:cNvPr id="12" name="Footer Placeholder 9"/>
          <p:cNvSpPr>
            <a:spLocks noGrp="1"/>
          </p:cNvSpPr>
          <p:nvPr>
            <p:ph type="ftr" sz="quarter" idx="11"/>
          </p:nvPr>
        </p:nvSpPr>
        <p:spPr>
          <a:xfrm>
            <a:off x="2514601" y="6638544"/>
            <a:ext cx="6161088" cy="223837"/>
          </a:xfrm>
        </p:spPr>
        <p:txBody>
          <a:bodyPr/>
          <a:lstStyle/>
          <a:p>
            <a:pPr>
              <a:defRPr/>
            </a:pPr>
            <a:r>
              <a:rPr lang="en-US" smtClean="0"/>
              <a:t>Quantum Coherent Properties of Spins III</a:t>
            </a:r>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rrowheads="1"/>
          </p:cNvPicPr>
          <p:nvPr/>
        </p:nvPicPr>
        <p:blipFill>
          <a:blip r:embed="rId2" cstate="print"/>
          <a:srcRect/>
          <a:stretch>
            <a:fillRect/>
          </a:stretch>
        </p:blipFill>
        <p:spPr bwMode="auto">
          <a:xfrm>
            <a:off x="839787" y="838200"/>
            <a:ext cx="4848225" cy="5257800"/>
          </a:xfrm>
          <a:prstGeom prst="rect">
            <a:avLst/>
          </a:prstGeom>
          <a:noFill/>
          <a:ln w="9525">
            <a:noFill/>
            <a:miter lim="800000"/>
            <a:headEnd/>
            <a:tailEnd/>
          </a:ln>
        </p:spPr>
      </p:pic>
      <p:pic>
        <p:nvPicPr>
          <p:cNvPr id="27652" name="Picture 3"/>
          <p:cNvPicPr>
            <a:picLocks noChangeArrowheads="1"/>
          </p:cNvPicPr>
          <p:nvPr/>
        </p:nvPicPr>
        <p:blipFill>
          <a:blip r:embed="rId3" cstate="print"/>
          <a:srcRect/>
          <a:stretch>
            <a:fillRect/>
          </a:stretch>
        </p:blipFill>
        <p:spPr bwMode="auto">
          <a:xfrm>
            <a:off x="5899150" y="838200"/>
            <a:ext cx="3168650" cy="2282825"/>
          </a:xfrm>
          <a:prstGeom prst="rect">
            <a:avLst/>
          </a:prstGeom>
          <a:noFill/>
          <a:ln w="9525">
            <a:noFill/>
            <a:miter lim="800000"/>
            <a:headEnd/>
            <a:tailEnd/>
          </a:ln>
        </p:spPr>
      </p:pic>
      <p:pic>
        <p:nvPicPr>
          <p:cNvPr id="27653" name="Picture 4"/>
          <p:cNvPicPr>
            <a:picLocks noChangeArrowheads="1"/>
          </p:cNvPicPr>
          <p:nvPr/>
        </p:nvPicPr>
        <p:blipFill>
          <a:blip r:embed="rId4" cstate="print"/>
          <a:srcRect/>
          <a:stretch>
            <a:fillRect/>
          </a:stretch>
        </p:blipFill>
        <p:spPr bwMode="auto">
          <a:xfrm>
            <a:off x="6267450" y="3703638"/>
            <a:ext cx="1470025" cy="633412"/>
          </a:xfrm>
          <a:prstGeom prst="rect">
            <a:avLst/>
          </a:prstGeom>
          <a:noFill/>
          <a:ln w="9525">
            <a:noFill/>
            <a:miter lim="800000"/>
            <a:headEnd/>
            <a:tailEnd/>
          </a:ln>
        </p:spPr>
      </p:pic>
      <p:sp>
        <p:nvSpPr>
          <p:cNvPr id="27654" name="Rectangle 5"/>
          <p:cNvSpPr>
            <a:spLocks/>
          </p:cNvSpPr>
          <p:nvPr/>
        </p:nvSpPr>
        <p:spPr bwMode="auto">
          <a:xfrm>
            <a:off x="5764212" y="4343400"/>
            <a:ext cx="3379788" cy="1438275"/>
          </a:xfrm>
          <a:prstGeom prst="rect">
            <a:avLst/>
          </a:prstGeom>
          <a:noFill/>
          <a:ln w="12700">
            <a:noFill/>
            <a:miter lim="800000"/>
            <a:headEnd/>
            <a:tailEnd/>
          </a:ln>
        </p:spPr>
        <p:txBody>
          <a:bodyPr lIns="0" tIns="0" rIns="40638" bIns="0"/>
          <a:lstStyle/>
          <a:p>
            <a:pPr marL="39688"/>
            <a:r>
              <a:rPr lang="en-US" sz="1300" dirty="0">
                <a:solidFill>
                  <a:srgbClr val="002060"/>
                </a:solidFill>
                <a:cs typeface="Arial" pitchFamily="34" charset="0"/>
                <a:sym typeface="Arial" pitchFamily="34" charset="0"/>
              </a:rPr>
              <a:t>Disorientation at 1.315 MHz</a:t>
            </a:r>
          </a:p>
          <a:p>
            <a:pPr marL="39688"/>
            <a:r>
              <a:rPr lang="en-US" sz="1300" dirty="0">
                <a:solidFill>
                  <a:srgbClr val="002060"/>
                </a:solidFill>
                <a:cs typeface="Arial" pitchFamily="34" charset="0"/>
                <a:sym typeface="Arial" pitchFamily="34" charset="0"/>
              </a:rPr>
              <a:t>→ precisely the </a:t>
            </a:r>
            <a:r>
              <a:rPr lang="en-US" sz="1300" dirty="0" err="1">
                <a:solidFill>
                  <a:srgbClr val="002060"/>
                </a:solidFill>
                <a:cs typeface="Arial" pitchFamily="34" charset="0"/>
                <a:sym typeface="Arial" pitchFamily="34" charset="0"/>
              </a:rPr>
              <a:t>Larmor</a:t>
            </a:r>
            <a:r>
              <a:rPr lang="en-US" sz="1300" dirty="0">
                <a:solidFill>
                  <a:srgbClr val="002060"/>
                </a:solidFill>
                <a:cs typeface="Arial" pitchFamily="34" charset="0"/>
                <a:sym typeface="Arial" pitchFamily="34" charset="0"/>
              </a:rPr>
              <a:t> frequency of an electron in the 0.47 G magnetic field.</a:t>
            </a:r>
          </a:p>
          <a:p>
            <a:pPr marL="39688"/>
            <a:endParaRPr lang="en-US" sz="1300" dirty="0">
              <a:solidFill>
                <a:srgbClr val="002060"/>
              </a:solidFill>
              <a:cs typeface="Arial" pitchFamily="34" charset="0"/>
              <a:sym typeface="Arial" pitchFamily="34" charset="0"/>
            </a:endParaRPr>
          </a:p>
          <a:p>
            <a:pPr marL="39688"/>
            <a:r>
              <a:rPr lang="en-US" sz="1300" dirty="0">
                <a:solidFill>
                  <a:srgbClr val="002060"/>
                </a:solidFill>
                <a:cs typeface="Arial" pitchFamily="34" charset="0"/>
                <a:sym typeface="Arial" pitchFamily="34" charset="0"/>
              </a:rPr>
              <a:t>Can be explained in a radical pair reaction, where one radical is devoid of hyperfine interaction.</a:t>
            </a:r>
          </a:p>
        </p:txBody>
      </p:sp>
      <p:pic>
        <p:nvPicPr>
          <p:cNvPr id="27655" name="Picture 6"/>
          <p:cNvPicPr>
            <a:picLocks noChangeArrowheads="1"/>
          </p:cNvPicPr>
          <p:nvPr/>
        </p:nvPicPr>
        <p:blipFill>
          <a:blip r:embed="rId5" cstate="print"/>
          <a:srcRect/>
          <a:stretch>
            <a:fillRect/>
          </a:stretch>
        </p:blipFill>
        <p:spPr bwMode="auto">
          <a:xfrm>
            <a:off x="5848350" y="3379788"/>
            <a:ext cx="2586037" cy="309562"/>
          </a:xfrm>
          <a:prstGeom prst="rect">
            <a:avLst/>
          </a:prstGeom>
          <a:noFill/>
          <a:ln w="9525">
            <a:noFill/>
            <a:miter lim="800000"/>
            <a:headEnd/>
            <a:tailEnd/>
          </a:ln>
        </p:spPr>
      </p:pic>
      <p:sp>
        <p:nvSpPr>
          <p:cNvPr id="27656" name="Rectangle 7"/>
          <p:cNvSpPr>
            <a:spLocks/>
          </p:cNvSpPr>
          <p:nvPr/>
        </p:nvSpPr>
        <p:spPr bwMode="auto">
          <a:xfrm>
            <a:off x="5840412" y="3048000"/>
            <a:ext cx="1947863" cy="266700"/>
          </a:xfrm>
          <a:prstGeom prst="rect">
            <a:avLst/>
          </a:prstGeom>
          <a:noFill/>
          <a:ln w="12700">
            <a:noFill/>
            <a:miter lim="800000"/>
            <a:headEnd/>
            <a:tailEnd/>
          </a:ln>
        </p:spPr>
        <p:txBody>
          <a:bodyPr lIns="0" tIns="0" rIns="40638" bIns="0"/>
          <a:lstStyle/>
          <a:p>
            <a:pPr marL="39688"/>
            <a:r>
              <a:rPr lang="en-US" sz="1400">
                <a:solidFill>
                  <a:srgbClr val="002060"/>
                </a:solidFill>
                <a:cs typeface="Arial" pitchFamily="34" charset="0"/>
                <a:sym typeface="Arial" pitchFamily="34" charset="0"/>
              </a:rPr>
              <a:t>For an electron:</a:t>
            </a:r>
          </a:p>
        </p:txBody>
      </p:sp>
      <p:sp>
        <p:nvSpPr>
          <p:cNvPr id="27657" name="Rectangle 8"/>
          <p:cNvSpPr>
            <a:spLocks noGrp="1" noChangeArrowheads="1"/>
          </p:cNvSpPr>
          <p:nvPr>
            <p:ph type="title"/>
          </p:nvPr>
        </p:nvSpPr>
        <p:spPr>
          <a:xfrm>
            <a:off x="838200" y="0"/>
            <a:ext cx="7315200" cy="685800"/>
          </a:xfrm>
        </p:spPr>
        <p:txBody>
          <a:bodyPr rIns="40638"/>
          <a:lstStyle/>
          <a:p>
            <a:pPr marL="39688"/>
            <a:r>
              <a:rPr lang="en-US" sz="2000" dirty="0" smtClean="0">
                <a:sym typeface="Lucida Grande" charset="0"/>
              </a:rPr>
              <a:t>Key hint for dark deactivation mechanism derived from bird behavior in radio frequency fields</a:t>
            </a:r>
          </a:p>
        </p:txBody>
      </p:sp>
      <p:sp>
        <p:nvSpPr>
          <p:cNvPr id="27658" name="Oval 9"/>
          <p:cNvSpPr>
            <a:spLocks/>
          </p:cNvSpPr>
          <p:nvPr/>
        </p:nvSpPr>
        <p:spPr bwMode="auto">
          <a:xfrm>
            <a:off x="7086600" y="847725"/>
            <a:ext cx="806450" cy="1438275"/>
          </a:xfrm>
          <a:prstGeom prst="ellipse">
            <a:avLst/>
          </a:prstGeom>
          <a:noFill/>
          <a:ln w="38100">
            <a:solidFill>
              <a:srgbClr val="FF191F"/>
            </a:solidFill>
            <a:round/>
            <a:headEnd/>
            <a:tailEnd/>
          </a:ln>
        </p:spPr>
        <p:txBody>
          <a:bodyPr lIns="0" tIns="0" rIns="0" bIns="0"/>
          <a:lstStyle/>
          <a:p>
            <a:endParaRPr lang="en-US"/>
          </a:p>
        </p:txBody>
      </p:sp>
      <p:grpSp>
        <p:nvGrpSpPr>
          <p:cNvPr id="2" name="Group 10"/>
          <p:cNvGrpSpPr>
            <a:grpSpLocks/>
          </p:cNvGrpSpPr>
          <p:nvPr/>
        </p:nvGrpSpPr>
        <p:grpSpPr bwMode="auto">
          <a:xfrm>
            <a:off x="2849562" y="1290638"/>
            <a:ext cx="876300" cy="625475"/>
            <a:chOff x="0" y="0"/>
            <a:chExt cx="784" cy="560"/>
          </a:xfrm>
        </p:grpSpPr>
        <p:sp>
          <p:nvSpPr>
            <p:cNvPr id="27668" name="Line 11"/>
            <p:cNvSpPr>
              <a:spLocks noChangeShapeType="1"/>
            </p:cNvSpPr>
            <p:nvPr/>
          </p:nvSpPr>
          <p:spPr bwMode="auto">
            <a:xfrm rot="10800000" flipH="1">
              <a:off x="0" y="0"/>
              <a:ext cx="784" cy="288"/>
            </a:xfrm>
            <a:prstGeom prst="line">
              <a:avLst/>
            </a:prstGeom>
            <a:noFill/>
            <a:ln w="38100">
              <a:solidFill>
                <a:srgbClr val="FF1B2A"/>
              </a:solidFill>
              <a:round/>
              <a:headEnd/>
              <a:tailEnd/>
            </a:ln>
          </p:spPr>
          <p:txBody>
            <a:bodyPr lIns="0" tIns="0" rIns="0" bIns="0"/>
            <a:lstStyle/>
            <a:p>
              <a:endParaRPr lang="en-US"/>
            </a:p>
          </p:txBody>
        </p:sp>
        <p:sp>
          <p:nvSpPr>
            <p:cNvPr id="27669" name="Line 12"/>
            <p:cNvSpPr>
              <a:spLocks noChangeShapeType="1"/>
            </p:cNvSpPr>
            <p:nvPr/>
          </p:nvSpPr>
          <p:spPr bwMode="auto">
            <a:xfrm>
              <a:off x="0" y="280"/>
              <a:ext cx="784" cy="280"/>
            </a:xfrm>
            <a:prstGeom prst="line">
              <a:avLst/>
            </a:prstGeom>
            <a:noFill/>
            <a:ln w="38100">
              <a:solidFill>
                <a:srgbClr val="FF1B2A"/>
              </a:solidFill>
              <a:round/>
              <a:headEnd/>
              <a:tailEnd/>
            </a:ln>
          </p:spPr>
          <p:txBody>
            <a:bodyPr lIns="0" tIns="0" rIns="0" bIns="0"/>
            <a:lstStyle/>
            <a:p>
              <a:endParaRPr lang="en-US"/>
            </a:p>
          </p:txBody>
        </p:sp>
      </p:grpSp>
      <p:sp>
        <p:nvSpPr>
          <p:cNvPr id="27660" name="Line 13"/>
          <p:cNvSpPr>
            <a:spLocks noChangeShapeType="1"/>
          </p:cNvSpPr>
          <p:nvPr/>
        </p:nvSpPr>
        <p:spPr bwMode="auto">
          <a:xfrm flipH="1">
            <a:off x="2863850" y="2133600"/>
            <a:ext cx="822325" cy="7938"/>
          </a:xfrm>
          <a:prstGeom prst="line">
            <a:avLst/>
          </a:prstGeom>
          <a:noFill/>
          <a:ln w="25400">
            <a:solidFill>
              <a:srgbClr val="FF1B2A"/>
            </a:solidFill>
            <a:round/>
            <a:headEnd type="stealth" w="med" len="med"/>
            <a:tailEnd/>
          </a:ln>
        </p:spPr>
        <p:txBody>
          <a:bodyPr lIns="0" tIns="0" rIns="0" bIns="0"/>
          <a:lstStyle/>
          <a:p>
            <a:endParaRPr lang="en-US"/>
          </a:p>
        </p:txBody>
      </p:sp>
      <p:sp>
        <p:nvSpPr>
          <p:cNvPr id="27661" name="Line 14"/>
          <p:cNvSpPr>
            <a:spLocks noChangeShapeType="1"/>
          </p:cNvSpPr>
          <p:nvPr/>
        </p:nvSpPr>
        <p:spPr bwMode="auto">
          <a:xfrm flipH="1">
            <a:off x="2716212" y="1398588"/>
            <a:ext cx="9525" cy="722312"/>
          </a:xfrm>
          <a:prstGeom prst="line">
            <a:avLst/>
          </a:prstGeom>
          <a:noFill/>
          <a:ln w="25400">
            <a:solidFill>
              <a:srgbClr val="FF1B2A"/>
            </a:solidFill>
            <a:round/>
            <a:headEnd type="stealth" w="med" len="med"/>
            <a:tailEnd/>
          </a:ln>
        </p:spPr>
        <p:txBody>
          <a:bodyPr lIns="0" tIns="0" rIns="0" bIns="0"/>
          <a:lstStyle/>
          <a:p>
            <a:endParaRPr lang="en-US"/>
          </a:p>
        </p:txBody>
      </p:sp>
      <p:sp>
        <p:nvSpPr>
          <p:cNvPr id="27662" name="Rectangle 15"/>
          <p:cNvSpPr>
            <a:spLocks/>
          </p:cNvSpPr>
          <p:nvPr/>
        </p:nvSpPr>
        <p:spPr bwMode="auto">
          <a:xfrm>
            <a:off x="2733675" y="1122363"/>
            <a:ext cx="222250" cy="276225"/>
          </a:xfrm>
          <a:prstGeom prst="rect">
            <a:avLst/>
          </a:prstGeom>
          <a:noFill/>
          <a:ln w="12700">
            <a:noFill/>
            <a:miter lim="800000"/>
            <a:headEnd/>
            <a:tailEnd/>
          </a:ln>
        </p:spPr>
        <p:txBody>
          <a:bodyPr wrap="none" lIns="0" tIns="0" rIns="40638" bIns="0">
            <a:spAutoFit/>
          </a:bodyPr>
          <a:lstStyle/>
          <a:p>
            <a:pPr marL="39688"/>
            <a:r>
              <a:rPr lang="en-US">
                <a:solidFill>
                  <a:srgbClr val="FF1B2A"/>
                </a:solidFill>
                <a:latin typeface="Times New Roman" pitchFamily="18" charset="0"/>
                <a:cs typeface="Times New Roman" pitchFamily="18" charset="0"/>
                <a:sym typeface="Times New Roman" pitchFamily="18" charset="0"/>
              </a:rPr>
              <a:t>E</a:t>
            </a:r>
          </a:p>
        </p:txBody>
      </p:sp>
      <p:sp>
        <p:nvSpPr>
          <p:cNvPr id="27663" name="Rectangle 16"/>
          <p:cNvSpPr>
            <a:spLocks/>
          </p:cNvSpPr>
          <p:nvPr/>
        </p:nvSpPr>
        <p:spPr bwMode="auto">
          <a:xfrm>
            <a:off x="2863850" y="1828800"/>
            <a:ext cx="236537" cy="276225"/>
          </a:xfrm>
          <a:prstGeom prst="rect">
            <a:avLst/>
          </a:prstGeom>
          <a:noFill/>
          <a:ln w="12700">
            <a:noFill/>
            <a:miter lim="800000"/>
            <a:headEnd/>
            <a:tailEnd/>
          </a:ln>
        </p:spPr>
        <p:txBody>
          <a:bodyPr wrap="none" lIns="0" tIns="0" rIns="40638" bIns="0">
            <a:spAutoFit/>
          </a:bodyPr>
          <a:lstStyle/>
          <a:p>
            <a:pPr marL="39688"/>
            <a:r>
              <a:rPr lang="en-US">
                <a:solidFill>
                  <a:srgbClr val="FF1B2A"/>
                </a:solidFill>
                <a:latin typeface="Times New Roman" pitchFamily="18" charset="0"/>
                <a:cs typeface="Times New Roman" pitchFamily="18" charset="0"/>
                <a:sym typeface="Times New Roman" pitchFamily="18" charset="0"/>
              </a:rPr>
              <a:t>B</a:t>
            </a:r>
          </a:p>
        </p:txBody>
      </p:sp>
      <p:sp>
        <p:nvSpPr>
          <p:cNvPr id="27664" name="Line 17"/>
          <p:cNvSpPr>
            <a:spLocks noChangeShapeType="1"/>
          </p:cNvSpPr>
          <p:nvPr/>
        </p:nvSpPr>
        <p:spPr bwMode="auto">
          <a:xfrm flipH="1">
            <a:off x="3841750" y="1122363"/>
            <a:ext cx="7937" cy="311150"/>
          </a:xfrm>
          <a:prstGeom prst="line">
            <a:avLst/>
          </a:prstGeom>
          <a:noFill/>
          <a:ln w="50800">
            <a:solidFill>
              <a:srgbClr val="FF1B2A"/>
            </a:solidFill>
            <a:round/>
            <a:headEnd type="stealth" w="med" len="med"/>
            <a:tailEnd/>
          </a:ln>
        </p:spPr>
        <p:txBody>
          <a:bodyPr lIns="0" tIns="0" rIns="0" bIns="0"/>
          <a:lstStyle/>
          <a:p>
            <a:endParaRPr lang="en-US"/>
          </a:p>
        </p:txBody>
      </p:sp>
      <p:sp>
        <p:nvSpPr>
          <p:cNvPr id="27665" name="Line 18"/>
          <p:cNvSpPr>
            <a:spLocks noChangeShapeType="1"/>
          </p:cNvSpPr>
          <p:nvPr/>
        </p:nvSpPr>
        <p:spPr bwMode="auto">
          <a:xfrm rot="10800000">
            <a:off x="3832225" y="1773238"/>
            <a:ext cx="9525" cy="312737"/>
          </a:xfrm>
          <a:prstGeom prst="line">
            <a:avLst/>
          </a:prstGeom>
          <a:noFill/>
          <a:ln w="50800">
            <a:solidFill>
              <a:srgbClr val="FF1B2A"/>
            </a:solidFill>
            <a:round/>
            <a:headEnd type="stealth" w="med" len="med"/>
            <a:tailEnd/>
          </a:ln>
        </p:spPr>
        <p:txBody>
          <a:bodyPr lIns="0" tIns="0" rIns="0" bIns="0"/>
          <a:lstStyle/>
          <a:p>
            <a:endParaRPr lang="en-US"/>
          </a:p>
        </p:txBody>
      </p:sp>
      <p:sp>
        <p:nvSpPr>
          <p:cNvPr id="27666" name="Rectangle 19"/>
          <p:cNvSpPr>
            <a:spLocks/>
          </p:cNvSpPr>
          <p:nvPr/>
        </p:nvSpPr>
        <p:spPr bwMode="auto">
          <a:xfrm>
            <a:off x="3168650" y="1433513"/>
            <a:ext cx="1208087" cy="231775"/>
          </a:xfrm>
          <a:prstGeom prst="rect">
            <a:avLst/>
          </a:prstGeom>
          <a:noFill/>
          <a:ln w="12700">
            <a:noFill/>
            <a:miter lim="800000"/>
            <a:headEnd/>
            <a:tailEnd/>
          </a:ln>
        </p:spPr>
        <p:txBody>
          <a:bodyPr wrap="none" lIns="0" tIns="0" rIns="40638" bIns="0">
            <a:spAutoFit/>
          </a:bodyPr>
          <a:lstStyle/>
          <a:p>
            <a:pPr marL="39688"/>
            <a:r>
              <a:rPr lang="en-US" sz="1500" b="1">
                <a:solidFill>
                  <a:srgbClr val="FF1B2A"/>
                </a:solidFill>
                <a:latin typeface="Times New Roman" pitchFamily="18" charset="0"/>
                <a:cs typeface="Times New Roman" pitchFamily="18" charset="0"/>
                <a:sym typeface="Times New Roman" pitchFamily="18" charset="0"/>
              </a:rPr>
              <a:t>spin up/down</a:t>
            </a:r>
          </a:p>
        </p:txBody>
      </p:sp>
      <p:sp>
        <p:nvSpPr>
          <p:cNvPr id="21" name="Rectangle 20"/>
          <p:cNvSpPr/>
          <p:nvPr/>
        </p:nvSpPr>
        <p:spPr>
          <a:xfrm>
            <a:off x="762000" y="6276201"/>
            <a:ext cx="8382000" cy="276999"/>
          </a:xfrm>
          <a:prstGeom prst="rect">
            <a:avLst/>
          </a:prstGeom>
        </p:spPr>
        <p:txBody>
          <a:bodyPr wrap="square">
            <a:spAutoFit/>
          </a:bodyPr>
          <a:lstStyle/>
          <a:p>
            <a:pPr>
              <a:defRPr/>
            </a:pPr>
            <a:r>
              <a:rPr lang="en-US" sz="1200" dirty="0">
                <a:solidFill>
                  <a:schemeClr val="bg1">
                    <a:lumMod val="50000"/>
                  </a:schemeClr>
                </a:solidFill>
              </a:rPr>
              <a:t>T. Ritz, R. </a:t>
            </a:r>
            <a:r>
              <a:rPr lang="en-US" sz="1200" dirty="0" err="1">
                <a:solidFill>
                  <a:schemeClr val="bg1">
                    <a:lumMod val="50000"/>
                  </a:schemeClr>
                </a:solidFill>
              </a:rPr>
              <a:t>Wiltschko</a:t>
            </a:r>
            <a:r>
              <a:rPr lang="en-US" sz="1200" dirty="0">
                <a:solidFill>
                  <a:schemeClr val="bg1">
                    <a:lumMod val="50000"/>
                  </a:schemeClr>
                </a:solidFill>
              </a:rPr>
              <a:t>, P.J. </a:t>
            </a:r>
            <a:r>
              <a:rPr lang="en-US" sz="1200" dirty="0" err="1">
                <a:solidFill>
                  <a:schemeClr val="bg1">
                    <a:lumMod val="50000"/>
                  </a:schemeClr>
                </a:solidFill>
              </a:rPr>
              <a:t>Hore</a:t>
            </a:r>
            <a:r>
              <a:rPr lang="en-US" sz="1200" dirty="0">
                <a:solidFill>
                  <a:schemeClr val="bg1">
                    <a:lumMod val="50000"/>
                  </a:schemeClr>
                </a:solidFill>
              </a:rPr>
              <a:t>, C.T. Rodgers, K. </a:t>
            </a:r>
            <a:r>
              <a:rPr lang="en-US" sz="1200" dirty="0" err="1">
                <a:solidFill>
                  <a:schemeClr val="bg1">
                    <a:lumMod val="50000"/>
                  </a:schemeClr>
                </a:solidFill>
              </a:rPr>
              <a:t>Stapput</a:t>
            </a:r>
            <a:r>
              <a:rPr lang="en-US" sz="1200" dirty="0">
                <a:solidFill>
                  <a:schemeClr val="bg1">
                    <a:lumMod val="50000"/>
                  </a:schemeClr>
                </a:solidFill>
              </a:rPr>
              <a:t>, P. </a:t>
            </a:r>
            <a:r>
              <a:rPr lang="en-US" sz="1200" dirty="0" err="1">
                <a:solidFill>
                  <a:schemeClr val="bg1">
                    <a:lumMod val="50000"/>
                  </a:schemeClr>
                </a:solidFill>
              </a:rPr>
              <a:t>Thalau</a:t>
            </a:r>
            <a:r>
              <a:rPr lang="en-US" sz="1200" dirty="0">
                <a:solidFill>
                  <a:schemeClr val="bg1">
                    <a:lumMod val="50000"/>
                  </a:schemeClr>
                </a:solidFill>
              </a:rPr>
              <a:t>, </a:t>
            </a:r>
            <a:r>
              <a:rPr lang="en-US" sz="1200" dirty="0" smtClean="0">
                <a:solidFill>
                  <a:schemeClr val="bg1">
                    <a:lumMod val="50000"/>
                  </a:schemeClr>
                </a:solidFill>
              </a:rPr>
              <a:t>C. </a:t>
            </a:r>
            <a:r>
              <a:rPr lang="en-US" sz="1200" dirty="0" err="1">
                <a:solidFill>
                  <a:schemeClr val="bg1">
                    <a:lumMod val="50000"/>
                  </a:schemeClr>
                </a:solidFill>
              </a:rPr>
              <a:t>Timmel</a:t>
            </a:r>
            <a:r>
              <a:rPr lang="en-US" sz="1200" dirty="0">
                <a:solidFill>
                  <a:schemeClr val="bg1">
                    <a:lumMod val="50000"/>
                  </a:schemeClr>
                </a:solidFill>
              </a:rPr>
              <a:t>. W. </a:t>
            </a:r>
            <a:r>
              <a:rPr lang="en-US" sz="1200" dirty="0" err="1">
                <a:solidFill>
                  <a:schemeClr val="bg1">
                    <a:lumMod val="50000"/>
                  </a:schemeClr>
                </a:solidFill>
              </a:rPr>
              <a:t>Wiltschko</a:t>
            </a:r>
            <a:r>
              <a:rPr lang="en-US" sz="1200" dirty="0">
                <a:solidFill>
                  <a:schemeClr val="bg1">
                    <a:lumMod val="50000"/>
                  </a:schemeClr>
                </a:solidFill>
              </a:rPr>
              <a:t>, </a:t>
            </a:r>
            <a:r>
              <a:rPr lang="en-US" sz="1200" dirty="0" err="1" smtClean="0">
                <a:solidFill>
                  <a:schemeClr val="bg1">
                    <a:lumMod val="50000"/>
                  </a:schemeClr>
                </a:solidFill>
              </a:rPr>
              <a:t>Biophys</a:t>
            </a:r>
            <a:r>
              <a:rPr lang="en-US" sz="1200" dirty="0" smtClean="0">
                <a:solidFill>
                  <a:schemeClr val="bg1">
                    <a:lumMod val="50000"/>
                  </a:schemeClr>
                </a:solidFill>
              </a:rPr>
              <a:t> J </a:t>
            </a:r>
            <a:r>
              <a:rPr lang="en-US" sz="1200" b="1" dirty="0">
                <a:solidFill>
                  <a:schemeClr val="bg1">
                    <a:lumMod val="50000"/>
                  </a:schemeClr>
                </a:solidFill>
              </a:rPr>
              <a:t>96</a:t>
            </a:r>
            <a:r>
              <a:rPr lang="en-US" sz="1200" dirty="0">
                <a:solidFill>
                  <a:schemeClr val="bg1">
                    <a:lumMod val="50000"/>
                  </a:schemeClr>
                </a:solidFill>
              </a:rPr>
              <a:t>, 3451 (2009)</a:t>
            </a:r>
          </a:p>
        </p:txBody>
      </p:sp>
      <p:sp>
        <p:nvSpPr>
          <p:cNvPr id="22" name="Date Placeholder 3"/>
          <p:cNvSpPr>
            <a:spLocks noGrp="1"/>
          </p:cNvSpPr>
          <p:nvPr>
            <p:ph type="dt" sz="quarter" idx="10"/>
          </p:nvPr>
        </p:nvSpPr>
        <p:spPr bwMode="auto">
          <a:xfrm>
            <a:off x="838200" y="6638544"/>
            <a:ext cx="1893888" cy="152400"/>
          </a:xfrm>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defRPr/>
            </a:pPr>
            <a:r>
              <a:rPr lang="en-US" dirty="0" smtClean="0"/>
              <a:t>22.12.2010</a:t>
            </a:r>
            <a:endParaRPr lang="ru-RU" dirty="0" smtClean="0"/>
          </a:p>
        </p:txBody>
      </p:sp>
      <p:sp>
        <p:nvSpPr>
          <p:cNvPr id="23" name="Footer Placeholder 9"/>
          <p:cNvSpPr>
            <a:spLocks noGrp="1"/>
          </p:cNvSpPr>
          <p:nvPr>
            <p:ph type="ftr" sz="quarter" idx="11"/>
          </p:nvPr>
        </p:nvSpPr>
        <p:spPr>
          <a:xfrm>
            <a:off x="2514601" y="6638544"/>
            <a:ext cx="6161088" cy="223837"/>
          </a:xfrm>
        </p:spPr>
        <p:txBody>
          <a:bodyPr/>
          <a:lstStyle/>
          <a:p>
            <a:pPr>
              <a:defRPr/>
            </a:pPr>
            <a:r>
              <a:rPr lang="en-US" smtClean="0"/>
              <a:t>Quantum Coherent Properties of Spins III</a:t>
            </a:r>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t>Molecular pocket of cryptochrome</a:t>
            </a:r>
          </a:p>
        </p:txBody>
      </p:sp>
      <p:pic>
        <p:nvPicPr>
          <p:cNvPr id="37891" name="Picture 2"/>
          <p:cNvPicPr>
            <a:picLocks noChangeAspect="1" noChangeArrowheads="1"/>
          </p:cNvPicPr>
          <p:nvPr/>
        </p:nvPicPr>
        <p:blipFill>
          <a:blip r:embed="rId2" cstate="print"/>
          <a:srcRect/>
          <a:stretch>
            <a:fillRect/>
          </a:stretch>
        </p:blipFill>
        <p:spPr bwMode="auto">
          <a:xfrm>
            <a:off x="826010" y="1447800"/>
            <a:ext cx="5803390" cy="4800599"/>
          </a:xfrm>
          <a:prstGeom prst="rect">
            <a:avLst/>
          </a:prstGeom>
          <a:noFill/>
          <a:ln w="9525">
            <a:noFill/>
            <a:miter lim="800000"/>
            <a:headEnd/>
            <a:tailEnd/>
          </a:ln>
        </p:spPr>
      </p:pic>
      <p:sp>
        <p:nvSpPr>
          <p:cNvPr id="37892" name="Rectangle 3"/>
          <p:cNvSpPr>
            <a:spLocks noChangeArrowheads="1"/>
          </p:cNvSpPr>
          <p:nvPr/>
        </p:nvSpPr>
        <p:spPr bwMode="auto">
          <a:xfrm>
            <a:off x="6705600" y="1447800"/>
            <a:ext cx="2438400" cy="3140075"/>
          </a:xfrm>
          <a:prstGeom prst="rect">
            <a:avLst/>
          </a:prstGeom>
          <a:noFill/>
          <a:ln w="9525">
            <a:noFill/>
            <a:miter lim="800000"/>
            <a:headEnd/>
            <a:tailEnd/>
          </a:ln>
        </p:spPr>
        <p:txBody>
          <a:bodyPr>
            <a:spAutoFit/>
          </a:bodyPr>
          <a:lstStyle/>
          <a:p>
            <a:r>
              <a:rPr lang="en-US" dirty="0">
                <a:solidFill>
                  <a:srgbClr val="002060"/>
                </a:solidFill>
              </a:rPr>
              <a:t>Structure of </a:t>
            </a:r>
            <a:r>
              <a:rPr lang="en-US" i="1" dirty="0">
                <a:solidFill>
                  <a:srgbClr val="002060"/>
                </a:solidFill>
              </a:rPr>
              <a:t>Arabidopsis thaliana </a:t>
            </a:r>
            <a:r>
              <a:rPr lang="en-US" dirty="0">
                <a:solidFill>
                  <a:srgbClr val="002060"/>
                </a:solidFill>
              </a:rPr>
              <a:t>cryptochrome-1. Shown is the solute accessible surface of </a:t>
            </a:r>
            <a:r>
              <a:rPr lang="en-US" dirty="0" err="1">
                <a:solidFill>
                  <a:srgbClr val="002060"/>
                </a:solidFill>
              </a:rPr>
              <a:t>cryptochrome</a:t>
            </a:r>
            <a:r>
              <a:rPr lang="en-US" dirty="0">
                <a:solidFill>
                  <a:srgbClr val="002060"/>
                </a:solidFill>
              </a:rPr>
              <a:t>.</a:t>
            </a:r>
          </a:p>
          <a:p>
            <a:endParaRPr lang="en-US" dirty="0">
              <a:solidFill>
                <a:srgbClr val="002060"/>
              </a:solidFill>
            </a:endParaRPr>
          </a:p>
          <a:p>
            <a:r>
              <a:rPr lang="en-US" dirty="0">
                <a:solidFill>
                  <a:srgbClr val="002060"/>
                </a:solidFill>
              </a:rPr>
              <a:t>The molecular pocket directed towards the FAD cofactor is clearly visible. </a:t>
            </a:r>
          </a:p>
        </p:txBody>
      </p:sp>
      <p:sp>
        <p:nvSpPr>
          <p:cNvPr id="7" name="Date Placeholder 6"/>
          <p:cNvSpPr>
            <a:spLocks noGrp="1"/>
          </p:cNvSpPr>
          <p:nvPr>
            <p:ph type="dt" sz="half" idx="10"/>
          </p:nvPr>
        </p:nvSpPr>
        <p:spPr/>
        <p:txBody>
          <a:bodyPr/>
          <a:lstStyle/>
          <a:p>
            <a:pPr>
              <a:defRPr/>
            </a:pPr>
            <a:r>
              <a:rPr lang="en-US" smtClean="0"/>
              <a:t>22.12.2010</a:t>
            </a:r>
            <a:endParaRPr lang="en-US" dirty="0"/>
          </a:p>
        </p:txBody>
      </p:sp>
      <p:sp>
        <p:nvSpPr>
          <p:cNvPr id="8" name="Footer Placeholder 7"/>
          <p:cNvSpPr>
            <a:spLocks noGrp="1"/>
          </p:cNvSpPr>
          <p:nvPr>
            <p:ph type="ftr" sz="quarter" idx="11"/>
          </p:nvPr>
        </p:nvSpPr>
        <p:spPr/>
        <p:txBody>
          <a:bodyPr/>
          <a:lstStyle/>
          <a:p>
            <a:pPr>
              <a:defRPr/>
            </a:pPr>
            <a:r>
              <a:rPr lang="en-US" dirty="0" smtClean="0"/>
              <a:t>Quantum Coherent Properties of Spins III</a:t>
            </a:r>
            <a:endParaRPr lang="en-US" dirty="0"/>
          </a:p>
        </p:txBody>
      </p:sp>
      <p:sp>
        <p:nvSpPr>
          <p:cNvPr id="9" name="Rectangle 5"/>
          <p:cNvSpPr>
            <a:spLocks/>
          </p:cNvSpPr>
          <p:nvPr/>
        </p:nvSpPr>
        <p:spPr bwMode="auto">
          <a:xfrm>
            <a:off x="4333875" y="6324600"/>
            <a:ext cx="4811713" cy="222250"/>
          </a:xfrm>
          <a:prstGeom prst="rect">
            <a:avLst/>
          </a:prstGeom>
          <a:noFill/>
          <a:ln w="12700">
            <a:noFill/>
            <a:miter lim="800000"/>
            <a:headEnd/>
            <a:tailEnd/>
          </a:ln>
        </p:spPr>
        <p:txBody>
          <a:bodyPr lIns="0" tIns="0" rIns="40638" bIns="0"/>
          <a:lstStyle/>
          <a:p>
            <a:pPr marL="39688">
              <a:defRPr/>
            </a:pPr>
            <a:r>
              <a:rPr lang="en-US" sz="1200" dirty="0">
                <a:solidFill>
                  <a:schemeClr val="bg1">
                    <a:lumMod val="50000"/>
                  </a:schemeClr>
                </a:solidFill>
                <a:latin typeface="Arial" pitchFamily="34" charset="0"/>
                <a:cs typeface="Arial" pitchFamily="34" charset="0"/>
                <a:sym typeface="Arial" pitchFamily="34" charset="0"/>
              </a:rPr>
              <a:t>I.A. </a:t>
            </a:r>
            <a:r>
              <a:rPr lang="en-US" sz="1200" dirty="0" err="1">
                <a:solidFill>
                  <a:schemeClr val="bg1">
                    <a:lumMod val="50000"/>
                  </a:schemeClr>
                </a:solidFill>
                <a:latin typeface="Arial" pitchFamily="34" charset="0"/>
                <a:cs typeface="Arial" pitchFamily="34" charset="0"/>
                <a:sym typeface="Arial" pitchFamily="34" charset="0"/>
              </a:rPr>
              <a:t>Solov‘yov</a:t>
            </a:r>
            <a:r>
              <a:rPr lang="en-US" sz="1200" dirty="0">
                <a:solidFill>
                  <a:schemeClr val="bg1">
                    <a:lumMod val="50000"/>
                  </a:schemeClr>
                </a:solidFill>
                <a:latin typeface="Arial" pitchFamily="34" charset="0"/>
                <a:cs typeface="Arial" pitchFamily="34" charset="0"/>
                <a:sym typeface="Arial" pitchFamily="34" charset="0"/>
              </a:rPr>
              <a:t> and K. </a:t>
            </a:r>
            <a:r>
              <a:rPr lang="en-US" sz="1200" dirty="0" err="1">
                <a:solidFill>
                  <a:schemeClr val="bg1">
                    <a:lumMod val="50000"/>
                  </a:schemeClr>
                </a:solidFill>
                <a:latin typeface="Arial" pitchFamily="34" charset="0"/>
                <a:cs typeface="Arial" pitchFamily="34" charset="0"/>
                <a:sym typeface="Arial" pitchFamily="34" charset="0"/>
              </a:rPr>
              <a:t>Schulten</a:t>
            </a:r>
            <a:r>
              <a:rPr lang="en-US" sz="1200" dirty="0">
                <a:solidFill>
                  <a:schemeClr val="bg1">
                    <a:lumMod val="50000"/>
                  </a:schemeClr>
                </a:solidFill>
                <a:latin typeface="Arial" pitchFamily="34" charset="0"/>
                <a:cs typeface="Arial" pitchFamily="34" charset="0"/>
                <a:sym typeface="Arial" pitchFamily="34" charset="0"/>
              </a:rPr>
              <a:t>, Biophysical Journal </a:t>
            </a:r>
            <a:r>
              <a:rPr lang="en-US" sz="1200" b="1" dirty="0">
                <a:solidFill>
                  <a:schemeClr val="bg1">
                    <a:lumMod val="50000"/>
                  </a:schemeClr>
                </a:solidFill>
                <a:latin typeface="Arial" pitchFamily="34" charset="0"/>
                <a:cs typeface="Arial" pitchFamily="34" charset="0"/>
                <a:sym typeface="Arial" pitchFamily="34" charset="0"/>
              </a:rPr>
              <a:t>96</a:t>
            </a:r>
            <a:r>
              <a:rPr lang="en-US" sz="1200" dirty="0">
                <a:solidFill>
                  <a:schemeClr val="bg1">
                    <a:lumMod val="50000"/>
                  </a:schemeClr>
                </a:solidFill>
                <a:latin typeface="Arial" pitchFamily="34" charset="0"/>
                <a:cs typeface="Arial" pitchFamily="34" charset="0"/>
                <a:sym typeface="Arial" pitchFamily="34" charset="0"/>
              </a:rPr>
              <a:t>, 4804 (2009)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The dark reaction in cryptochrome</a:t>
            </a:r>
          </a:p>
        </p:txBody>
      </p:sp>
      <p:pic>
        <p:nvPicPr>
          <p:cNvPr id="38915" name="Picture 2"/>
          <p:cNvPicPr>
            <a:picLocks noChangeAspect="1" noChangeArrowheads="1"/>
          </p:cNvPicPr>
          <p:nvPr/>
        </p:nvPicPr>
        <p:blipFill>
          <a:blip r:embed="rId2" cstate="print"/>
          <a:srcRect/>
          <a:stretch>
            <a:fillRect/>
          </a:stretch>
        </p:blipFill>
        <p:spPr bwMode="auto">
          <a:xfrm>
            <a:off x="5867400" y="3581400"/>
            <a:ext cx="3276600" cy="2709863"/>
          </a:xfrm>
          <a:prstGeom prst="rect">
            <a:avLst/>
          </a:prstGeom>
          <a:noFill/>
          <a:ln w="9525">
            <a:noFill/>
            <a:miter lim="800000"/>
            <a:headEnd/>
            <a:tailEnd/>
          </a:ln>
        </p:spPr>
      </p:pic>
      <p:sp>
        <p:nvSpPr>
          <p:cNvPr id="38916" name="TextBox 5"/>
          <p:cNvSpPr txBox="1">
            <a:spLocks noChangeArrowheads="1"/>
          </p:cNvSpPr>
          <p:nvPr/>
        </p:nvSpPr>
        <p:spPr bwMode="auto">
          <a:xfrm>
            <a:off x="6096000" y="1916113"/>
            <a:ext cx="3028950" cy="369887"/>
          </a:xfrm>
          <a:prstGeom prst="rect">
            <a:avLst/>
          </a:prstGeom>
          <a:noFill/>
          <a:ln w="9525">
            <a:noFill/>
            <a:miter lim="800000"/>
            <a:headEnd/>
            <a:tailEnd/>
          </a:ln>
        </p:spPr>
        <p:txBody>
          <a:bodyPr wrap="none">
            <a:spAutoFit/>
          </a:bodyPr>
          <a:lstStyle/>
          <a:p>
            <a:r>
              <a:rPr lang="el-GR">
                <a:solidFill>
                  <a:srgbClr val="002060"/>
                </a:solidFill>
              </a:rPr>
              <a:t>Δ</a:t>
            </a:r>
            <a:r>
              <a:rPr lang="en-US">
                <a:solidFill>
                  <a:srgbClr val="002060"/>
                </a:solidFill>
              </a:rPr>
              <a:t>E≈0.37 eV ≈ 8.53 kcal/mol</a:t>
            </a:r>
          </a:p>
        </p:txBody>
      </p:sp>
      <p:sp>
        <p:nvSpPr>
          <p:cNvPr id="38917" name="TextBox 6"/>
          <p:cNvSpPr txBox="1">
            <a:spLocks noChangeArrowheads="1"/>
          </p:cNvSpPr>
          <p:nvPr/>
        </p:nvSpPr>
        <p:spPr bwMode="auto">
          <a:xfrm>
            <a:off x="6248400" y="1447800"/>
            <a:ext cx="2895600" cy="369888"/>
          </a:xfrm>
          <a:prstGeom prst="rect">
            <a:avLst/>
          </a:prstGeom>
          <a:noFill/>
          <a:ln w="9525">
            <a:noFill/>
            <a:miter lim="800000"/>
            <a:headEnd/>
            <a:tailEnd/>
          </a:ln>
        </p:spPr>
        <p:txBody>
          <a:bodyPr>
            <a:spAutoFit/>
          </a:bodyPr>
          <a:lstStyle/>
          <a:p>
            <a:r>
              <a:rPr lang="en-US">
                <a:solidFill>
                  <a:srgbClr val="002060"/>
                </a:solidFill>
              </a:rPr>
              <a:t>Calculated value</a:t>
            </a:r>
          </a:p>
        </p:txBody>
      </p:sp>
      <p:pic>
        <p:nvPicPr>
          <p:cNvPr id="38918" name="Picture 8"/>
          <p:cNvPicPr>
            <a:picLocks noChangeAspect="1" noChangeArrowheads="1"/>
          </p:cNvPicPr>
          <p:nvPr/>
        </p:nvPicPr>
        <p:blipFill>
          <a:blip r:embed="rId3" cstate="print"/>
          <a:srcRect/>
          <a:stretch>
            <a:fillRect/>
          </a:stretch>
        </p:blipFill>
        <p:spPr bwMode="auto">
          <a:xfrm>
            <a:off x="835117" y="1362075"/>
            <a:ext cx="5260883" cy="4581525"/>
          </a:xfrm>
          <a:prstGeom prst="rect">
            <a:avLst/>
          </a:prstGeom>
          <a:noFill/>
          <a:ln w="9525">
            <a:noFill/>
            <a:miter lim="800000"/>
            <a:headEnd/>
            <a:tailEnd/>
          </a:ln>
        </p:spPr>
      </p:pic>
      <p:sp>
        <p:nvSpPr>
          <p:cNvPr id="9" name="Date Placeholder 8"/>
          <p:cNvSpPr>
            <a:spLocks noGrp="1"/>
          </p:cNvSpPr>
          <p:nvPr>
            <p:ph type="dt" sz="half" idx="10"/>
          </p:nvPr>
        </p:nvSpPr>
        <p:spPr/>
        <p:txBody>
          <a:bodyPr/>
          <a:lstStyle/>
          <a:p>
            <a:pPr>
              <a:defRPr/>
            </a:pPr>
            <a:r>
              <a:rPr lang="en-US" smtClean="0"/>
              <a:t>22.12.2010</a:t>
            </a:r>
            <a:endParaRPr lang="en-US" dirty="0"/>
          </a:p>
        </p:txBody>
      </p:sp>
      <p:sp>
        <p:nvSpPr>
          <p:cNvPr id="10" name="Footer Placeholder 9"/>
          <p:cNvSpPr>
            <a:spLocks noGrp="1"/>
          </p:cNvSpPr>
          <p:nvPr>
            <p:ph type="ftr" sz="quarter" idx="11"/>
          </p:nvPr>
        </p:nvSpPr>
        <p:spPr/>
        <p:txBody>
          <a:bodyPr/>
          <a:lstStyle/>
          <a:p>
            <a:pPr>
              <a:defRPr/>
            </a:pPr>
            <a:r>
              <a:rPr lang="en-US" smtClean="0"/>
              <a:t>Quantum Coherent Properties of Spins III</a:t>
            </a:r>
            <a:endParaRPr lang="en-US" dirty="0"/>
          </a:p>
        </p:txBody>
      </p:sp>
      <p:sp>
        <p:nvSpPr>
          <p:cNvPr id="11" name="Rectangle 5"/>
          <p:cNvSpPr>
            <a:spLocks/>
          </p:cNvSpPr>
          <p:nvPr/>
        </p:nvSpPr>
        <p:spPr bwMode="auto">
          <a:xfrm>
            <a:off x="4333875" y="6407150"/>
            <a:ext cx="4811713" cy="222250"/>
          </a:xfrm>
          <a:prstGeom prst="rect">
            <a:avLst/>
          </a:prstGeom>
          <a:noFill/>
          <a:ln w="12700">
            <a:noFill/>
            <a:miter lim="800000"/>
            <a:headEnd/>
            <a:tailEnd/>
          </a:ln>
        </p:spPr>
        <p:txBody>
          <a:bodyPr lIns="0" tIns="0" rIns="40638" bIns="0"/>
          <a:lstStyle/>
          <a:p>
            <a:pPr marL="39688">
              <a:defRPr/>
            </a:pPr>
            <a:r>
              <a:rPr lang="en-US" sz="1200" dirty="0">
                <a:solidFill>
                  <a:schemeClr val="bg1">
                    <a:lumMod val="50000"/>
                  </a:schemeClr>
                </a:solidFill>
                <a:latin typeface="Arial" pitchFamily="34" charset="0"/>
                <a:cs typeface="Arial" pitchFamily="34" charset="0"/>
                <a:sym typeface="Arial" pitchFamily="34" charset="0"/>
              </a:rPr>
              <a:t>I.A. </a:t>
            </a:r>
            <a:r>
              <a:rPr lang="en-US" sz="1200" dirty="0" err="1">
                <a:solidFill>
                  <a:schemeClr val="bg1">
                    <a:lumMod val="50000"/>
                  </a:schemeClr>
                </a:solidFill>
                <a:latin typeface="Arial" pitchFamily="34" charset="0"/>
                <a:cs typeface="Arial" pitchFamily="34" charset="0"/>
                <a:sym typeface="Arial" pitchFamily="34" charset="0"/>
              </a:rPr>
              <a:t>Solov‘yov</a:t>
            </a:r>
            <a:r>
              <a:rPr lang="en-US" sz="1200" dirty="0">
                <a:solidFill>
                  <a:schemeClr val="bg1">
                    <a:lumMod val="50000"/>
                  </a:schemeClr>
                </a:solidFill>
                <a:latin typeface="Arial" pitchFamily="34" charset="0"/>
                <a:cs typeface="Arial" pitchFamily="34" charset="0"/>
                <a:sym typeface="Arial" pitchFamily="34" charset="0"/>
              </a:rPr>
              <a:t> and K. </a:t>
            </a:r>
            <a:r>
              <a:rPr lang="en-US" sz="1200" dirty="0" err="1">
                <a:solidFill>
                  <a:schemeClr val="bg1">
                    <a:lumMod val="50000"/>
                  </a:schemeClr>
                </a:solidFill>
                <a:latin typeface="Arial" pitchFamily="34" charset="0"/>
                <a:cs typeface="Arial" pitchFamily="34" charset="0"/>
                <a:sym typeface="Arial" pitchFamily="34" charset="0"/>
              </a:rPr>
              <a:t>Schulten</a:t>
            </a:r>
            <a:r>
              <a:rPr lang="en-US" sz="1200" dirty="0">
                <a:solidFill>
                  <a:schemeClr val="bg1">
                    <a:lumMod val="50000"/>
                  </a:schemeClr>
                </a:solidFill>
                <a:latin typeface="Arial" pitchFamily="34" charset="0"/>
                <a:cs typeface="Arial" pitchFamily="34" charset="0"/>
                <a:sym typeface="Arial" pitchFamily="34" charset="0"/>
              </a:rPr>
              <a:t>, Biophysical Journal </a:t>
            </a:r>
            <a:r>
              <a:rPr lang="en-US" sz="1200" b="1" dirty="0">
                <a:solidFill>
                  <a:schemeClr val="bg1">
                    <a:lumMod val="50000"/>
                  </a:schemeClr>
                </a:solidFill>
                <a:latin typeface="Arial" pitchFamily="34" charset="0"/>
                <a:cs typeface="Arial" pitchFamily="34" charset="0"/>
                <a:sym typeface="Arial" pitchFamily="34" charset="0"/>
              </a:rPr>
              <a:t>96</a:t>
            </a:r>
            <a:r>
              <a:rPr lang="en-US" sz="1200" dirty="0">
                <a:solidFill>
                  <a:schemeClr val="bg1">
                    <a:lumMod val="50000"/>
                  </a:schemeClr>
                </a:solidFill>
                <a:latin typeface="Arial" pitchFamily="34" charset="0"/>
                <a:cs typeface="Arial" pitchFamily="34" charset="0"/>
                <a:sym typeface="Arial" pitchFamily="34" charset="0"/>
              </a:rPr>
              <a:t>, 4804 (2009)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9"/>
          <p:cNvPicPr>
            <a:picLocks noChangeAspect="1" noChangeArrowheads="1"/>
          </p:cNvPicPr>
          <p:nvPr/>
        </p:nvPicPr>
        <p:blipFill>
          <a:blip r:embed="rId2" cstate="print"/>
          <a:srcRect/>
          <a:stretch>
            <a:fillRect/>
          </a:stretch>
        </p:blipFill>
        <p:spPr bwMode="auto">
          <a:xfrm>
            <a:off x="838200" y="1371600"/>
            <a:ext cx="5791200" cy="5043658"/>
          </a:xfrm>
          <a:prstGeom prst="rect">
            <a:avLst/>
          </a:prstGeom>
          <a:noFill/>
          <a:ln w="9525">
            <a:noFill/>
            <a:miter lim="800000"/>
            <a:headEnd/>
            <a:tailEnd/>
          </a:ln>
        </p:spPr>
      </p:pic>
      <p:sp>
        <p:nvSpPr>
          <p:cNvPr id="39939" name="Title 1"/>
          <p:cNvSpPr>
            <a:spLocks noGrp="1"/>
          </p:cNvSpPr>
          <p:nvPr>
            <p:ph type="title"/>
          </p:nvPr>
        </p:nvSpPr>
        <p:spPr/>
        <p:txBody>
          <a:bodyPr/>
          <a:lstStyle/>
          <a:p>
            <a:r>
              <a:rPr lang="en-US" smtClean="0"/>
              <a:t>Spin dynamics in the dark reaction</a:t>
            </a:r>
          </a:p>
        </p:txBody>
      </p:sp>
      <p:sp>
        <p:nvSpPr>
          <p:cNvPr id="39940" name="TextBox 10"/>
          <p:cNvSpPr txBox="1">
            <a:spLocks noChangeArrowheads="1"/>
          </p:cNvSpPr>
          <p:nvPr/>
        </p:nvSpPr>
        <p:spPr bwMode="auto">
          <a:xfrm>
            <a:off x="914400" y="2209800"/>
            <a:ext cx="381000" cy="646113"/>
          </a:xfrm>
          <a:prstGeom prst="rect">
            <a:avLst/>
          </a:prstGeom>
          <a:noFill/>
          <a:ln w="9525">
            <a:noFill/>
            <a:miter lim="800000"/>
            <a:headEnd/>
            <a:tailEnd/>
          </a:ln>
        </p:spPr>
        <p:txBody>
          <a:bodyPr>
            <a:spAutoFit/>
          </a:bodyPr>
          <a:lstStyle/>
          <a:p>
            <a:r>
              <a:rPr lang="el-GR" sz="3600" dirty="0">
                <a:solidFill>
                  <a:srgbClr val="FF0000"/>
                </a:solidFill>
                <a:latin typeface="Calibri" pitchFamily="34" charset="0"/>
              </a:rPr>
              <a:t>ρ</a:t>
            </a:r>
            <a:endParaRPr lang="en-US" sz="3600" baseline="-25000" dirty="0">
              <a:solidFill>
                <a:srgbClr val="FF0000"/>
              </a:solidFill>
              <a:latin typeface="Tw Cen MT" pitchFamily="34" charset="0"/>
            </a:endParaRPr>
          </a:p>
        </p:txBody>
      </p:sp>
      <p:sp>
        <p:nvSpPr>
          <p:cNvPr id="39941" name="Rectangle 5"/>
          <p:cNvSpPr>
            <a:spLocks noChangeArrowheads="1"/>
          </p:cNvSpPr>
          <p:nvPr/>
        </p:nvSpPr>
        <p:spPr bwMode="auto">
          <a:xfrm>
            <a:off x="6705600" y="1905000"/>
            <a:ext cx="2438400" cy="2308225"/>
          </a:xfrm>
          <a:prstGeom prst="rect">
            <a:avLst/>
          </a:prstGeom>
          <a:noFill/>
          <a:ln w="9525">
            <a:noFill/>
            <a:miter lim="800000"/>
            <a:headEnd/>
            <a:tailEnd/>
          </a:ln>
        </p:spPr>
        <p:txBody>
          <a:bodyPr>
            <a:spAutoFit/>
          </a:bodyPr>
          <a:lstStyle/>
          <a:p>
            <a:r>
              <a:rPr lang="en-US" sz="2400">
                <a:solidFill>
                  <a:srgbClr val="002060"/>
                </a:solidFill>
                <a:cs typeface="Arial" pitchFamily="34" charset="0"/>
              </a:rPr>
              <a:t>The spin dynamics of the radical pair can be described by the density matrix, </a:t>
            </a:r>
            <a:r>
              <a:rPr lang="el-GR" sz="2400">
                <a:solidFill>
                  <a:srgbClr val="FF0000"/>
                </a:solidFill>
                <a:cs typeface="Arial" pitchFamily="34" charset="0"/>
              </a:rPr>
              <a:t>ρ</a:t>
            </a:r>
            <a:endParaRPr lang="en-US" sz="2400">
              <a:cs typeface="Arial" pitchFamily="34" charset="0"/>
            </a:endParaRPr>
          </a:p>
        </p:txBody>
      </p:sp>
      <p:cxnSp>
        <p:nvCxnSpPr>
          <p:cNvPr id="9" name="Straight Arrow Connector 8"/>
          <p:cNvCxnSpPr/>
          <p:nvPr/>
        </p:nvCxnSpPr>
        <p:spPr>
          <a:xfrm rot="5400000" flipH="1" flipV="1">
            <a:off x="6324600" y="2514600"/>
            <a:ext cx="457200"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838200" y="2819400"/>
            <a:ext cx="55626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Date Placeholder 11"/>
          <p:cNvSpPr>
            <a:spLocks noGrp="1"/>
          </p:cNvSpPr>
          <p:nvPr>
            <p:ph type="dt" sz="half" idx="10"/>
          </p:nvPr>
        </p:nvSpPr>
        <p:spPr/>
        <p:txBody>
          <a:bodyPr/>
          <a:lstStyle/>
          <a:p>
            <a:pPr>
              <a:defRPr/>
            </a:pPr>
            <a:r>
              <a:rPr lang="en-US" smtClean="0"/>
              <a:t>22.12.2010</a:t>
            </a:r>
            <a:endParaRPr lang="en-US" dirty="0"/>
          </a:p>
        </p:txBody>
      </p:sp>
      <p:sp>
        <p:nvSpPr>
          <p:cNvPr id="13" name="Footer Placeholder 12"/>
          <p:cNvSpPr>
            <a:spLocks noGrp="1"/>
          </p:cNvSpPr>
          <p:nvPr>
            <p:ph type="ftr" sz="quarter" idx="11"/>
          </p:nvPr>
        </p:nvSpPr>
        <p:spPr/>
        <p:txBody>
          <a:bodyPr/>
          <a:lstStyle/>
          <a:p>
            <a:pPr>
              <a:defRPr/>
            </a:pPr>
            <a:r>
              <a:rPr lang="en-US" dirty="0" smtClean="0"/>
              <a:t>Quantum Coherent Properties of Spins III</a:t>
            </a:r>
            <a:endParaRPr lang="en-US" dirty="0"/>
          </a:p>
        </p:txBody>
      </p:sp>
      <p:sp>
        <p:nvSpPr>
          <p:cNvPr id="15" name="Rectangle 5"/>
          <p:cNvSpPr>
            <a:spLocks/>
          </p:cNvSpPr>
          <p:nvPr/>
        </p:nvSpPr>
        <p:spPr bwMode="auto">
          <a:xfrm>
            <a:off x="4333875" y="6407150"/>
            <a:ext cx="4811713" cy="222250"/>
          </a:xfrm>
          <a:prstGeom prst="rect">
            <a:avLst/>
          </a:prstGeom>
          <a:noFill/>
          <a:ln w="12700">
            <a:noFill/>
            <a:miter lim="800000"/>
            <a:headEnd/>
            <a:tailEnd/>
          </a:ln>
        </p:spPr>
        <p:txBody>
          <a:bodyPr lIns="0" tIns="0" rIns="40638" bIns="0"/>
          <a:lstStyle/>
          <a:p>
            <a:pPr marL="39688">
              <a:defRPr/>
            </a:pPr>
            <a:r>
              <a:rPr lang="en-US" sz="1200" dirty="0">
                <a:solidFill>
                  <a:schemeClr val="bg1">
                    <a:lumMod val="50000"/>
                  </a:schemeClr>
                </a:solidFill>
                <a:latin typeface="Arial" pitchFamily="34" charset="0"/>
                <a:cs typeface="Arial" pitchFamily="34" charset="0"/>
                <a:sym typeface="Arial" pitchFamily="34" charset="0"/>
              </a:rPr>
              <a:t>I.A. </a:t>
            </a:r>
            <a:r>
              <a:rPr lang="en-US" sz="1200" dirty="0" err="1">
                <a:solidFill>
                  <a:schemeClr val="bg1">
                    <a:lumMod val="50000"/>
                  </a:schemeClr>
                </a:solidFill>
                <a:latin typeface="Arial" pitchFamily="34" charset="0"/>
                <a:cs typeface="Arial" pitchFamily="34" charset="0"/>
                <a:sym typeface="Arial" pitchFamily="34" charset="0"/>
              </a:rPr>
              <a:t>Solov‘yov</a:t>
            </a:r>
            <a:r>
              <a:rPr lang="en-US" sz="1200" dirty="0">
                <a:solidFill>
                  <a:schemeClr val="bg1">
                    <a:lumMod val="50000"/>
                  </a:schemeClr>
                </a:solidFill>
                <a:latin typeface="Arial" pitchFamily="34" charset="0"/>
                <a:cs typeface="Arial" pitchFamily="34" charset="0"/>
                <a:sym typeface="Arial" pitchFamily="34" charset="0"/>
              </a:rPr>
              <a:t> and K. </a:t>
            </a:r>
            <a:r>
              <a:rPr lang="en-US" sz="1200" dirty="0" err="1">
                <a:solidFill>
                  <a:schemeClr val="bg1">
                    <a:lumMod val="50000"/>
                  </a:schemeClr>
                </a:solidFill>
                <a:latin typeface="Arial" pitchFamily="34" charset="0"/>
                <a:cs typeface="Arial" pitchFamily="34" charset="0"/>
                <a:sym typeface="Arial" pitchFamily="34" charset="0"/>
              </a:rPr>
              <a:t>Schulten</a:t>
            </a:r>
            <a:r>
              <a:rPr lang="en-US" sz="1200" dirty="0">
                <a:solidFill>
                  <a:schemeClr val="bg1">
                    <a:lumMod val="50000"/>
                  </a:schemeClr>
                </a:solidFill>
                <a:latin typeface="Arial" pitchFamily="34" charset="0"/>
                <a:cs typeface="Arial" pitchFamily="34" charset="0"/>
                <a:sym typeface="Arial" pitchFamily="34" charset="0"/>
              </a:rPr>
              <a:t>, Biophysical Journal </a:t>
            </a:r>
            <a:r>
              <a:rPr lang="en-US" sz="1200" b="1" dirty="0">
                <a:solidFill>
                  <a:schemeClr val="bg1">
                    <a:lumMod val="50000"/>
                  </a:schemeClr>
                </a:solidFill>
                <a:latin typeface="Arial" pitchFamily="34" charset="0"/>
                <a:cs typeface="Arial" pitchFamily="34" charset="0"/>
                <a:sym typeface="Arial" pitchFamily="34" charset="0"/>
              </a:rPr>
              <a:t>96</a:t>
            </a:r>
            <a:r>
              <a:rPr lang="en-US" sz="1200" dirty="0">
                <a:solidFill>
                  <a:schemeClr val="bg1">
                    <a:lumMod val="50000"/>
                  </a:schemeClr>
                </a:solidFill>
                <a:latin typeface="Arial" pitchFamily="34" charset="0"/>
                <a:cs typeface="Arial" pitchFamily="34" charset="0"/>
                <a:sym typeface="Arial" pitchFamily="34" charset="0"/>
              </a:rPr>
              <a:t>, 4804 (2009)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1"/>
          <p:cNvSpPr>
            <a:spLocks noGrp="1"/>
          </p:cNvSpPr>
          <p:nvPr>
            <p:ph type="title"/>
          </p:nvPr>
        </p:nvSpPr>
        <p:spPr/>
        <p:txBody>
          <a:bodyPr/>
          <a:lstStyle/>
          <a:p>
            <a:r>
              <a:rPr lang="en-US" smtClean="0"/>
              <a:t>Stochastic Liouville equation</a:t>
            </a:r>
          </a:p>
        </p:txBody>
      </p:sp>
      <p:pic>
        <p:nvPicPr>
          <p:cNvPr id="10245" name="Picture 2"/>
          <p:cNvPicPr>
            <a:picLocks noChangeAspect="1" noChangeArrowheads="1"/>
          </p:cNvPicPr>
          <p:nvPr/>
        </p:nvPicPr>
        <p:blipFill>
          <a:blip r:embed="rId3" cstate="print"/>
          <a:srcRect/>
          <a:stretch>
            <a:fillRect/>
          </a:stretch>
        </p:blipFill>
        <p:spPr bwMode="auto">
          <a:xfrm>
            <a:off x="762000" y="1600200"/>
            <a:ext cx="8074025" cy="685800"/>
          </a:xfrm>
          <a:prstGeom prst="rect">
            <a:avLst/>
          </a:prstGeom>
          <a:noFill/>
          <a:ln w="9525">
            <a:noFill/>
            <a:miter lim="800000"/>
            <a:headEnd/>
            <a:tailEnd/>
          </a:ln>
        </p:spPr>
      </p:pic>
      <p:pic>
        <p:nvPicPr>
          <p:cNvPr id="10246" name="Picture 4"/>
          <p:cNvPicPr>
            <a:picLocks noChangeAspect="1" noChangeArrowheads="1"/>
          </p:cNvPicPr>
          <p:nvPr/>
        </p:nvPicPr>
        <p:blipFill>
          <a:blip r:embed="rId4" cstate="print"/>
          <a:srcRect/>
          <a:stretch>
            <a:fillRect/>
          </a:stretch>
        </p:blipFill>
        <p:spPr bwMode="auto">
          <a:xfrm>
            <a:off x="838200" y="3048000"/>
            <a:ext cx="5764213" cy="723900"/>
          </a:xfrm>
          <a:prstGeom prst="rect">
            <a:avLst/>
          </a:prstGeom>
          <a:noFill/>
          <a:ln w="9525">
            <a:noFill/>
            <a:miter lim="800000"/>
            <a:headEnd/>
            <a:tailEnd/>
          </a:ln>
        </p:spPr>
      </p:pic>
      <p:pic>
        <p:nvPicPr>
          <p:cNvPr id="10247" name="Picture 5"/>
          <p:cNvPicPr>
            <a:picLocks noChangeAspect="1" noChangeArrowheads="1"/>
          </p:cNvPicPr>
          <p:nvPr/>
        </p:nvPicPr>
        <p:blipFill>
          <a:blip r:embed="rId5" cstate="print"/>
          <a:srcRect/>
          <a:stretch>
            <a:fillRect/>
          </a:stretch>
        </p:blipFill>
        <p:spPr bwMode="auto">
          <a:xfrm>
            <a:off x="762000" y="4335463"/>
            <a:ext cx="7543800" cy="769937"/>
          </a:xfrm>
          <a:prstGeom prst="rect">
            <a:avLst/>
          </a:prstGeom>
          <a:noFill/>
          <a:ln w="9525">
            <a:noFill/>
            <a:miter lim="800000"/>
            <a:headEnd/>
            <a:tailEnd/>
          </a:ln>
        </p:spPr>
      </p:pic>
      <p:pic>
        <p:nvPicPr>
          <p:cNvPr id="10248" name="Picture 6"/>
          <p:cNvPicPr>
            <a:picLocks noChangeAspect="1" noChangeArrowheads="1"/>
          </p:cNvPicPr>
          <p:nvPr/>
        </p:nvPicPr>
        <p:blipFill>
          <a:blip r:embed="rId6" cstate="print"/>
          <a:srcRect/>
          <a:stretch>
            <a:fillRect/>
          </a:stretch>
        </p:blipFill>
        <p:spPr bwMode="auto">
          <a:xfrm>
            <a:off x="3352800" y="5351463"/>
            <a:ext cx="2895600" cy="896937"/>
          </a:xfrm>
          <a:prstGeom prst="rect">
            <a:avLst/>
          </a:prstGeom>
          <a:noFill/>
          <a:ln w="9525">
            <a:noFill/>
            <a:miter lim="800000"/>
            <a:headEnd/>
            <a:tailEnd/>
          </a:ln>
        </p:spPr>
      </p:pic>
      <p:sp>
        <p:nvSpPr>
          <p:cNvPr id="10249" name="TextBox 8"/>
          <p:cNvSpPr txBox="1">
            <a:spLocks noChangeArrowheads="1"/>
          </p:cNvSpPr>
          <p:nvPr/>
        </p:nvSpPr>
        <p:spPr bwMode="auto">
          <a:xfrm>
            <a:off x="762000" y="914400"/>
            <a:ext cx="8839200" cy="646113"/>
          </a:xfrm>
          <a:prstGeom prst="rect">
            <a:avLst/>
          </a:prstGeom>
          <a:noFill/>
          <a:ln w="9525">
            <a:noFill/>
            <a:miter lim="800000"/>
            <a:headEnd/>
            <a:tailEnd/>
          </a:ln>
        </p:spPr>
        <p:txBody>
          <a:bodyPr>
            <a:spAutoFit/>
          </a:bodyPr>
          <a:lstStyle/>
          <a:p>
            <a:r>
              <a:rPr lang="en-US">
                <a:solidFill>
                  <a:srgbClr val="002060"/>
                </a:solidFill>
              </a:rPr>
              <a:t>The time evolution of the density matrix is governed by the stochastic Liouville equation</a:t>
            </a:r>
          </a:p>
        </p:txBody>
      </p:sp>
      <p:graphicFrame>
        <p:nvGraphicFramePr>
          <p:cNvPr id="10242" name="Object 10"/>
          <p:cNvGraphicFramePr>
            <a:graphicFrameLocks noChangeAspect="1"/>
          </p:cNvGraphicFramePr>
          <p:nvPr/>
        </p:nvGraphicFramePr>
        <p:xfrm>
          <a:off x="990600" y="2362200"/>
          <a:ext cx="381000" cy="554038"/>
        </p:xfrm>
        <a:graphic>
          <a:graphicData uri="http://schemas.openxmlformats.org/presentationml/2006/ole">
            <p:oleObj spid="_x0000_s103426" name="Equation" r:id="rId7" imgW="139680" imgH="203040" progId="">
              <p:embed/>
            </p:oleObj>
          </a:graphicData>
        </a:graphic>
      </p:graphicFrame>
      <p:graphicFrame>
        <p:nvGraphicFramePr>
          <p:cNvPr id="10243" name="Object 11"/>
          <p:cNvGraphicFramePr>
            <a:graphicFrameLocks noChangeAspect="1"/>
          </p:cNvGraphicFramePr>
          <p:nvPr/>
        </p:nvGraphicFramePr>
        <p:xfrm>
          <a:off x="990600" y="3810000"/>
          <a:ext cx="381000" cy="554038"/>
        </p:xfrm>
        <a:graphic>
          <a:graphicData uri="http://schemas.openxmlformats.org/presentationml/2006/ole">
            <p:oleObj spid="_x0000_s103427" name="Equation" r:id="rId8" imgW="139680" imgH="203040" progId="">
              <p:embed/>
            </p:oleObj>
          </a:graphicData>
        </a:graphic>
      </p:graphicFrame>
      <p:sp>
        <p:nvSpPr>
          <p:cNvPr id="10250" name="TextBox 9"/>
          <p:cNvSpPr txBox="1">
            <a:spLocks noChangeArrowheads="1"/>
          </p:cNvSpPr>
          <p:nvPr/>
        </p:nvSpPr>
        <p:spPr bwMode="auto">
          <a:xfrm>
            <a:off x="762000" y="5400675"/>
            <a:ext cx="2667000" cy="923925"/>
          </a:xfrm>
          <a:prstGeom prst="rect">
            <a:avLst/>
          </a:prstGeom>
          <a:noFill/>
          <a:ln w="9525">
            <a:noFill/>
            <a:miter lim="800000"/>
            <a:headEnd/>
            <a:tailEnd/>
          </a:ln>
        </p:spPr>
        <p:txBody>
          <a:bodyPr>
            <a:spAutoFit/>
          </a:bodyPr>
          <a:lstStyle/>
          <a:p>
            <a:r>
              <a:rPr lang="en-US">
                <a:solidFill>
                  <a:srgbClr val="002060"/>
                </a:solidFill>
              </a:rPr>
              <a:t>Initial condition</a:t>
            </a:r>
          </a:p>
          <a:p>
            <a:r>
              <a:rPr lang="en-US">
                <a:solidFill>
                  <a:srgbClr val="002060"/>
                </a:solidFill>
              </a:rPr>
              <a:t>at first encounter of the radicals </a:t>
            </a:r>
          </a:p>
        </p:txBody>
      </p:sp>
      <p:sp>
        <p:nvSpPr>
          <p:cNvPr id="14" name="Rectangle 13"/>
          <p:cNvSpPr/>
          <p:nvPr/>
        </p:nvSpPr>
        <p:spPr>
          <a:xfrm>
            <a:off x="762000" y="4343400"/>
            <a:ext cx="76200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ounded Rectangle 15"/>
          <p:cNvSpPr/>
          <p:nvPr/>
        </p:nvSpPr>
        <p:spPr>
          <a:xfrm>
            <a:off x="1676400" y="1600200"/>
            <a:ext cx="16764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54" name="TextBox 16"/>
          <p:cNvSpPr txBox="1">
            <a:spLocks noChangeArrowheads="1"/>
          </p:cNvSpPr>
          <p:nvPr/>
        </p:nvSpPr>
        <p:spPr bwMode="auto">
          <a:xfrm>
            <a:off x="1676400" y="2362200"/>
            <a:ext cx="1806575" cy="307975"/>
          </a:xfrm>
          <a:prstGeom prst="rect">
            <a:avLst/>
          </a:prstGeom>
          <a:noFill/>
          <a:ln w="9525">
            <a:noFill/>
            <a:miter lim="800000"/>
            <a:headEnd/>
            <a:tailEnd/>
          </a:ln>
        </p:spPr>
        <p:txBody>
          <a:bodyPr wrap="none">
            <a:spAutoFit/>
          </a:bodyPr>
          <a:lstStyle/>
          <a:p>
            <a:r>
              <a:rPr lang="en-US" sz="1400">
                <a:solidFill>
                  <a:srgbClr val="002060"/>
                </a:solidFill>
              </a:rPr>
              <a:t>Spin interconversion</a:t>
            </a:r>
          </a:p>
        </p:txBody>
      </p:sp>
      <p:sp>
        <p:nvSpPr>
          <p:cNvPr id="18" name="Rounded Rectangle 17"/>
          <p:cNvSpPr/>
          <p:nvPr/>
        </p:nvSpPr>
        <p:spPr>
          <a:xfrm>
            <a:off x="3505200" y="1600200"/>
            <a:ext cx="35052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56" name="TextBox 18"/>
          <p:cNvSpPr txBox="1">
            <a:spLocks noChangeArrowheads="1"/>
          </p:cNvSpPr>
          <p:nvPr/>
        </p:nvSpPr>
        <p:spPr bwMode="auto">
          <a:xfrm>
            <a:off x="3810000" y="2362200"/>
            <a:ext cx="2919413" cy="307975"/>
          </a:xfrm>
          <a:prstGeom prst="rect">
            <a:avLst/>
          </a:prstGeom>
          <a:noFill/>
          <a:ln w="9525">
            <a:noFill/>
            <a:miter lim="800000"/>
            <a:headEnd/>
            <a:tailEnd/>
          </a:ln>
        </p:spPr>
        <p:txBody>
          <a:bodyPr wrap="none">
            <a:spAutoFit/>
          </a:bodyPr>
          <a:lstStyle/>
          <a:p>
            <a:r>
              <a:rPr lang="en-US" sz="1400">
                <a:solidFill>
                  <a:srgbClr val="002060"/>
                </a:solidFill>
              </a:rPr>
              <a:t>O</a:t>
            </a:r>
            <a:r>
              <a:rPr lang="en-US" sz="1400" baseline="-25000">
                <a:solidFill>
                  <a:srgbClr val="002060"/>
                </a:solidFill>
              </a:rPr>
              <a:t>2</a:t>
            </a:r>
            <a:r>
              <a:rPr lang="en-US" sz="1400" baseline="30000">
                <a:solidFill>
                  <a:srgbClr val="002060"/>
                </a:solidFill>
              </a:rPr>
              <a:t>-</a:t>
            </a:r>
            <a:r>
              <a:rPr lang="en-US" sz="1400">
                <a:solidFill>
                  <a:srgbClr val="002060"/>
                </a:solidFill>
              </a:rPr>
              <a:t> escape from molecular pocket</a:t>
            </a:r>
          </a:p>
        </p:txBody>
      </p:sp>
      <p:sp>
        <p:nvSpPr>
          <p:cNvPr id="20" name="Rounded Rectangle 19"/>
          <p:cNvSpPr/>
          <p:nvPr/>
        </p:nvSpPr>
        <p:spPr>
          <a:xfrm>
            <a:off x="7239000" y="1600200"/>
            <a:ext cx="16764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58" name="TextBox 20"/>
          <p:cNvSpPr txBox="1">
            <a:spLocks noChangeArrowheads="1"/>
          </p:cNvSpPr>
          <p:nvPr/>
        </p:nvSpPr>
        <p:spPr bwMode="auto">
          <a:xfrm>
            <a:off x="7342188" y="2362200"/>
            <a:ext cx="1497012" cy="307975"/>
          </a:xfrm>
          <a:prstGeom prst="rect">
            <a:avLst/>
          </a:prstGeom>
          <a:noFill/>
          <a:ln w="9525">
            <a:noFill/>
            <a:miter lim="800000"/>
            <a:headEnd/>
            <a:tailEnd/>
          </a:ln>
        </p:spPr>
        <p:txBody>
          <a:bodyPr wrap="none">
            <a:spAutoFit/>
          </a:bodyPr>
          <a:lstStyle/>
          <a:p>
            <a:r>
              <a:rPr lang="en-US" sz="1400">
                <a:solidFill>
                  <a:srgbClr val="002060"/>
                </a:solidFill>
              </a:rPr>
              <a:t>Electron transfer</a:t>
            </a:r>
          </a:p>
        </p:txBody>
      </p:sp>
      <p:sp>
        <p:nvSpPr>
          <p:cNvPr id="19" name="Date Placeholder 18"/>
          <p:cNvSpPr>
            <a:spLocks noGrp="1"/>
          </p:cNvSpPr>
          <p:nvPr>
            <p:ph type="dt" sz="half" idx="10"/>
          </p:nvPr>
        </p:nvSpPr>
        <p:spPr/>
        <p:txBody>
          <a:bodyPr/>
          <a:lstStyle/>
          <a:p>
            <a:pPr>
              <a:defRPr/>
            </a:pPr>
            <a:r>
              <a:rPr lang="en-US" smtClean="0"/>
              <a:t>22.12.2010</a:t>
            </a:r>
            <a:endParaRPr lang="en-US" dirty="0"/>
          </a:p>
        </p:txBody>
      </p:sp>
      <p:sp>
        <p:nvSpPr>
          <p:cNvPr id="21" name="Footer Placeholder 20"/>
          <p:cNvSpPr>
            <a:spLocks noGrp="1"/>
          </p:cNvSpPr>
          <p:nvPr>
            <p:ph type="ftr" sz="quarter" idx="11"/>
          </p:nvPr>
        </p:nvSpPr>
        <p:spPr/>
        <p:txBody>
          <a:bodyPr/>
          <a:lstStyle/>
          <a:p>
            <a:pPr>
              <a:defRPr/>
            </a:pPr>
            <a:r>
              <a:rPr lang="en-US" dirty="0" smtClean="0"/>
              <a:t>Quantum Coherent Properties of Spins III</a:t>
            </a:r>
            <a:endParaRPr lang="en-US" dirty="0"/>
          </a:p>
        </p:txBody>
      </p:sp>
      <p:sp>
        <p:nvSpPr>
          <p:cNvPr id="22" name="Rectangle 5"/>
          <p:cNvSpPr>
            <a:spLocks/>
          </p:cNvSpPr>
          <p:nvPr/>
        </p:nvSpPr>
        <p:spPr bwMode="auto">
          <a:xfrm>
            <a:off x="4333875" y="6407150"/>
            <a:ext cx="4811713" cy="222250"/>
          </a:xfrm>
          <a:prstGeom prst="rect">
            <a:avLst/>
          </a:prstGeom>
          <a:noFill/>
          <a:ln w="12700">
            <a:noFill/>
            <a:miter lim="800000"/>
            <a:headEnd/>
            <a:tailEnd/>
          </a:ln>
        </p:spPr>
        <p:txBody>
          <a:bodyPr lIns="0" tIns="0" rIns="40638" bIns="0"/>
          <a:lstStyle/>
          <a:p>
            <a:pPr marL="39688">
              <a:defRPr/>
            </a:pPr>
            <a:r>
              <a:rPr lang="en-US" sz="1200" dirty="0">
                <a:solidFill>
                  <a:schemeClr val="bg1">
                    <a:lumMod val="50000"/>
                  </a:schemeClr>
                </a:solidFill>
                <a:latin typeface="Arial" pitchFamily="34" charset="0"/>
                <a:cs typeface="Arial" pitchFamily="34" charset="0"/>
                <a:sym typeface="Arial" pitchFamily="34" charset="0"/>
              </a:rPr>
              <a:t>I.A. </a:t>
            </a:r>
            <a:r>
              <a:rPr lang="en-US" sz="1200" dirty="0" err="1">
                <a:solidFill>
                  <a:schemeClr val="bg1">
                    <a:lumMod val="50000"/>
                  </a:schemeClr>
                </a:solidFill>
                <a:latin typeface="Arial" pitchFamily="34" charset="0"/>
                <a:cs typeface="Arial" pitchFamily="34" charset="0"/>
                <a:sym typeface="Arial" pitchFamily="34" charset="0"/>
              </a:rPr>
              <a:t>Solov‘yov</a:t>
            </a:r>
            <a:r>
              <a:rPr lang="en-US" sz="1200" dirty="0">
                <a:solidFill>
                  <a:schemeClr val="bg1">
                    <a:lumMod val="50000"/>
                  </a:schemeClr>
                </a:solidFill>
                <a:latin typeface="Arial" pitchFamily="34" charset="0"/>
                <a:cs typeface="Arial" pitchFamily="34" charset="0"/>
                <a:sym typeface="Arial" pitchFamily="34" charset="0"/>
              </a:rPr>
              <a:t> and K. </a:t>
            </a:r>
            <a:r>
              <a:rPr lang="en-US" sz="1200" dirty="0" err="1">
                <a:solidFill>
                  <a:schemeClr val="bg1">
                    <a:lumMod val="50000"/>
                  </a:schemeClr>
                </a:solidFill>
                <a:latin typeface="Arial" pitchFamily="34" charset="0"/>
                <a:cs typeface="Arial" pitchFamily="34" charset="0"/>
                <a:sym typeface="Arial" pitchFamily="34" charset="0"/>
              </a:rPr>
              <a:t>Schulten</a:t>
            </a:r>
            <a:r>
              <a:rPr lang="en-US" sz="1200" dirty="0">
                <a:solidFill>
                  <a:schemeClr val="bg1">
                    <a:lumMod val="50000"/>
                  </a:schemeClr>
                </a:solidFill>
                <a:latin typeface="Arial" pitchFamily="34" charset="0"/>
                <a:cs typeface="Arial" pitchFamily="34" charset="0"/>
                <a:sym typeface="Arial" pitchFamily="34" charset="0"/>
              </a:rPr>
              <a:t>, Biophysical Journal </a:t>
            </a:r>
            <a:r>
              <a:rPr lang="en-US" sz="1200" b="1" dirty="0">
                <a:solidFill>
                  <a:schemeClr val="bg1">
                    <a:lumMod val="50000"/>
                  </a:schemeClr>
                </a:solidFill>
                <a:latin typeface="Arial" pitchFamily="34" charset="0"/>
                <a:cs typeface="Arial" pitchFamily="34" charset="0"/>
                <a:sym typeface="Arial" pitchFamily="34" charset="0"/>
              </a:rPr>
              <a:t>96</a:t>
            </a:r>
            <a:r>
              <a:rPr lang="en-US" sz="1200" dirty="0">
                <a:solidFill>
                  <a:schemeClr val="bg1">
                    <a:lumMod val="50000"/>
                  </a:schemeClr>
                </a:solidFill>
                <a:latin typeface="Arial" pitchFamily="34" charset="0"/>
                <a:cs typeface="Arial" pitchFamily="34" charset="0"/>
                <a:sym typeface="Arial" pitchFamily="34" charset="0"/>
              </a:rPr>
              <a:t>, 4804 (2009)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t>Duration of the dark reaction</a:t>
            </a:r>
          </a:p>
        </p:txBody>
      </p:sp>
      <p:pic>
        <p:nvPicPr>
          <p:cNvPr id="41987" name="Picture 2"/>
          <p:cNvPicPr>
            <a:picLocks noChangeAspect="1" noChangeArrowheads="1"/>
          </p:cNvPicPr>
          <p:nvPr/>
        </p:nvPicPr>
        <p:blipFill>
          <a:blip r:embed="rId2" cstate="print"/>
          <a:srcRect/>
          <a:stretch>
            <a:fillRect/>
          </a:stretch>
        </p:blipFill>
        <p:spPr bwMode="auto">
          <a:xfrm>
            <a:off x="933450" y="1009650"/>
            <a:ext cx="1581150" cy="390525"/>
          </a:xfrm>
          <a:prstGeom prst="rect">
            <a:avLst/>
          </a:prstGeom>
          <a:noFill/>
          <a:ln w="9525">
            <a:noFill/>
            <a:miter lim="800000"/>
            <a:headEnd/>
            <a:tailEnd/>
          </a:ln>
        </p:spPr>
      </p:pic>
      <p:pic>
        <p:nvPicPr>
          <p:cNvPr id="41988" name="Picture 3"/>
          <p:cNvPicPr>
            <a:picLocks noChangeAspect="1" noChangeArrowheads="1"/>
          </p:cNvPicPr>
          <p:nvPr/>
        </p:nvPicPr>
        <p:blipFill>
          <a:blip r:embed="rId3" cstate="print"/>
          <a:srcRect/>
          <a:stretch>
            <a:fillRect/>
          </a:stretch>
        </p:blipFill>
        <p:spPr bwMode="auto">
          <a:xfrm>
            <a:off x="838200" y="2284274"/>
            <a:ext cx="2371725" cy="962025"/>
          </a:xfrm>
          <a:prstGeom prst="rect">
            <a:avLst/>
          </a:prstGeom>
          <a:noFill/>
          <a:ln w="9525">
            <a:noFill/>
            <a:miter lim="800000"/>
            <a:headEnd/>
            <a:tailEnd/>
          </a:ln>
        </p:spPr>
      </p:pic>
      <p:pic>
        <p:nvPicPr>
          <p:cNvPr id="41989" name="Picture 6"/>
          <p:cNvPicPr>
            <a:picLocks noChangeAspect="1" noChangeArrowheads="1"/>
          </p:cNvPicPr>
          <p:nvPr/>
        </p:nvPicPr>
        <p:blipFill>
          <a:blip r:embed="rId4" cstate="print"/>
          <a:srcRect/>
          <a:stretch>
            <a:fillRect/>
          </a:stretch>
        </p:blipFill>
        <p:spPr bwMode="auto">
          <a:xfrm>
            <a:off x="2647950" y="5257800"/>
            <a:ext cx="1238250" cy="752475"/>
          </a:xfrm>
          <a:prstGeom prst="rect">
            <a:avLst/>
          </a:prstGeom>
          <a:noFill/>
          <a:ln w="9525">
            <a:noFill/>
            <a:miter lim="800000"/>
            <a:headEnd/>
            <a:tailEnd/>
          </a:ln>
        </p:spPr>
      </p:pic>
      <p:sp>
        <p:nvSpPr>
          <p:cNvPr id="41990" name="TextBox 9"/>
          <p:cNvSpPr txBox="1">
            <a:spLocks noChangeArrowheads="1"/>
          </p:cNvSpPr>
          <p:nvPr/>
        </p:nvSpPr>
        <p:spPr bwMode="auto">
          <a:xfrm>
            <a:off x="685800" y="1524000"/>
            <a:ext cx="5029200" cy="646331"/>
          </a:xfrm>
          <a:prstGeom prst="rect">
            <a:avLst/>
          </a:prstGeom>
          <a:noFill/>
          <a:ln w="9525">
            <a:noFill/>
            <a:miter lim="800000"/>
            <a:headEnd/>
            <a:tailEnd/>
          </a:ln>
        </p:spPr>
        <p:txBody>
          <a:bodyPr wrap="square">
            <a:spAutoFit/>
          </a:bodyPr>
          <a:lstStyle/>
          <a:p>
            <a:r>
              <a:rPr lang="en-US" dirty="0">
                <a:solidFill>
                  <a:srgbClr val="002060"/>
                </a:solidFill>
              </a:rPr>
              <a:t>The duration time of the dark reaction in </a:t>
            </a:r>
            <a:r>
              <a:rPr lang="en-US" dirty="0" err="1">
                <a:solidFill>
                  <a:srgbClr val="002060"/>
                </a:solidFill>
              </a:rPr>
              <a:t>cryptochrome</a:t>
            </a:r>
            <a:endParaRPr lang="en-US" dirty="0">
              <a:solidFill>
                <a:srgbClr val="002060"/>
              </a:solidFill>
            </a:endParaRPr>
          </a:p>
        </p:txBody>
      </p:sp>
      <p:sp>
        <p:nvSpPr>
          <p:cNvPr id="11" name="Rectangle 10"/>
          <p:cNvSpPr/>
          <p:nvPr/>
        </p:nvSpPr>
        <p:spPr>
          <a:xfrm>
            <a:off x="2590800" y="5334000"/>
            <a:ext cx="15240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992" name="Rectangle 11"/>
          <p:cNvSpPr>
            <a:spLocks noChangeArrowheads="1"/>
          </p:cNvSpPr>
          <p:nvPr/>
        </p:nvSpPr>
        <p:spPr bwMode="auto">
          <a:xfrm>
            <a:off x="4267200" y="4953000"/>
            <a:ext cx="4724400" cy="1477963"/>
          </a:xfrm>
          <a:prstGeom prst="rect">
            <a:avLst/>
          </a:prstGeom>
          <a:noFill/>
          <a:ln w="9525">
            <a:noFill/>
            <a:miter lim="800000"/>
            <a:headEnd/>
            <a:tailEnd/>
          </a:ln>
        </p:spPr>
        <p:txBody>
          <a:bodyPr wrap="square">
            <a:spAutoFit/>
          </a:bodyPr>
          <a:lstStyle/>
          <a:p>
            <a:r>
              <a:rPr lang="el-GR" dirty="0">
                <a:solidFill>
                  <a:srgbClr val="002060"/>
                </a:solidFill>
              </a:rPr>
              <a:t>α</a:t>
            </a:r>
            <a:r>
              <a:rPr lang="en-US" dirty="0">
                <a:solidFill>
                  <a:srgbClr val="002060"/>
                </a:solidFill>
              </a:rPr>
              <a:t> - probability that after the first encounter of FADH+O</a:t>
            </a:r>
            <a:r>
              <a:rPr lang="en-US" baseline="-25000" dirty="0">
                <a:solidFill>
                  <a:srgbClr val="002060"/>
                </a:solidFill>
              </a:rPr>
              <a:t>2</a:t>
            </a:r>
            <a:r>
              <a:rPr lang="en-US" baseline="30000" dirty="0">
                <a:solidFill>
                  <a:srgbClr val="002060"/>
                </a:solidFill>
              </a:rPr>
              <a:t>-  </a:t>
            </a:r>
            <a:r>
              <a:rPr lang="en-US" dirty="0">
                <a:solidFill>
                  <a:srgbClr val="002060"/>
                </a:solidFill>
              </a:rPr>
              <a:t>the FADH molecule is reduced and </a:t>
            </a:r>
            <a:r>
              <a:rPr lang="en-US" dirty="0" err="1">
                <a:solidFill>
                  <a:srgbClr val="FF0000"/>
                </a:solidFill>
              </a:rPr>
              <a:t>cryptochrome</a:t>
            </a:r>
            <a:r>
              <a:rPr lang="en-US" dirty="0">
                <a:solidFill>
                  <a:srgbClr val="FF0000"/>
                </a:solidFill>
              </a:rPr>
              <a:t> stops </a:t>
            </a:r>
            <a:r>
              <a:rPr lang="en-US" dirty="0" err="1">
                <a:solidFill>
                  <a:srgbClr val="FF0000"/>
                </a:solidFill>
              </a:rPr>
              <a:t>signalling</a:t>
            </a:r>
            <a:r>
              <a:rPr lang="en-US" dirty="0">
                <a:solidFill>
                  <a:srgbClr val="FF0000"/>
                </a:solidFill>
              </a:rPr>
              <a:t>.</a:t>
            </a:r>
            <a:r>
              <a:rPr lang="en-US" dirty="0">
                <a:solidFill>
                  <a:srgbClr val="002060"/>
                </a:solidFill>
              </a:rPr>
              <a:t> It is depends on the external magnetic field and is determined by the density matrix </a:t>
            </a:r>
            <a:r>
              <a:rPr lang="el-GR" dirty="0">
                <a:solidFill>
                  <a:srgbClr val="002060"/>
                </a:solidFill>
              </a:rPr>
              <a:t>ρ</a:t>
            </a:r>
            <a:r>
              <a:rPr lang="en-US" dirty="0">
                <a:solidFill>
                  <a:srgbClr val="002060"/>
                </a:solidFill>
              </a:rPr>
              <a:t>.</a:t>
            </a:r>
          </a:p>
        </p:txBody>
      </p:sp>
      <p:sp>
        <p:nvSpPr>
          <p:cNvPr id="41993" name="TextBox 9"/>
          <p:cNvSpPr txBox="1">
            <a:spLocks noChangeArrowheads="1"/>
          </p:cNvSpPr>
          <p:nvPr/>
        </p:nvSpPr>
        <p:spPr bwMode="auto">
          <a:xfrm>
            <a:off x="3810000" y="2970074"/>
            <a:ext cx="1905000" cy="1754326"/>
          </a:xfrm>
          <a:prstGeom prst="rect">
            <a:avLst/>
          </a:prstGeom>
          <a:noFill/>
          <a:ln w="9525">
            <a:noFill/>
            <a:miter lim="800000"/>
            <a:headEnd/>
            <a:tailEnd/>
          </a:ln>
        </p:spPr>
        <p:txBody>
          <a:bodyPr wrap="square">
            <a:spAutoFit/>
          </a:bodyPr>
          <a:lstStyle/>
          <a:p>
            <a:r>
              <a:rPr lang="en-US" dirty="0">
                <a:solidFill>
                  <a:srgbClr val="002060"/>
                </a:solidFill>
              </a:rPr>
              <a:t>formation probability of FADH</a:t>
            </a:r>
            <a:r>
              <a:rPr lang="en-US" baseline="30000" dirty="0">
                <a:solidFill>
                  <a:srgbClr val="002060"/>
                </a:solidFill>
              </a:rPr>
              <a:t>-</a:t>
            </a:r>
            <a:r>
              <a:rPr lang="en-US" dirty="0">
                <a:solidFill>
                  <a:srgbClr val="002060"/>
                </a:solidFill>
              </a:rPr>
              <a:t> after the </a:t>
            </a:r>
            <a:r>
              <a:rPr lang="en-US" i="1" dirty="0">
                <a:solidFill>
                  <a:srgbClr val="002060"/>
                </a:solidFill>
              </a:rPr>
              <a:t>n</a:t>
            </a:r>
            <a:r>
              <a:rPr lang="en-US" dirty="0">
                <a:solidFill>
                  <a:srgbClr val="002060"/>
                </a:solidFill>
              </a:rPr>
              <a:t>-</a:t>
            </a:r>
            <a:r>
              <a:rPr lang="en-US" dirty="0" err="1">
                <a:solidFill>
                  <a:srgbClr val="002060"/>
                </a:solidFill>
              </a:rPr>
              <a:t>th</a:t>
            </a:r>
            <a:r>
              <a:rPr lang="en-US" dirty="0">
                <a:solidFill>
                  <a:srgbClr val="002060"/>
                </a:solidFill>
              </a:rPr>
              <a:t> encounter of FADH and an O</a:t>
            </a:r>
            <a:r>
              <a:rPr lang="en-US" baseline="-25000" dirty="0">
                <a:solidFill>
                  <a:srgbClr val="002060"/>
                </a:solidFill>
              </a:rPr>
              <a:t>2</a:t>
            </a:r>
            <a:r>
              <a:rPr lang="en-US" baseline="30000" dirty="0">
                <a:solidFill>
                  <a:srgbClr val="002060"/>
                </a:solidFill>
              </a:rPr>
              <a:t>-</a:t>
            </a:r>
            <a:r>
              <a:rPr lang="en-US" dirty="0">
                <a:solidFill>
                  <a:srgbClr val="002060"/>
                </a:solidFill>
              </a:rPr>
              <a:t> radicals</a:t>
            </a:r>
            <a:endParaRPr lang="en-US" baseline="30000" dirty="0">
              <a:solidFill>
                <a:srgbClr val="002060"/>
              </a:solidFill>
            </a:endParaRPr>
          </a:p>
        </p:txBody>
      </p:sp>
      <p:cxnSp>
        <p:nvCxnSpPr>
          <p:cNvPr id="15" name="Straight Arrow Connector 14"/>
          <p:cNvCxnSpPr/>
          <p:nvPr/>
        </p:nvCxnSpPr>
        <p:spPr>
          <a:xfrm rot="10800000">
            <a:off x="3276600" y="2970074"/>
            <a:ext cx="6096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995" name="Picture 8"/>
          <p:cNvPicPr>
            <a:picLocks noChangeAspect="1" noChangeArrowheads="1"/>
          </p:cNvPicPr>
          <p:nvPr/>
        </p:nvPicPr>
        <p:blipFill>
          <a:blip r:embed="rId5" cstate="print"/>
          <a:srcRect/>
          <a:stretch>
            <a:fillRect/>
          </a:stretch>
        </p:blipFill>
        <p:spPr bwMode="auto">
          <a:xfrm>
            <a:off x="5715000" y="1347788"/>
            <a:ext cx="3352800" cy="2919412"/>
          </a:xfrm>
          <a:prstGeom prst="rect">
            <a:avLst/>
          </a:prstGeom>
          <a:noFill/>
          <a:ln w="9525">
            <a:noFill/>
            <a:miter lim="800000"/>
            <a:headEnd/>
            <a:tailEnd/>
          </a:ln>
        </p:spPr>
      </p:pic>
      <p:sp>
        <p:nvSpPr>
          <p:cNvPr id="17" name="Rounded Rectangle 16"/>
          <p:cNvSpPr/>
          <p:nvPr/>
        </p:nvSpPr>
        <p:spPr>
          <a:xfrm>
            <a:off x="2667000" y="2512874"/>
            <a:ext cx="6096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ounded Rectangle 19"/>
          <p:cNvSpPr/>
          <p:nvPr/>
        </p:nvSpPr>
        <p:spPr>
          <a:xfrm>
            <a:off x="2057400" y="2512874"/>
            <a:ext cx="6096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998" name="Rectangle 20"/>
          <p:cNvSpPr>
            <a:spLocks noChangeArrowheads="1"/>
          </p:cNvSpPr>
          <p:nvPr/>
        </p:nvSpPr>
        <p:spPr bwMode="auto">
          <a:xfrm>
            <a:off x="990600" y="3503474"/>
            <a:ext cx="2819400" cy="1200150"/>
          </a:xfrm>
          <a:prstGeom prst="rect">
            <a:avLst/>
          </a:prstGeom>
          <a:noFill/>
          <a:ln w="9525">
            <a:noFill/>
            <a:miter lim="800000"/>
            <a:headEnd/>
            <a:tailEnd/>
          </a:ln>
        </p:spPr>
        <p:txBody>
          <a:bodyPr>
            <a:spAutoFit/>
          </a:bodyPr>
          <a:lstStyle/>
          <a:p>
            <a:r>
              <a:rPr lang="en-US">
                <a:solidFill>
                  <a:srgbClr val="002060"/>
                </a:solidFill>
              </a:rPr>
              <a:t>describes the time needed for </a:t>
            </a:r>
            <a:r>
              <a:rPr lang="en-US" i="1">
                <a:solidFill>
                  <a:srgbClr val="002060"/>
                </a:solidFill>
              </a:rPr>
              <a:t>n</a:t>
            </a:r>
            <a:r>
              <a:rPr lang="en-US">
                <a:solidFill>
                  <a:srgbClr val="002060"/>
                </a:solidFill>
              </a:rPr>
              <a:t> attempts of forming an [FADH+O</a:t>
            </a:r>
            <a:r>
              <a:rPr lang="en-US" baseline="-25000">
                <a:solidFill>
                  <a:srgbClr val="002060"/>
                </a:solidFill>
              </a:rPr>
              <a:t>2</a:t>
            </a:r>
            <a:r>
              <a:rPr lang="en-US" baseline="30000">
                <a:solidFill>
                  <a:srgbClr val="002060"/>
                </a:solidFill>
              </a:rPr>
              <a:t>-</a:t>
            </a:r>
            <a:r>
              <a:rPr lang="en-US">
                <a:solidFill>
                  <a:srgbClr val="002060"/>
                </a:solidFill>
              </a:rPr>
              <a:t>]</a:t>
            </a:r>
          </a:p>
          <a:p>
            <a:r>
              <a:rPr lang="en-US">
                <a:solidFill>
                  <a:srgbClr val="002060"/>
                </a:solidFill>
              </a:rPr>
              <a:t>radical pair</a:t>
            </a:r>
          </a:p>
        </p:txBody>
      </p:sp>
      <p:cxnSp>
        <p:nvCxnSpPr>
          <p:cNvPr id="22" name="Straight Arrow Connector 21"/>
          <p:cNvCxnSpPr>
            <a:endCxn id="20" idx="2"/>
          </p:cNvCxnSpPr>
          <p:nvPr/>
        </p:nvCxnSpPr>
        <p:spPr>
          <a:xfrm flipV="1">
            <a:off x="1752600" y="2970074"/>
            <a:ext cx="609600" cy="533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000" name="TextBox 24"/>
          <p:cNvSpPr txBox="1">
            <a:spLocks noChangeArrowheads="1"/>
          </p:cNvSpPr>
          <p:nvPr/>
        </p:nvSpPr>
        <p:spPr bwMode="auto">
          <a:xfrm>
            <a:off x="838200" y="5124271"/>
            <a:ext cx="1676400" cy="1200329"/>
          </a:xfrm>
          <a:prstGeom prst="rect">
            <a:avLst/>
          </a:prstGeom>
          <a:noFill/>
          <a:ln w="9525">
            <a:noFill/>
            <a:miter lim="800000"/>
            <a:headEnd/>
            <a:tailEnd/>
          </a:ln>
        </p:spPr>
        <p:txBody>
          <a:bodyPr wrap="square">
            <a:spAutoFit/>
          </a:bodyPr>
          <a:lstStyle/>
          <a:p>
            <a:r>
              <a:rPr lang="en-US" dirty="0">
                <a:solidFill>
                  <a:srgbClr val="002060"/>
                </a:solidFill>
              </a:rPr>
              <a:t>Observable:</a:t>
            </a:r>
          </a:p>
          <a:p>
            <a:r>
              <a:rPr lang="en-US" dirty="0">
                <a:solidFill>
                  <a:srgbClr val="002060"/>
                </a:solidFill>
              </a:rPr>
              <a:t>d</a:t>
            </a:r>
            <a:r>
              <a:rPr lang="en-US" dirty="0" smtClean="0">
                <a:solidFill>
                  <a:srgbClr val="002060"/>
                </a:solidFill>
              </a:rPr>
              <a:t>uration </a:t>
            </a:r>
            <a:r>
              <a:rPr lang="en-US" dirty="0">
                <a:solidFill>
                  <a:srgbClr val="002060"/>
                </a:solidFill>
              </a:rPr>
              <a:t>of the</a:t>
            </a:r>
          </a:p>
          <a:p>
            <a:r>
              <a:rPr lang="en-US" dirty="0" err="1">
                <a:solidFill>
                  <a:srgbClr val="002060"/>
                </a:solidFill>
              </a:rPr>
              <a:t>RedOx</a:t>
            </a:r>
            <a:r>
              <a:rPr lang="en-US" dirty="0">
                <a:solidFill>
                  <a:srgbClr val="002060"/>
                </a:solidFill>
              </a:rPr>
              <a:t> reaction</a:t>
            </a:r>
          </a:p>
        </p:txBody>
      </p:sp>
      <p:sp>
        <p:nvSpPr>
          <p:cNvPr id="19" name="Date Placeholder 18"/>
          <p:cNvSpPr>
            <a:spLocks noGrp="1"/>
          </p:cNvSpPr>
          <p:nvPr>
            <p:ph type="dt" sz="half" idx="10"/>
          </p:nvPr>
        </p:nvSpPr>
        <p:spPr/>
        <p:txBody>
          <a:bodyPr/>
          <a:lstStyle/>
          <a:p>
            <a:pPr>
              <a:defRPr/>
            </a:pPr>
            <a:r>
              <a:rPr lang="en-US" smtClean="0"/>
              <a:t>22.12.2010</a:t>
            </a:r>
            <a:endParaRPr lang="en-US" dirty="0"/>
          </a:p>
        </p:txBody>
      </p:sp>
      <p:sp>
        <p:nvSpPr>
          <p:cNvPr id="21" name="Footer Placeholder 20"/>
          <p:cNvSpPr>
            <a:spLocks noGrp="1"/>
          </p:cNvSpPr>
          <p:nvPr>
            <p:ph type="ftr" sz="quarter" idx="11"/>
          </p:nvPr>
        </p:nvSpPr>
        <p:spPr/>
        <p:txBody>
          <a:bodyPr/>
          <a:lstStyle/>
          <a:p>
            <a:pPr>
              <a:defRPr/>
            </a:pPr>
            <a:r>
              <a:rPr lang="en-US" smtClean="0"/>
              <a:t>Quantum Coherent Properties of Spins III</a:t>
            </a:r>
            <a:endParaRPr lang="en-US" dirty="0"/>
          </a:p>
        </p:txBody>
      </p:sp>
      <p:sp>
        <p:nvSpPr>
          <p:cNvPr id="23" name="Rectangle 5"/>
          <p:cNvSpPr>
            <a:spLocks/>
          </p:cNvSpPr>
          <p:nvPr/>
        </p:nvSpPr>
        <p:spPr bwMode="auto">
          <a:xfrm>
            <a:off x="4333875" y="6407150"/>
            <a:ext cx="4811713" cy="222250"/>
          </a:xfrm>
          <a:prstGeom prst="rect">
            <a:avLst/>
          </a:prstGeom>
          <a:noFill/>
          <a:ln w="12700">
            <a:noFill/>
            <a:miter lim="800000"/>
            <a:headEnd/>
            <a:tailEnd/>
          </a:ln>
        </p:spPr>
        <p:txBody>
          <a:bodyPr lIns="0" tIns="0" rIns="40638" bIns="0"/>
          <a:lstStyle/>
          <a:p>
            <a:pPr marL="39688">
              <a:defRPr/>
            </a:pPr>
            <a:r>
              <a:rPr lang="en-US" sz="1200" dirty="0">
                <a:solidFill>
                  <a:schemeClr val="bg1">
                    <a:lumMod val="50000"/>
                  </a:schemeClr>
                </a:solidFill>
                <a:latin typeface="Arial" pitchFamily="34" charset="0"/>
                <a:cs typeface="Arial" pitchFamily="34" charset="0"/>
                <a:sym typeface="Arial" pitchFamily="34" charset="0"/>
              </a:rPr>
              <a:t>I.A. </a:t>
            </a:r>
            <a:r>
              <a:rPr lang="en-US" sz="1200" dirty="0" err="1">
                <a:solidFill>
                  <a:schemeClr val="bg1">
                    <a:lumMod val="50000"/>
                  </a:schemeClr>
                </a:solidFill>
                <a:latin typeface="Arial" pitchFamily="34" charset="0"/>
                <a:cs typeface="Arial" pitchFamily="34" charset="0"/>
                <a:sym typeface="Arial" pitchFamily="34" charset="0"/>
              </a:rPr>
              <a:t>Solov‘yov</a:t>
            </a:r>
            <a:r>
              <a:rPr lang="en-US" sz="1200" dirty="0">
                <a:solidFill>
                  <a:schemeClr val="bg1">
                    <a:lumMod val="50000"/>
                  </a:schemeClr>
                </a:solidFill>
                <a:latin typeface="Arial" pitchFamily="34" charset="0"/>
                <a:cs typeface="Arial" pitchFamily="34" charset="0"/>
                <a:sym typeface="Arial" pitchFamily="34" charset="0"/>
              </a:rPr>
              <a:t> and K. </a:t>
            </a:r>
            <a:r>
              <a:rPr lang="en-US" sz="1200" dirty="0" err="1">
                <a:solidFill>
                  <a:schemeClr val="bg1">
                    <a:lumMod val="50000"/>
                  </a:schemeClr>
                </a:solidFill>
                <a:latin typeface="Arial" pitchFamily="34" charset="0"/>
                <a:cs typeface="Arial" pitchFamily="34" charset="0"/>
                <a:sym typeface="Arial" pitchFamily="34" charset="0"/>
              </a:rPr>
              <a:t>Schulten</a:t>
            </a:r>
            <a:r>
              <a:rPr lang="en-US" sz="1200" dirty="0">
                <a:solidFill>
                  <a:schemeClr val="bg1">
                    <a:lumMod val="50000"/>
                  </a:schemeClr>
                </a:solidFill>
                <a:latin typeface="Arial" pitchFamily="34" charset="0"/>
                <a:cs typeface="Arial" pitchFamily="34" charset="0"/>
                <a:sym typeface="Arial" pitchFamily="34" charset="0"/>
              </a:rPr>
              <a:t>, Biophysical Journal </a:t>
            </a:r>
            <a:r>
              <a:rPr lang="en-US" sz="1200" b="1" dirty="0">
                <a:solidFill>
                  <a:schemeClr val="bg1">
                    <a:lumMod val="50000"/>
                  </a:schemeClr>
                </a:solidFill>
                <a:latin typeface="Arial" pitchFamily="34" charset="0"/>
                <a:cs typeface="Arial" pitchFamily="34" charset="0"/>
                <a:sym typeface="Arial" pitchFamily="34" charset="0"/>
              </a:rPr>
              <a:t>96</a:t>
            </a:r>
            <a:r>
              <a:rPr lang="en-US" sz="1200" dirty="0">
                <a:solidFill>
                  <a:schemeClr val="bg1">
                    <a:lumMod val="50000"/>
                  </a:schemeClr>
                </a:solidFill>
                <a:latin typeface="Arial" pitchFamily="34" charset="0"/>
                <a:cs typeface="Arial" pitchFamily="34" charset="0"/>
                <a:sym typeface="Arial" pitchFamily="34" charset="0"/>
              </a:rPr>
              <a:t>, 4804 (2009)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latin typeface="Arial" charset="0"/>
                <a:cs typeface="Arial" charset="0"/>
              </a:rPr>
              <a:t>The geomagnetic field</a:t>
            </a:r>
            <a:endParaRPr lang="en-GB" dirty="0"/>
          </a:p>
        </p:txBody>
      </p:sp>
      <p:sp>
        <p:nvSpPr>
          <p:cNvPr id="4" name="Date Placeholder 3"/>
          <p:cNvSpPr>
            <a:spLocks noGrp="1"/>
          </p:cNvSpPr>
          <p:nvPr>
            <p:ph type="dt" sz="half" idx="10"/>
          </p:nvPr>
        </p:nvSpPr>
        <p:spPr/>
        <p:txBody>
          <a:bodyPr/>
          <a:lstStyle/>
          <a:p>
            <a:pPr>
              <a:defRPr/>
            </a:pPr>
            <a:r>
              <a:rPr lang="en-US" smtClean="0"/>
              <a:t>22.12.2010</a:t>
            </a:r>
            <a:endParaRPr lang="en-US" dirty="0"/>
          </a:p>
        </p:txBody>
      </p:sp>
      <p:sp>
        <p:nvSpPr>
          <p:cNvPr id="5" name="Footer Placeholder 4"/>
          <p:cNvSpPr>
            <a:spLocks noGrp="1"/>
          </p:cNvSpPr>
          <p:nvPr>
            <p:ph type="ftr" sz="quarter" idx="11"/>
          </p:nvPr>
        </p:nvSpPr>
        <p:spPr/>
        <p:txBody>
          <a:bodyPr/>
          <a:lstStyle/>
          <a:p>
            <a:pPr>
              <a:defRPr/>
            </a:pPr>
            <a:r>
              <a:rPr lang="en-US" smtClean="0"/>
              <a:t>Quantum Coherent Properties of Spins III</a:t>
            </a:r>
            <a:endParaRPr lang="en-US" dirty="0"/>
          </a:p>
        </p:txBody>
      </p:sp>
      <p:pic>
        <p:nvPicPr>
          <p:cNvPr id="7" name="Picture 1"/>
          <p:cNvPicPr>
            <a:picLocks noChangeAspect="1" noChangeArrowheads="1"/>
          </p:cNvPicPr>
          <p:nvPr/>
        </p:nvPicPr>
        <p:blipFill>
          <a:blip r:embed="rId2" cstate="print"/>
          <a:srcRect/>
          <a:stretch>
            <a:fillRect/>
          </a:stretch>
        </p:blipFill>
        <p:spPr bwMode="auto">
          <a:xfrm>
            <a:off x="762000" y="2286000"/>
            <a:ext cx="2895601" cy="3982006"/>
          </a:xfrm>
          <a:prstGeom prst="rect">
            <a:avLst/>
          </a:prstGeom>
          <a:noFill/>
          <a:ln w="9525">
            <a:noFill/>
            <a:miter lim="800000"/>
            <a:headEnd/>
            <a:tailEnd/>
          </a:ln>
        </p:spPr>
      </p:pic>
      <p:sp>
        <p:nvSpPr>
          <p:cNvPr id="8" name="Rectangle 3"/>
          <p:cNvSpPr txBox="1">
            <a:spLocks noChangeArrowheads="1"/>
          </p:cNvSpPr>
          <p:nvPr/>
        </p:nvSpPr>
        <p:spPr bwMode="auto">
          <a:xfrm>
            <a:off x="762000" y="777875"/>
            <a:ext cx="8382000" cy="1736725"/>
          </a:xfrm>
          <a:prstGeom prst="rect">
            <a:avLst/>
          </a:prstGeom>
          <a:noFill/>
          <a:ln w="9525">
            <a:noFill/>
            <a:miter lim="800000"/>
            <a:headEnd/>
            <a:tailEnd/>
          </a:ln>
        </p:spPr>
        <p:txBody>
          <a:bodyPr/>
          <a:lstStyle/>
          <a:p>
            <a:pPr marL="319088" indent="-319088">
              <a:spcBef>
                <a:spcPts val="700"/>
              </a:spcBef>
              <a:buClr>
                <a:schemeClr val="accent2"/>
              </a:buClr>
              <a:buSzPct val="60000"/>
              <a:buFont typeface="Wingdings" pitchFamily="2" charset="2"/>
              <a:buChar char=""/>
              <a:defRPr/>
            </a:pPr>
            <a:r>
              <a:rPr lang="de-DE" sz="2000" dirty="0">
                <a:solidFill>
                  <a:srgbClr val="002060"/>
                </a:solidFill>
                <a:latin typeface="Arial" pitchFamily="34" charset="0"/>
                <a:cs typeface="Arial" pitchFamily="34" charset="0"/>
              </a:rPr>
              <a:t>The hypothesis that migrating birds utilize the geomagnetic field for orientation had been proposed as early as </a:t>
            </a:r>
            <a:r>
              <a:rPr lang="de-DE" sz="2000" dirty="0" smtClean="0">
                <a:solidFill>
                  <a:srgbClr val="002060"/>
                </a:solidFill>
                <a:latin typeface="Arial" pitchFamily="34" charset="0"/>
                <a:cs typeface="Arial" pitchFamily="34" charset="0"/>
              </a:rPr>
              <a:t>1855. </a:t>
            </a:r>
            <a:endParaRPr lang="de-DE" sz="2000" dirty="0">
              <a:solidFill>
                <a:srgbClr val="002060"/>
              </a:solidFill>
              <a:latin typeface="Arial" pitchFamily="34" charset="0"/>
              <a:cs typeface="Arial" pitchFamily="34" charset="0"/>
            </a:endParaRPr>
          </a:p>
          <a:p>
            <a:pPr marL="319088" indent="-319088">
              <a:spcBef>
                <a:spcPts val="700"/>
              </a:spcBef>
              <a:buClr>
                <a:schemeClr val="accent2"/>
              </a:buClr>
              <a:buSzPct val="60000"/>
              <a:defRPr/>
            </a:pPr>
            <a:r>
              <a:rPr lang="de-DE" sz="1200" dirty="0">
                <a:solidFill>
                  <a:schemeClr val="tx1">
                    <a:lumMod val="65000"/>
                    <a:lumOff val="35000"/>
                  </a:schemeClr>
                </a:solidFill>
                <a:latin typeface="Arial" pitchFamily="34" charset="0"/>
                <a:cs typeface="Arial" pitchFamily="34" charset="0"/>
              </a:rPr>
              <a:t>	</a:t>
            </a:r>
            <a:r>
              <a:rPr lang="de-DE" sz="1200" dirty="0" smtClean="0">
                <a:solidFill>
                  <a:schemeClr val="bg1">
                    <a:lumMod val="50000"/>
                  </a:schemeClr>
                </a:solidFill>
                <a:latin typeface="Arial" pitchFamily="34" charset="0"/>
                <a:cs typeface="Arial" pitchFamily="34" charset="0"/>
              </a:rPr>
              <a:t>A</a:t>
            </a:r>
            <a:r>
              <a:rPr lang="de-DE" sz="1200" dirty="0">
                <a:solidFill>
                  <a:schemeClr val="bg1">
                    <a:lumMod val="50000"/>
                  </a:schemeClr>
                </a:solidFill>
                <a:latin typeface="Arial" pitchFamily="34" charset="0"/>
                <a:cs typeface="Arial" pitchFamily="34" charset="0"/>
              </a:rPr>
              <a:t>. von Middendorff , </a:t>
            </a:r>
            <a:r>
              <a:rPr lang="de-DE" sz="1200" i="1" dirty="0">
                <a:solidFill>
                  <a:schemeClr val="bg1">
                    <a:lumMod val="50000"/>
                  </a:schemeClr>
                </a:solidFill>
                <a:latin typeface="Arial" pitchFamily="34" charset="0"/>
                <a:cs typeface="Arial" pitchFamily="34" charset="0"/>
              </a:rPr>
              <a:t>Mem. Acad. Sci. St. Petersburg VI </a:t>
            </a:r>
            <a:r>
              <a:rPr lang="de-DE" sz="1200" b="1" dirty="0">
                <a:solidFill>
                  <a:schemeClr val="bg1">
                    <a:lumMod val="50000"/>
                  </a:schemeClr>
                </a:solidFill>
                <a:latin typeface="Arial" pitchFamily="34" charset="0"/>
                <a:cs typeface="Arial" pitchFamily="34" charset="0"/>
              </a:rPr>
              <a:t>95</a:t>
            </a:r>
            <a:r>
              <a:rPr lang="de-DE" sz="1200" dirty="0">
                <a:solidFill>
                  <a:schemeClr val="bg1">
                    <a:lumMod val="50000"/>
                  </a:schemeClr>
                </a:solidFill>
                <a:latin typeface="Arial" pitchFamily="34" charset="0"/>
                <a:cs typeface="Arial" pitchFamily="34" charset="0"/>
              </a:rPr>
              <a:t>, 71, </a:t>
            </a:r>
            <a:r>
              <a:rPr lang="de-DE" sz="1200" dirty="0" smtClean="0">
                <a:solidFill>
                  <a:schemeClr val="bg1">
                    <a:lumMod val="50000"/>
                  </a:schemeClr>
                </a:solidFill>
                <a:latin typeface="Arial" pitchFamily="34" charset="0"/>
                <a:cs typeface="Arial" pitchFamily="34" charset="0"/>
              </a:rPr>
              <a:t>(1859</a:t>
            </a:r>
            <a:r>
              <a:rPr lang="de-DE" sz="1200" dirty="0">
                <a:solidFill>
                  <a:schemeClr val="bg1">
                    <a:lumMod val="50000"/>
                  </a:schemeClr>
                </a:solidFill>
                <a:latin typeface="Arial" pitchFamily="34" charset="0"/>
                <a:cs typeface="Arial" pitchFamily="34" charset="0"/>
              </a:rPr>
              <a:t>)</a:t>
            </a:r>
            <a:endParaRPr lang="de-DE" sz="2900" dirty="0">
              <a:solidFill>
                <a:schemeClr val="bg1">
                  <a:lumMod val="50000"/>
                </a:schemeClr>
              </a:solidFill>
              <a:latin typeface="Arial" pitchFamily="34" charset="0"/>
              <a:cs typeface="Arial" pitchFamily="34" charset="0"/>
            </a:endParaRPr>
          </a:p>
        </p:txBody>
      </p:sp>
      <p:sp>
        <p:nvSpPr>
          <p:cNvPr id="10" name="Rectangle 7"/>
          <p:cNvSpPr>
            <a:spLocks noChangeArrowheads="1"/>
          </p:cNvSpPr>
          <p:nvPr/>
        </p:nvSpPr>
        <p:spPr bwMode="auto">
          <a:xfrm>
            <a:off x="3505200" y="1828800"/>
            <a:ext cx="4038600" cy="2062103"/>
          </a:xfrm>
          <a:prstGeom prst="rect">
            <a:avLst/>
          </a:prstGeom>
          <a:noFill/>
          <a:ln w="9525">
            <a:noFill/>
            <a:miter lim="800000"/>
            <a:headEnd/>
            <a:tailEnd/>
          </a:ln>
        </p:spPr>
        <p:txBody>
          <a:bodyPr wrap="square">
            <a:spAutoFit/>
          </a:bodyPr>
          <a:lstStyle/>
          <a:p>
            <a:pPr algn="just"/>
            <a:r>
              <a:rPr lang="en-US" sz="1600" dirty="0">
                <a:solidFill>
                  <a:srgbClr val="002060"/>
                </a:solidFill>
                <a:cs typeface="Arial" charset="0"/>
              </a:rPr>
              <a:t>The strength of the magnetic field at the Earth's surface ranges from less than 30 </a:t>
            </a:r>
            <a:r>
              <a:rPr lang="en-US" sz="1600" dirty="0" err="1">
                <a:solidFill>
                  <a:srgbClr val="002060"/>
                </a:solidFill>
                <a:cs typeface="Arial" charset="0"/>
              </a:rPr>
              <a:t>microtesla</a:t>
            </a:r>
            <a:r>
              <a:rPr lang="en-US" sz="1600" dirty="0">
                <a:solidFill>
                  <a:srgbClr val="002060"/>
                </a:solidFill>
                <a:cs typeface="Arial" charset="0"/>
              </a:rPr>
              <a:t> </a:t>
            </a:r>
            <a:r>
              <a:rPr lang="en-US" sz="1600" dirty="0">
                <a:solidFill>
                  <a:srgbClr val="FF0000"/>
                </a:solidFill>
                <a:cs typeface="Arial" charset="0"/>
              </a:rPr>
              <a:t>(0.3 Gauss) </a:t>
            </a:r>
            <a:r>
              <a:rPr lang="en-US" sz="1600" dirty="0">
                <a:solidFill>
                  <a:srgbClr val="002060"/>
                </a:solidFill>
                <a:cs typeface="Arial" charset="0"/>
              </a:rPr>
              <a:t>in an area including most of South America and South Africa to over 60 </a:t>
            </a:r>
            <a:r>
              <a:rPr lang="en-US" sz="1600" dirty="0" err="1">
                <a:solidFill>
                  <a:srgbClr val="002060"/>
                </a:solidFill>
                <a:cs typeface="Arial" charset="0"/>
              </a:rPr>
              <a:t>microtesla</a:t>
            </a:r>
            <a:r>
              <a:rPr lang="en-US" sz="1600" dirty="0">
                <a:cs typeface="Arial" charset="0"/>
              </a:rPr>
              <a:t> </a:t>
            </a:r>
            <a:r>
              <a:rPr lang="en-US" sz="1600" dirty="0">
                <a:solidFill>
                  <a:srgbClr val="FF0000"/>
                </a:solidFill>
                <a:cs typeface="Arial" charset="0"/>
              </a:rPr>
              <a:t>(0.6 Gauss) </a:t>
            </a:r>
            <a:r>
              <a:rPr lang="en-US" sz="1600" dirty="0">
                <a:solidFill>
                  <a:srgbClr val="002060"/>
                </a:solidFill>
                <a:cs typeface="Arial" charset="0"/>
              </a:rPr>
              <a:t>around the magnetic poles in northern Canada and south of Australia, and in part of Siberia.</a:t>
            </a:r>
          </a:p>
        </p:txBody>
      </p:sp>
      <p:sp>
        <p:nvSpPr>
          <p:cNvPr id="11" name="TextBox 6"/>
          <p:cNvSpPr txBox="1">
            <a:spLocks noChangeArrowheads="1"/>
          </p:cNvSpPr>
          <p:nvPr/>
        </p:nvSpPr>
        <p:spPr bwMode="auto">
          <a:xfrm>
            <a:off x="3124200" y="5791200"/>
            <a:ext cx="1720850" cy="369888"/>
          </a:xfrm>
          <a:prstGeom prst="rect">
            <a:avLst/>
          </a:prstGeom>
          <a:noFill/>
          <a:ln w="9525">
            <a:noFill/>
            <a:miter lim="800000"/>
            <a:headEnd/>
            <a:tailEnd/>
          </a:ln>
        </p:spPr>
        <p:txBody>
          <a:bodyPr wrap="none">
            <a:spAutoFit/>
          </a:bodyPr>
          <a:lstStyle/>
          <a:p>
            <a:r>
              <a:rPr lang="de-DE" dirty="0">
                <a:solidFill>
                  <a:srgbClr val="002060"/>
                </a:solidFill>
              </a:rPr>
              <a:t>1 T =10,000 G</a:t>
            </a:r>
            <a:endParaRPr lang="en-US" dirty="0">
              <a:solidFill>
                <a:srgbClr val="002060"/>
              </a:solidFill>
            </a:endParaRPr>
          </a:p>
        </p:txBody>
      </p:sp>
      <p:pic>
        <p:nvPicPr>
          <p:cNvPr id="12" name="Picture 8"/>
          <p:cNvPicPr>
            <a:picLocks noChangeAspect="1" noChangeArrowheads="1"/>
          </p:cNvPicPr>
          <p:nvPr/>
        </p:nvPicPr>
        <p:blipFill>
          <a:blip r:embed="rId3" cstate="print"/>
          <a:srcRect/>
          <a:stretch>
            <a:fillRect/>
          </a:stretch>
        </p:blipFill>
        <p:spPr bwMode="auto">
          <a:xfrm>
            <a:off x="7673975" y="1295400"/>
            <a:ext cx="1371600" cy="1860550"/>
          </a:xfrm>
          <a:prstGeom prst="rect">
            <a:avLst/>
          </a:prstGeom>
          <a:noFill/>
          <a:ln w="9525">
            <a:noFill/>
            <a:miter lim="800000"/>
            <a:headEnd/>
            <a:tailEnd/>
          </a:ln>
        </p:spPr>
      </p:pic>
      <p:sp>
        <p:nvSpPr>
          <p:cNvPr id="13" name="Rectangle 8"/>
          <p:cNvSpPr>
            <a:spLocks noChangeArrowheads="1"/>
          </p:cNvSpPr>
          <p:nvPr/>
        </p:nvSpPr>
        <p:spPr bwMode="auto">
          <a:xfrm>
            <a:off x="7597775" y="3200400"/>
            <a:ext cx="1470025" cy="461963"/>
          </a:xfrm>
          <a:prstGeom prst="rect">
            <a:avLst/>
          </a:prstGeom>
          <a:noFill/>
          <a:ln w="9525">
            <a:noFill/>
            <a:miter lim="800000"/>
            <a:headEnd/>
            <a:tailEnd/>
          </a:ln>
        </p:spPr>
        <p:txBody>
          <a:bodyPr wrap="none">
            <a:spAutoFit/>
          </a:bodyPr>
          <a:lstStyle/>
          <a:p>
            <a:pPr algn="ctr"/>
            <a:r>
              <a:rPr lang="de-DE" sz="1200">
                <a:solidFill>
                  <a:srgbClr val="002060"/>
                </a:solidFill>
                <a:cs typeface="Arial" charset="0"/>
              </a:rPr>
              <a:t>A. von Middendorff</a:t>
            </a:r>
            <a:endParaRPr lang="en-US" sz="1200">
              <a:cs typeface="Arial" charset="0"/>
            </a:endParaRPr>
          </a:p>
          <a:p>
            <a:pPr algn="ctr"/>
            <a:r>
              <a:rPr lang="en-US" sz="1200">
                <a:solidFill>
                  <a:srgbClr val="002060"/>
                </a:solidFill>
                <a:cs typeface="Arial" charset="0"/>
              </a:rPr>
              <a:t>1815-1894</a:t>
            </a:r>
          </a:p>
        </p:txBody>
      </p:sp>
      <p:pic>
        <p:nvPicPr>
          <p:cNvPr id="86018" name="Picture 2"/>
          <p:cNvPicPr>
            <a:picLocks noChangeAspect="1" noChangeArrowheads="1"/>
          </p:cNvPicPr>
          <p:nvPr/>
        </p:nvPicPr>
        <p:blipFill>
          <a:blip r:embed="rId4" cstate="print"/>
          <a:srcRect/>
          <a:stretch>
            <a:fillRect/>
          </a:stretch>
        </p:blipFill>
        <p:spPr bwMode="auto">
          <a:xfrm>
            <a:off x="4953000" y="3886200"/>
            <a:ext cx="4038600" cy="2322195"/>
          </a:xfrm>
          <a:prstGeom prst="rect">
            <a:avLst/>
          </a:prstGeom>
          <a:noFill/>
          <a:ln w="9525">
            <a:noFill/>
            <a:miter lim="800000"/>
            <a:headEnd/>
            <a:tailEnd/>
          </a:ln>
        </p:spPr>
      </p:pic>
      <p:sp>
        <p:nvSpPr>
          <p:cNvPr id="16" name="Rectangle 8"/>
          <p:cNvSpPr>
            <a:spLocks noChangeArrowheads="1"/>
          </p:cNvSpPr>
          <p:nvPr/>
        </p:nvSpPr>
        <p:spPr bwMode="auto">
          <a:xfrm>
            <a:off x="4048823" y="6276975"/>
            <a:ext cx="5095177" cy="276999"/>
          </a:xfrm>
          <a:prstGeom prst="rect">
            <a:avLst/>
          </a:prstGeom>
          <a:noFill/>
          <a:ln w="9525" algn="ctr">
            <a:noFill/>
            <a:miter lim="800000"/>
            <a:headEnd/>
            <a:tailEnd/>
          </a:ln>
        </p:spPr>
        <p:txBody>
          <a:bodyPr wrap="none">
            <a:spAutoFit/>
          </a:bodyPr>
          <a:lstStyle/>
          <a:p>
            <a:pPr>
              <a:defRPr/>
            </a:pPr>
            <a:r>
              <a:rPr lang="de-DE" sz="1200" dirty="0">
                <a:solidFill>
                  <a:schemeClr val="bg1">
                    <a:lumMod val="50000"/>
                  </a:schemeClr>
                </a:solidFill>
                <a:latin typeface="Arial" pitchFamily="34" charset="0"/>
                <a:cs typeface="Arial" pitchFamily="34" charset="0"/>
              </a:rPr>
              <a:t>I.A. Solov‘yov, </a:t>
            </a:r>
            <a:r>
              <a:rPr lang="de-DE" sz="1200" dirty="0" smtClean="0">
                <a:solidFill>
                  <a:schemeClr val="bg1">
                    <a:lumMod val="50000"/>
                  </a:schemeClr>
                </a:solidFill>
                <a:latin typeface="Arial" pitchFamily="34" charset="0"/>
                <a:cs typeface="Arial" pitchFamily="34" charset="0"/>
              </a:rPr>
              <a:t>K</a:t>
            </a:r>
            <a:r>
              <a:rPr lang="de-DE" sz="1200" dirty="0">
                <a:solidFill>
                  <a:schemeClr val="bg1">
                    <a:lumMod val="50000"/>
                  </a:schemeClr>
                </a:solidFill>
                <a:latin typeface="Arial" pitchFamily="34" charset="0"/>
                <a:cs typeface="Arial" pitchFamily="34" charset="0"/>
              </a:rPr>
              <a:t>. </a:t>
            </a:r>
            <a:r>
              <a:rPr lang="de-DE" sz="1200" dirty="0" smtClean="0">
                <a:solidFill>
                  <a:schemeClr val="bg1">
                    <a:lumMod val="50000"/>
                  </a:schemeClr>
                </a:solidFill>
                <a:latin typeface="Arial" pitchFamily="34" charset="0"/>
                <a:cs typeface="Arial" pitchFamily="34" charset="0"/>
              </a:rPr>
              <a:t>Schulten, and W. Greiner, </a:t>
            </a:r>
            <a:r>
              <a:rPr lang="de-DE" sz="1200" i="1" dirty="0" smtClean="0">
                <a:solidFill>
                  <a:schemeClr val="bg1">
                    <a:lumMod val="50000"/>
                  </a:schemeClr>
                </a:solidFill>
                <a:latin typeface="Arial" pitchFamily="34" charset="0"/>
                <a:cs typeface="Arial" pitchFamily="34" charset="0"/>
              </a:rPr>
              <a:t>Physik Journal  </a:t>
            </a:r>
            <a:r>
              <a:rPr lang="de-DE" sz="1200" b="1" dirty="0" smtClean="0">
                <a:solidFill>
                  <a:schemeClr val="bg1">
                    <a:lumMod val="50000"/>
                  </a:schemeClr>
                </a:solidFill>
                <a:latin typeface="Arial" pitchFamily="34" charset="0"/>
                <a:cs typeface="Arial" pitchFamily="34" charset="0"/>
              </a:rPr>
              <a:t>9</a:t>
            </a:r>
            <a:r>
              <a:rPr lang="de-DE" sz="1200" dirty="0" smtClean="0">
                <a:solidFill>
                  <a:schemeClr val="bg1">
                    <a:lumMod val="50000"/>
                  </a:schemeClr>
                </a:solidFill>
                <a:latin typeface="Arial" pitchFamily="34" charset="0"/>
                <a:cs typeface="Arial" pitchFamily="34" charset="0"/>
              </a:rPr>
              <a:t>, 23 </a:t>
            </a:r>
            <a:r>
              <a:rPr lang="de-DE" sz="1200" dirty="0">
                <a:solidFill>
                  <a:schemeClr val="bg1">
                    <a:lumMod val="50000"/>
                  </a:schemeClr>
                </a:solidFill>
                <a:latin typeface="Arial" pitchFamily="34" charset="0"/>
                <a:cs typeface="Arial" pitchFamily="34" charset="0"/>
              </a:rPr>
              <a:t>(</a:t>
            </a:r>
            <a:r>
              <a:rPr lang="de-DE" sz="1200" dirty="0" smtClean="0">
                <a:solidFill>
                  <a:schemeClr val="bg1">
                    <a:lumMod val="50000"/>
                  </a:schemeClr>
                </a:solidFill>
                <a:latin typeface="Arial" pitchFamily="34" charset="0"/>
                <a:cs typeface="Arial" pitchFamily="34" charset="0"/>
              </a:rPr>
              <a:t>2010) </a:t>
            </a:r>
            <a:endParaRPr lang="ru-RU" sz="1200" dirty="0">
              <a:solidFill>
                <a:schemeClr val="bg1">
                  <a:lumMod val="5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Rate constants</a:t>
            </a:r>
          </a:p>
        </p:txBody>
      </p:sp>
      <p:pic>
        <p:nvPicPr>
          <p:cNvPr id="43011" name="Picture 2"/>
          <p:cNvPicPr>
            <a:picLocks noChangeAspect="1" noChangeArrowheads="1"/>
          </p:cNvPicPr>
          <p:nvPr/>
        </p:nvPicPr>
        <p:blipFill>
          <a:blip r:embed="rId2" cstate="print"/>
          <a:srcRect/>
          <a:stretch>
            <a:fillRect/>
          </a:stretch>
        </p:blipFill>
        <p:spPr bwMode="auto">
          <a:xfrm>
            <a:off x="990600" y="4354512"/>
            <a:ext cx="2247900" cy="504825"/>
          </a:xfrm>
          <a:prstGeom prst="rect">
            <a:avLst/>
          </a:prstGeom>
          <a:noFill/>
          <a:ln w="9525">
            <a:noFill/>
            <a:miter lim="800000"/>
            <a:headEnd/>
            <a:tailEnd/>
          </a:ln>
        </p:spPr>
      </p:pic>
      <p:pic>
        <p:nvPicPr>
          <p:cNvPr id="43012" name="Picture 6"/>
          <p:cNvPicPr>
            <a:picLocks noChangeAspect="1" noChangeArrowheads="1"/>
          </p:cNvPicPr>
          <p:nvPr/>
        </p:nvPicPr>
        <p:blipFill>
          <a:blip r:embed="rId3" cstate="print"/>
          <a:srcRect/>
          <a:stretch>
            <a:fillRect/>
          </a:stretch>
        </p:blipFill>
        <p:spPr bwMode="auto">
          <a:xfrm>
            <a:off x="762000" y="1687512"/>
            <a:ext cx="1752600" cy="547688"/>
          </a:xfrm>
          <a:prstGeom prst="rect">
            <a:avLst/>
          </a:prstGeom>
          <a:noFill/>
          <a:ln w="9525">
            <a:noFill/>
            <a:miter lim="800000"/>
            <a:headEnd/>
            <a:tailEnd/>
          </a:ln>
        </p:spPr>
      </p:pic>
      <p:pic>
        <p:nvPicPr>
          <p:cNvPr id="43013" name="Picture 7"/>
          <p:cNvPicPr>
            <a:picLocks noChangeAspect="1" noChangeArrowheads="1"/>
          </p:cNvPicPr>
          <p:nvPr/>
        </p:nvPicPr>
        <p:blipFill>
          <a:blip r:embed="rId4" cstate="print"/>
          <a:srcRect/>
          <a:stretch>
            <a:fillRect/>
          </a:stretch>
        </p:blipFill>
        <p:spPr bwMode="auto">
          <a:xfrm>
            <a:off x="762000" y="3059112"/>
            <a:ext cx="1757363" cy="533400"/>
          </a:xfrm>
          <a:prstGeom prst="rect">
            <a:avLst/>
          </a:prstGeom>
          <a:noFill/>
          <a:ln w="9525">
            <a:noFill/>
            <a:miter lim="800000"/>
            <a:headEnd/>
            <a:tailEnd/>
          </a:ln>
        </p:spPr>
      </p:pic>
      <p:sp>
        <p:nvSpPr>
          <p:cNvPr id="43014" name="TextBox 8"/>
          <p:cNvSpPr txBox="1">
            <a:spLocks noChangeArrowheads="1"/>
          </p:cNvSpPr>
          <p:nvPr/>
        </p:nvSpPr>
        <p:spPr bwMode="auto">
          <a:xfrm>
            <a:off x="685800" y="1001712"/>
            <a:ext cx="5562600" cy="646113"/>
          </a:xfrm>
          <a:prstGeom prst="rect">
            <a:avLst/>
          </a:prstGeom>
          <a:noFill/>
          <a:ln w="9525">
            <a:noFill/>
            <a:miter lim="800000"/>
            <a:headEnd/>
            <a:tailEnd/>
          </a:ln>
        </p:spPr>
        <p:txBody>
          <a:bodyPr>
            <a:spAutoFit/>
          </a:bodyPr>
          <a:lstStyle/>
          <a:p>
            <a:r>
              <a:rPr lang="en-US">
                <a:solidFill>
                  <a:srgbClr val="002060"/>
                </a:solidFill>
              </a:rPr>
              <a:t>The rate constants for different processes are expected to be </a:t>
            </a:r>
          </a:p>
        </p:txBody>
      </p:sp>
      <p:sp>
        <p:nvSpPr>
          <p:cNvPr id="43015" name="TextBox 9"/>
          <p:cNvSpPr txBox="1">
            <a:spLocks noChangeArrowheads="1"/>
          </p:cNvSpPr>
          <p:nvPr/>
        </p:nvSpPr>
        <p:spPr bwMode="auto">
          <a:xfrm>
            <a:off x="762000" y="2297112"/>
            <a:ext cx="5257800" cy="646113"/>
          </a:xfrm>
          <a:prstGeom prst="rect">
            <a:avLst/>
          </a:prstGeom>
          <a:noFill/>
          <a:ln w="9525">
            <a:noFill/>
            <a:miter lim="800000"/>
            <a:headEnd/>
            <a:tailEnd/>
          </a:ln>
        </p:spPr>
        <p:txBody>
          <a:bodyPr>
            <a:spAutoFit/>
          </a:bodyPr>
          <a:lstStyle/>
          <a:p>
            <a:r>
              <a:rPr lang="en-US">
                <a:solidFill>
                  <a:srgbClr val="002060"/>
                </a:solidFill>
              </a:rPr>
              <a:t>Characteristic time of electron transfer in proteins is about 10 ns.</a:t>
            </a:r>
          </a:p>
        </p:txBody>
      </p:sp>
      <p:sp>
        <p:nvSpPr>
          <p:cNvPr id="43016" name="TextBox 10"/>
          <p:cNvSpPr txBox="1">
            <a:spLocks noChangeArrowheads="1"/>
          </p:cNvSpPr>
          <p:nvPr/>
        </p:nvSpPr>
        <p:spPr bwMode="auto">
          <a:xfrm>
            <a:off x="685800" y="3516312"/>
            <a:ext cx="5257800" cy="646113"/>
          </a:xfrm>
          <a:prstGeom prst="rect">
            <a:avLst/>
          </a:prstGeom>
          <a:noFill/>
          <a:ln w="9525">
            <a:noFill/>
            <a:miter lim="800000"/>
            <a:headEnd/>
            <a:tailEnd/>
          </a:ln>
        </p:spPr>
        <p:txBody>
          <a:bodyPr>
            <a:spAutoFit/>
          </a:bodyPr>
          <a:lstStyle/>
          <a:p>
            <a:r>
              <a:rPr lang="en-US">
                <a:solidFill>
                  <a:srgbClr val="002060"/>
                </a:solidFill>
              </a:rPr>
              <a:t>Characteristic time life time of a radical pair is about 1 μs.</a:t>
            </a:r>
          </a:p>
        </p:txBody>
      </p:sp>
      <p:pic>
        <p:nvPicPr>
          <p:cNvPr id="43017" name="Picture 8"/>
          <p:cNvPicPr>
            <a:picLocks noChangeAspect="1" noChangeArrowheads="1"/>
          </p:cNvPicPr>
          <p:nvPr/>
        </p:nvPicPr>
        <p:blipFill>
          <a:blip r:embed="rId5" cstate="print"/>
          <a:srcRect/>
          <a:stretch>
            <a:fillRect/>
          </a:stretch>
        </p:blipFill>
        <p:spPr bwMode="auto">
          <a:xfrm>
            <a:off x="914400" y="4964112"/>
            <a:ext cx="2362200" cy="390525"/>
          </a:xfrm>
          <a:prstGeom prst="rect">
            <a:avLst/>
          </a:prstGeom>
          <a:noFill/>
          <a:ln w="9525">
            <a:noFill/>
            <a:miter lim="800000"/>
            <a:headEnd/>
            <a:tailEnd/>
          </a:ln>
        </p:spPr>
      </p:pic>
      <p:sp>
        <p:nvSpPr>
          <p:cNvPr id="43018" name="TextBox 12"/>
          <p:cNvSpPr txBox="1">
            <a:spLocks noChangeArrowheads="1"/>
          </p:cNvSpPr>
          <p:nvPr/>
        </p:nvSpPr>
        <p:spPr bwMode="auto">
          <a:xfrm>
            <a:off x="3352800" y="4964112"/>
            <a:ext cx="5257800" cy="369888"/>
          </a:xfrm>
          <a:prstGeom prst="rect">
            <a:avLst/>
          </a:prstGeom>
          <a:noFill/>
          <a:ln w="9525">
            <a:noFill/>
            <a:miter lim="800000"/>
            <a:headEnd/>
            <a:tailEnd/>
          </a:ln>
        </p:spPr>
        <p:txBody>
          <a:bodyPr>
            <a:spAutoFit/>
          </a:bodyPr>
          <a:lstStyle/>
          <a:p>
            <a:r>
              <a:rPr lang="en-US">
                <a:solidFill>
                  <a:srgbClr val="002060"/>
                </a:solidFill>
              </a:rPr>
              <a:t>oxygen diffusion coefficient in water</a:t>
            </a:r>
          </a:p>
        </p:txBody>
      </p:sp>
      <p:pic>
        <p:nvPicPr>
          <p:cNvPr id="43019" name="Picture 9"/>
          <p:cNvPicPr>
            <a:picLocks noChangeAspect="1" noChangeArrowheads="1"/>
          </p:cNvPicPr>
          <p:nvPr/>
        </p:nvPicPr>
        <p:blipFill>
          <a:blip r:embed="rId6" cstate="print"/>
          <a:srcRect/>
          <a:stretch>
            <a:fillRect/>
          </a:stretch>
        </p:blipFill>
        <p:spPr bwMode="auto">
          <a:xfrm>
            <a:off x="914400" y="5345112"/>
            <a:ext cx="1214438" cy="381000"/>
          </a:xfrm>
          <a:prstGeom prst="rect">
            <a:avLst/>
          </a:prstGeom>
          <a:noFill/>
          <a:ln w="9525">
            <a:noFill/>
            <a:miter lim="800000"/>
            <a:headEnd/>
            <a:tailEnd/>
          </a:ln>
        </p:spPr>
      </p:pic>
      <p:sp>
        <p:nvSpPr>
          <p:cNvPr id="43020" name="TextBox 14"/>
          <p:cNvSpPr txBox="1">
            <a:spLocks noChangeArrowheads="1"/>
          </p:cNvSpPr>
          <p:nvPr/>
        </p:nvSpPr>
        <p:spPr bwMode="auto">
          <a:xfrm>
            <a:off x="3352800" y="5345112"/>
            <a:ext cx="5257800" cy="369888"/>
          </a:xfrm>
          <a:prstGeom prst="rect">
            <a:avLst/>
          </a:prstGeom>
          <a:noFill/>
          <a:ln w="9525">
            <a:noFill/>
            <a:miter lim="800000"/>
            <a:headEnd/>
            <a:tailEnd/>
          </a:ln>
        </p:spPr>
        <p:txBody>
          <a:bodyPr>
            <a:spAutoFit/>
          </a:bodyPr>
          <a:lstStyle/>
          <a:p>
            <a:r>
              <a:rPr lang="en-US">
                <a:solidFill>
                  <a:srgbClr val="002060"/>
                </a:solidFill>
              </a:rPr>
              <a:t>size of molecular pocket in cryptochrome</a:t>
            </a:r>
          </a:p>
        </p:txBody>
      </p:sp>
      <p:pic>
        <p:nvPicPr>
          <p:cNvPr id="43021" name="Picture 10"/>
          <p:cNvPicPr>
            <a:picLocks noChangeAspect="1" noChangeArrowheads="1"/>
          </p:cNvPicPr>
          <p:nvPr/>
        </p:nvPicPr>
        <p:blipFill>
          <a:blip r:embed="rId7" cstate="print"/>
          <a:srcRect/>
          <a:stretch>
            <a:fillRect/>
          </a:stretch>
        </p:blipFill>
        <p:spPr bwMode="auto">
          <a:xfrm>
            <a:off x="914400" y="5726112"/>
            <a:ext cx="695325" cy="369888"/>
          </a:xfrm>
          <a:prstGeom prst="rect">
            <a:avLst/>
          </a:prstGeom>
          <a:noFill/>
          <a:ln w="9525">
            <a:noFill/>
            <a:miter lim="800000"/>
            <a:headEnd/>
            <a:tailEnd/>
          </a:ln>
        </p:spPr>
      </p:pic>
      <p:sp>
        <p:nvSpPr>
          <p:cNvPr id="43022" name="TextBox 16"/>
          <p:cNvSpPr txBox="1">
            <a:spLocks noChangeArrowheads="1"/>
          </p:cNvSpPr>
          <p:nvPr/>
        </p:nvSpPr>
        <p:spPr bwMode="auto">
          <a:xfrm>
            <a:off x="1524000" y="5726112"/>
            <a:ext cx="5943600" cy="369888"/>
          </a:xfrm>
          <a:prstGeom prst="rect">
            <a:avLst/>
          </a:prstGeom>
          <a:noFill/>
          <a:ln w="9525">
            <a:noFill/>
            <a:miter lim="800000"/>
            <a:headEnd/>
            <a:tailEnd/>
          </a:ln>
        </p:spPr>
        <p:txBody>
          <a:bodyPr>
            <a:spAutoFit/>
          </a:bodyPr>
          <a:lstStyle/>
          <a:p>
            <a:r>
              <a:rPr lang="en-US"/>
              <a:t>=3 nM   </a:t>
            </a:r>
            <a:r>
              <a:rPr lang="en-US">
                <a:solidFill>
                  <a:srgbClr val="002060"/>
                </a:solidFill>
              </a:rPr>
              <a:t>typical concentration of superoxide in the cell</a:t>
            </a:r>
          </a:p>
        </p:txBody>
      </p:sp>
      <p:pic>
        <p:nvPicPr>
          <p:cNvPr id="43023" name="Picture 11"/>
          <p:cNvPicPr>
            <a:picLocks noChangeAspect="1" noChangeArrowheads="1"/>
          </p:cNvPicPr>
          <p:nvPr/>
        </p:nvPicPr>
        <p:blipFill>
          <a:blip r:embed="rId8" cstate="print"/>
          <a:srcRect/>
          <a:stretch>
            <a:fillRect/>
          </a:stretch>
        </p:blipFill>
        <p:spPr bwMode="auto">
          <a:xfrm>
            <a:off x="3810000" y="4457700"/>
            <a:ext cx="2505075" cy="354012"/>
          </a:xfrm>
          <a:prstGeom prst="rect">
            <a:avLst/>
          </a:prstGeom>
          <a:noFill/>
          <a:ln w="9525">
            <a:noFill/>
            <a:miter lim="800000"/>
            <a:headEnd/>
            <a:tailEnd/>
          </a:ln>
        </p:spPr>
      </p:pic>
      <p:pic>
        <p:nvPicPr>
          <p:cNvPr id="43024" name="Picture 8"/>
          <p:cNvPicPr>
            <a:picLocks noChangeAspect="1" noChangeArrowheads="1"/>
          </p:cNvPicPr>
          <p:nvPr/>
        </p:nvPicPr>
        <p:blipFill>
          <a:blip r:embed="rId9" cstate="print"/>
          <a:srcRect/>
          <a:stretch>
            <a:fillRect/>
          </a:stretch>
        </p:blipFill>
        <p:spPr bwMode="auto">
          <a:xfrm>
            <a:off x="5715000" y="1347788"/>
            <a:ext cx="3352800" cy="2919412"/>
          </a:xfrm>
          <a:prstGeom prst="rect">
            <a:avLst/>
          </a:prstGeom>
          <a:noFill/>
          <a:ln w="9525">
            <a:noFill/>
            <a:miter lim="800000"/>
            <a:headEnd/>
            <a:tailEnd/>
          </a:ln>
        </p:spPr>
      </p:pic>
      <p:sp>
        <p:nvSpPr>
          <p:cNvPr id="19" name="Date Placeholder 18"/>
          <p:cNvSpPr>
            <a:spLocks noGrp="1"/>
          </p:cNvSpPr>
          <p:nvPr>
            <p:ph type="dt" sz="half" idx="10"/>
          </p:nvPr>
        </p:nvSpPr>
        <p:spPr/>
        <p:txBody>
          <a:bodyPr/>
          <a:lstStyle/>
          <a:p>
            <a:pPr>
              <a:defRPr/>
            </a:pPr>
            <a:r>
              <a:rPr lang="en-US" smtClean="0"/>
              <a:t>22.12.2010</a:t>
            </a:r>
            <a:endParaRPr lang="en-US" dirty="0"/>
          </a:p>
        </p:txBody>
      </p:sp>
      <p:sp>
        <p:nvSpPr>
          <p:cNvPr id="20" name="Footer Placeholder 19"/>
          <p:cNvSpPr>
            <a:spLocks noGrp="1"/>
          </p:cNvSpPr>
          <p:nvPr>
            <p:ph type="ftr" sz="quarter" idx="11"/>
          </p:nvPr>
        </p:nvSpPr>
        <p:spPr/>
        <p:txBody>
          <a:bodyPr/>
          <a:lstStyle/>
          <a:p>
            <a:pPr>
              <a:defRPr/>
            </a:pPr>
            <a:r>
              <a:rPr lang="en-US" smtClean="0"/>
              <a:t>Quantum Coherent Properties of Spins III</a:t>
            </a:r>
            <a:endParaRPr lang="en-US" dirty="0"/>
          </a:p>
        </p:txBody>
      </p:sp>
      <p:sp>
        <p:nvSpPr>
          <p:cNvPr id="21" name="Rectangle 5"/>
          <p:cNvSpPr>
            <a:spLocks/>
          </p:cNvSpPr>
          <p:nvPr/>
        </p:nvSpPr>
        <p:spPr bwMode="auto">
          <a:xfrm>
            <a:off x="4333875" y="6407150"/>
            <a:ext cx="4811713" cy="222250"/>
          </a:xfrm>
          <a:prstGeom prst="rect">
            <a:avLst/>
          </a:prstGeom>
          <a:noFill/>
          <a:ln w="12700">
            <a:noFill/>
            <a:miter lim="800000"/>
            <a:headEnd/>
            <a:tailEnd/>
          </a:ln>
        </p:spPr>
        <p:txBody>
          <a:bodyPr lIns="0" tIns="0" rIns="40638" bIns="0"/>
          <a:lstStyle/>
          <a:p>
            <a:pPr marL="39688">
              <a:defRPr/>
            </a:pPr>
            <a:r>
              <a:rPr lang="en-US" sz="1200" dirty="0">
                <a:solidFill>
                  <a:schemeClr val="bg1">
                    <a:lumMod val="50000"/>
                  </a:schemeClr>
                </a:solidFill>
                <a:latin typeface="Arial" pitchFamily="34" charset="0"/>
                <a:cs typeface="Arial" pitchFamily="34" charset="0"/>
                <a:sym typeface="Arial" pitchFamily="34" charset="0"/>
              </a:rPr>
              <a:t>I.A. </a:t>
            </a:r>
            <a:r>
              <a:rPr lang="en-US" sz="1200" dirty="0" err="1">
                <a:solidFill>
                  <a:schemeClr val="bg1">
                    <a:lumMod val="50000"/>
                  </a:schemeClr>
                </a:solidFill>
                <a:latin typeface="Arial" pitchFamily="34" charset="0"/>
                <a:cs typeface="Arial" pitchFamily="34" charset="0"/>
                <a:sym typeface="Arial" pitchFamily="34" charset="0"/>
              </a:rPr>
              <a:t>Solov‘yov</a:t>
            </a:r>
            <a:r>
              <a:rPr lang="en-US" sz="1200" dirty="0">
                <a:solidFill>
                  <a:schemeClr val="bg1">
                    <a:lumMod val="50000"/>
                  </a:schemeClr>
                </a:solidFill>
                <a:latin typeface="Arial" pitchFamily="34" charset="0"/>
                <a:cs typeface="Arial" pitchFamily="34" charset="0"/>
                <a:sym typeface="Arial" pitchFamily="34" charset="0"/>
              </a:rPr>
              <a:t> and K. </a:t>
            </a:r>
            <a:r>
              <a:rPr lang="en-US" sz="1200" dirty="0" err="1">
                <a:solidFill>
                  <a:schemeClr val="bg1">
                    <a:lumMod val="50000"/>
                  </a:schemeClr>
                </a:solidFill>
                <a:latin typeface="Arial" pitchFamily="34" charset="0"/>
                <a:cs typeface="Arial" pitchFamily="34" charset="0"/>
                <a:sym typeface="Arial" pitchFamily="34" charset="0"/>
              </a:rPr>
              <a:t>Schulten</a:t>
            </a:r>
            <a:r>
              <a:rPr lang="en-US" sz="1200" dirty="0">
                <a:solidFill>
                  <a:schemeClr val="bg1">
                    <a:lumMod val="50000"/>
                  </a:schemeClr>
                </a:solidFill>
                <a:latin typeface="Arial" pitchFamily="34" charset="0"/>
                <a:cs typeface="Arial" pitchFamily="34" charset="0"/>
                <a:sym typeface="Arial" pitchFamily="34" charset="0"/>
              </a:rPr>
              <a:t>, Biophysical Journal </a:t>
            </a:r>
            <a:r>
              <a:rPr lang="en-US" sz="1200" b="1" dirty="0">
                <a:solidFill>
                  <a:schemeClr val="bg1">
                    <a:lumMod val="50000"/>
                  </a:schemeClr>
                </a:solidFill>
                <a:latin typeface="Arial" pitchFamily="34" charset="0"/>
                <a:cs typeface="Arial" pitchFamily="34" charset="0"/>
                <a:sym typeface="Arial" pitchFamily="34" charset="0"/>
              </a:rPr>
              <a:t>96</a:t>
            </a:r>
            <a:r>
              <a:rPr lang="en-US" sz="1200" dirty="0">
                <a:solidFill>
                  <a:schemeClr val="bg1">
                    <a:lumMod val="50000"/>
                  </a:schemeClr>
                </a:solidFill>
                <a:latin typeface="Arial" pitchFamily="34" charset="0"/>
                <a:cs typeface="Arial" pitchFamily="34" charset="0"/>
                <a:sym typeface="Arial" pitchFamily="34" charset="0"/>
              </a:rPr>
              <a:t>, 4804 (2009)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13"/>
          <p:cNvPicPr>
            <a:picLocks noChangeAspect="1" noChangeArrowheads="1"/>
          </p:cNvPicPr>
          <p:nvPr/>
        </p:nvPicPr>
        <p:blipFill>
          <a:blip r:embed="rId3" cstate="print"/>
          <a:srcRect/>
          <a:stretch>
            <a:fillRect/>
          </a:stretch>
        </p:blipFill>
        <p:spPr bwMode="auto">
          <a:xfrm>
            <a:off x="762000" y="914400"/>
            <a:ext cx="6243638" cy="4724400"/>
          </a:xfrm>
          <a:prstGeom prst="rect">
            <a:avLst/>
          </a:prstGeom>
          <a:noFill/>
          <a:ln w="9525">
            <a:noFill/>
            <a:miter lim="800000"/>
            <a:headEnd/>
            <a:tailEnd/>
          </a:ln>
        </p:spPr>
      </p:pic>
      <p:sp>
        <p:nvSpPr>
          <p:cNvPr id="11270" name="Title 1"/>
          <p:cNvSpPr>
            <a:spLocks noGrp="1"/>
          </p:cNvSpPr>
          <p:nvPr>
            <p:ph type="title"/>
          </p:nvPr>
        </p:nvSpPr>
        <p:spPr/>
        <p:txBody>
          <a:bodyPr/>
          <a:lstStyle/>
          <a:p>
            <a:r>
              <a:rPr lang="en-US" dirty="0" smtClean="0"/>
              <a:t>Magnetic field effect in the dark reaction</a:t>
            </a:r>
          </a:p>
        </p:txBody>
      </p:sp>
      <p:graphicFrame>
        <p:nvGraphicFramePr>
          <p:cNvPr id="11266" name="Object 5"/>
          <p:cNvGraphicFramePr>
            <a:graphicFrameLocks noChangeAspect="1"/>
          </p:cNvGraphicFramePr>
          <p:nvPr/>
        </p:nvGraphicFramePr>
        <p:xfrm>
          <a:off x="7239000" y="2246313"/>
          <a:ext cx="736600" cy="712787"/>
        </p:xfrm>
        <a:graphic>
          <a:graphicData uri="http://schemas.openxmlformats.org/presentationml/2006/ole">
            <p:oleObj spid="_x0000_s104450" name="Equation" r:id="rId4" imgW="406080" imgH="393480" progId="">
              <p:embed/>
            </p:oleObj>
          </a:graphicData>
        </a:graphic>
      </p:graphicFrame>
      <p:sp>
        <p:nvSpPr>
          <p:cNvPr id="11271" name="TextBox 5"/>
          <p:cNvSpPr txBox="1">
            <a:spLocks noChangeArrowheads="1"/>
          </p:cNvSpPr>
          <p:nvPr/>
        </p:nvSpPr>
        <p:spPr bwMode="auto">
          <a:xfrm>
            <a:off x="7010400" y="1550988"/>
            <a:ext cx="2438400" cy="646112"/>
          </a:xfrm>
          <a:prstGeom prst="rect">
            <a:avLst/>
          </a:prstGeom>
          <a:noFill/>
          <a:ln w="9525">
            <a:noFill/>
            <a:miter lim="800000"/>
            <a:headEnd/>
            <a:tailEnd/>
          </a:ln>
        </p:spPr>
        <p:txBody>
          <a:bodyPr>
            <a:spAutoFit/>
          </a:bodyPr>
          <a:lstStyle/>
          <a:p>
            <a:r>
              <a:rPr lang="en-US">
                <a:solidFill>
                  <a:srgbClr val="002060"/>
                </a:solidFill>
              </a:rPr>
              <a:t>Consider fixed orientation</a:t>
            </a:r>
          </a:p>
        </p:txBody>
      </p:sp>
      <p:pic>
        <p:nvPicPr>
          <p:cNvPr id="11272" name="Picture 4"/>
          <p:cNvPicPr>
            <a:picLocks noChangeAspect="1" noChangeArrowheads="1"/>
          </p:cNvPicPr>
          <p:nvPr/>
        </p:nvPicPr>
        <p:blipFill>
          <a:blip r:embed="rId5" cstate="print"/>
          <a:srcRect/>
          <a:stretch>
            <a:fillRect/>
          </a:stretch>
        </p:blipFill>
        <p:spPr bwMode="auto">
          <a:xfrm>
            <a:off x="6705600" y="1143000"/>
            <a:ext cx="2438400" cy="287454"/>
          </a:xfrm>
          <a:prstGeom prst="rect">
            <a:avLst/>
          </a:prstGeom>
          <a:noFill/>
          <a:ln w="9525">
            <a:noFill/>
            <a:miter lim="800000"/>
            <a:headEnd/>
            <a:tailEnd/>
          </a:ln>
        </p:spPr>
      </p:pic>
      <p:graphicFrame>
        <p:nvGraphicFramePr>
          <p:cNvPr id="11267" name="Object 6"/>
          <p:cNvGraphicFramePr>
            <a:graphicFrameLocks noChangeAspect="1"/>
          </p:cNvGraphicFramePr>
          <p:nvPr/>
        </p:nvGraphicFramePr>
        <p:xfrm>
          <a:off x="7162800" y="3187700"/>
          <a:ext cx="1752600" cy="1438275"/>
        </p:xfrm>
        <a:graphic>
          <a:graphicData uri="http://schemas.openxmlformats.org/presentationml/2006/ole">
            <p:oleObj spid="_x0000_s104451" name="Equation" r:id="rId6" imgW="1206360" imgH="990360" progId="">
              <p:embed/>
            </p:oleObj>
          </a:graphicData>
        </a:graphic>
      </p:graphicFrame>
      <p:sp>
        <p:nvSpPr>
          <p:cNvPr id="11273" name="TextBox 8"/>
          <p:cNvSpPr txBox="1">
            <a:spLocks noChangeArrowheads="1"/>
          </p:cNvSpPr>
          <p:nvPr/>
        </p:nvSpPr>
        <p:spPr bwMode="auto">
          <a:xfrm>
            <a:off x="1219200" y="5638800"/>
            <a:ext cx="4822825" cy="369888"/>
          </a:xfrm>
          <a:prstGeom prst="rect">
            <a:avLst/>
          </a:prstGeom>
          <a:noFill/>
          <a:ln w="9525">
            <a:noFill/>
            <a:miter lim="800000"/>
            <a:headEnd/>
            <a:tailEnd/>
          </a:ln>
        </p:spPr>
        <p:txBody>
          <a:bodyPr wrap="none">
            <a:spAutoFit/>
          </a:bodyPr>
          <a:lstStyle/>
          <a:p>
            <a:r>
              <a:rPr lang="en-US">
                <a:solidFill>
                  <a:srgbClr val="002060"/>
                </a:solidFill>
              </a:rPr>
              <a:t>Largest effect for the favorable rate constants</a:t>
            </a:r>
          </a:p>
        </p:txBody>
      </p:sp>
      <p:cxnSp>
        <p:nvCxnSpPr>
          <p:cNvPr id="11" name="Straight Arrow Connector 10"/>
          <p:cNvCxnSpPr/>
          <p:nvPr/>
        </p:nvCxnSpPr>
        <p:spPr>
          <a:xfrm rot="5400000" flipH="1" flipV="1">
            <a:off x="1447800" y="5029200"/>
            <a:ext cx="9906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1268" name="Object 7"/>
          <p:cNvGraphicFramePr>
            <a:graphicFrameLocks noChangeAspect="1"/>
          </p:cNvGraphicFramePr>
          <p:nvPr/>
        </p:nvGraphicFramePr>
        <p:xfrm>
          <a:off x="7086600" y="4940300"/>
          <a:ext cx="533400" cy="484188"/>
        </p:xfrm>
        <a:graphic>
          <a:graphicData uri="http://schemas.openxmlformats.org/presentationml/2006/ole">
            <p:oleObj spid="_x0000_s104452" name="Equation" r:id="rId7" imgW="279360" imgH="253800" progId="">
              <p:embed/>
            </p:oleObj>
          </a:graphicData>
        </a:graphic>
      </p:graphicFrame>
      <p:sp>
        <p:nvSpPr>
          <p:cNvPr id="11275" name="TextBox 12"/>
          <p:cNvSpPr txBox="1">
            <a:spLocks noChangeArrowheads="1"/>
          </p:cNvSpPr>
          <p:nvPr/>
        </p:nvSpPr>
        <p:spPr bwMode="auto">
          <a:xfrm>
            <a:off x="7620000" y="4864100"/>
            <a:ext cx="1524000" cy="923330"/>
          </a:xfrm>
          <a:prstGeom prst="rect">
            <a:avLst/>
          </a:prstGeom>
          <a:noFill/>
          <a:ln w="9525">
            <a:noFill/>
            <a:miter lim="800000"/>
            <a:headEnd/>
            <a:tailEnd/>
          </a:ln>
        </p:spPr>
        <p:txBody>
          <a:bodyPr wrap="square">
            <a:spAutoFit/>
          </a:bodyPr>
          <a:lstStyle/>
          <a:p>
            <a:r>
              <a:rPr lang="en-US" dirty="0">
                <a:solidFill>
                  <a:srgbClr val="002060"/>
                </a:solidFill>
              </a:rPr>
              <a:t>reaction duration in zero field</a:t>
            </a:r>
          </a:p>
        </p:txBody>
      </p:sp>
      <p:sp>
        <p:nvSpPr>
          <p:cNvPr id="14" name="Rounded Rectangle 13"/>
          <p:cNvSpPr/>
          <p:nvPr/>
        </p:nvSpPr>
        <p:spPr>
          <a:xfrm>
            <a:off x="7086600" y="3124200"/>
            <a:ext cx="15240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ounded Rectangle 14"/>
          <p:cNvSpPr/>
          <p:nvPr/>
        </p:nvSpPr>
        <p:spPr>
          <a:xfrm>
            <a:off x="1828800" y="3200400"/>
            <a:ext cx="9906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ate Placeholder 15"/>
          <p:cNvSpPr>
            <a:spLocks noGrp="1"/>
          </p:cNvSpPr>
          <p:nvPr>
            <p:ph type="dt" sz="half" idx="10"/>
          </p:nvPr>
        </p:nvSpPr>
        <p:spPr/>
        <p:txBody>
          <a:bodyPr/>
          <a:lstStyle/>
          <a:p>
            <a:pPr>
              <a:defRPr/>
            </a:pPr>
            <a:r>
              <a:rPr lang="en-US" smtClean="0"/>
              <a:t>22.12.2010</a:t>
            </a:r>
            <a:endParaRPr lang="en-US" dirty="0"/>
          </a:p>
        </p:txBody>
      </p:sp>
      <p:sp>
        <p:nvSpPr>
          <p:cNvPr id="17" name="Footer Placeholder 16"/>
          <p:cNvSpPr>
            <a:spLocks noGrp="1"/>
          </p:cNvSpPr>
          <p:nvPr>
            <p:ph type="ftr" sz="quarter" idx="11"/>
          </p:nvPr>
        </p:nvSpPr>
        <p:spPr/>
        <p:txBody>
          <a:bodyPr/>
          <a:lstStyle/>
          <a:p>
            <a:pPr>
              <a:defRPr/>
            </a:pPr>
            <a:r>
              <a:rPr lang="en-US" smtClean="0"/>
              <a:t>Quantum Coherent Properties of Spins III</a:t>
            </a:r>
            <a:endParaRPr lang="en-US" dirty="0"/>
          </a:p>
        </p:txBody>
      </p:sp>
      <p:sp>
        <p:nvSpPr>
          <p:cNvPr id="18" name="Rectangle 5"/>
          <p:cNvSpPr>
            <a:spLocks/>
          </p:cNvSpPr>
          <p:nvPr/>
        </p:nvSpPr>
        <p:spPr bwMode="auto">
          <a:xfrm>
            <a:off x="4333875" y="6324600"/>
            <a:ext cx="4811713" cy="222250"/>
          </a:xfrm>
          <a:prstGeom prst="rect">
            <a:avLst/>
          </a:prstGeom>
          <a:noFill/>
          <a:ln w="12700">
            <a:noFill/>
            <a:miter lim="800000"/>
            <a:headEnd/>
            <a:tailEnd/>
          </a:ln>
        </p:spPr>
        <p:txBody>
          <a:bodyPr lIns="0" tIns="0" rIns="40638" bIns="0"/>
          <a:lstStyle/>
          <a:p>
            <a:pPr marL="39688">
              <a:defRPr/>
            </a:pPr>
            <a:r>
              <a:rPr lang="en-US" sz="1200" dirty="0">
                <a:solidFill>
                  <a:schemeClr val="bg1">
                    <a:lumMod val="50000"/>
                  </a:schemeClr>
                </a:solidFill>
                <a:latin typeface="Arial" pitchFamily="34" charset="0"/>
                <a:cs typeface="Arial" pitchFamily="34" charset="0"/>
                <a:sym typeface="Arial" pitchFamily="34" charset="0"/>
              </a:rPr>
              <a:t>I.A. </a:t>
            </a:r>
            <a:r>
              <a:rPr lang="en-US" sz="1200" dirty="0" err="1">
                <a:solidFill>
                  <a:schemeClr val="bg1">
                    <a:lumMod val="50000"/>
                  </a:schemeClr>
                </a:solidFill>
                <a:latin typeface="Arial" pitchFamily="34" charset="0"/>
                <a:cs typeface="Arial" pitchFamily="34" charset="0"/>
                <a:sym typeface="Arial" pitchFamily="34" charset="0"/>
              </a:rPr>
              <a:t>Solov‘yov</a:t>
            </a:r>
            <a:r>
              <a:rPr lang="en-US" sz="1200" dirty="0">
                <a:solidFill>
                  <a:schemeClr val="bg1">
                    <a:lumMod val="50000"/>
                  </a:schemeClr>
                </a:solidFill>
                <a:latin typeface="Arial" pitchFamily="34" charset="0"/>
                <a:cs typeface="Arial" pitchFamily="34" charset="0"/>
                <a:sym typeface="Arial" pitchFamily="34" charset="0"/>
              </a:rPr>
              <a:t> and K. </a:t>
            </a:r>
            <a:r>
              <a:rPr lang="en-US" sz="1200" dirty="0" err="1">
                <a:solidFill>
                  <a:schemeClr val="bg1">
                    <a:lumMod val="50000"/>
                  </a:schemeClr>
                </a:solidFill>
                <a:latin typeface="Arial" pitchFamily="34" charset="0"/>
                <a:cs typeface="Arial" pitchFamily="34" charset="0"/>
                <a:sym typeface="Arial" pitchFamily="34" charset="0"/>
              </a:rPr>
              <a:t>Schulten</a:t>
            </a:r>
            <a:r>
              <a:rPr lang="en-US" sz="1200" dirty="0">
                <a:solidFill>
                  <a:schemeClr val="bg1">
                    <a:lumMod val="50000"/>
                  </a:schemeClr>
                </a:solidFill>
                <a:latin typeface="Arial" pitchFamily="34" charset="0"/>
                <a:cs typeface="Arial" pitchFamily="34" charset="0"/>
                <a:sym typeface="Arial" pitchFamily="34" charset="0"/>
              </a:rPr>
              <a:t>, Biophysical Journal </a:t>
            </a:r>
            <a:r>
              <a:rPr lang="en-US" sz="1200" b="1" dirty="0">
                <a:solidFill>
                  <a:schemeClr val="bg1">
                    <a:lumMod val="50000"/>
                  </a:schemeClr>
                </a:solidFill>
                <a:latin typeface="Arial" pitchFamily="34" charset="0"/>
                <a:cs typeface="Arial" pitchFamily="34" charset="0"/>
                <a:sym typeface="Arial" pitchFamily="34" charset="0"/>
              </a:rPr>
              <a:t>96</a:t>
            </a:r>
            <a:r>
              <a:rPr lang="en-US" sz="1200" dirty="0">
                <a:solidFill>
                  <a:schemeClr val="bg1">
                    <a:lumMod val="50000"/>
                  </a:schemeClr>
                </a:solidFill>
                <a:latin typeface="Arial" pitchFamily="34" charset="0"/>
                <a:cs typeface="Arial" pitchFamily="34" charset="0"/>
                <a:sym typeface="Arial" pitchFamily="34" charset="0"/>
              </a:rPr>
              <a:t>, 4804 (2009)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11"/>
          <p:cNvPicPr>
            <a:picLocks noChangeAspect="1" noChangeArrowheads="1"/>
          </p:cNvPicPr>
          <p:nvPr/>
        </p:nvPicPr>
        <p:blipFill>
          <a:blip r:embed="rId3" cstate="print"/>
          <a:srcRect/>
          <a:stretch>
            <a:fillRect/>
          </a:stretch>
        </p:blipFill>
        <p:spPr bwMode="auto">
          <a:xfrm>
            <a:off x="799490" y="990601"/>
            <a:ext cx="5753710" cy="4343400"/>
          </a:xfrm>
          <a:prstGeom prst="rect">
            <a:avLst/>
          </a:prstGeom>
          <a:noFill/>
          <a:ln w="9525">
            <a:noFill/>
            <a:miter lim="800000"/>
            <a:headEnd/>
            <a:tailEnd/>
          </a:ln>
        </p:spPr>
      </p:pic>
      <p:sp>
        <p:nvSpPr>
          <p:cNvPr id="12294" name="Title 1"/>
          <p:cNvSpPr>
            <a:spLocks noGrp="1"/>
          </p:cNvSpPr>
          <p:nvPr>
            <p:ph type="title"/>
          </p:nvPr>
        </p:nvSpPr>
        <p:spPr>
          <a:xfrm>
            <a:off x="762000" y="92075"/>
            <a:ext cx="8299450" cy="587375"/>
          </a:xfrm>
        </p:spPr>
        <p:txBody>
          <a:bodyPr/>
          <a:lstStyle/>
          <a:p>
            <a:r>
              <a:rPr lang="en-US" dirty="0" smtClean="0"/>
              <a:t>Magnetic field effect due to reorientation of the applied field</a:t>
            </a:r>
          </a:p>
        </p:txBody>
      </p:sp>
      <p:graphicFrame>
        <p:nvGraphicFramePr>
          <p:cNvPr id="12290" name="Object 5"/>
          <p:cNvGraphicFramePr>
            <a:graphicFrameLocks noChangeAspect="1"/>
          </p:cNvGraphicFramePr>
          <p:nvPr/>
        </p:nvGraphicFramePr>
        <p:xfrm>
          <a:off x="6811963" y="1371600"/>
          <a:ext cx="1265237" cy="412750"/>
        </p:xfrm>
        <a:graphic>
          <a:graphicData uri="http://schemas.openxmlformats.org/presentationml/2006/ole">
            <p:oleObj spid="_x0000_s105474" name="Equation" r:id="rId4" imgW="698400" imgH="228600" progId="">
              <p:embed/>
            </p:oleObj>
          </a:graphicData>
        </a:graphic>
      </p:graphicFrame>
      <p:sp>
        <p:nvSpPr>
          <p:cNvPr id="12295" name="TextBox 5"/>
          <p:cNvSpPr txBox="1">
            <a:spLocks noChangeArrowheads="1"/>
          </p:cNvSpPr>
          <p:nvPr/>
        </p:nvSpPr>
        <p:spPr bwMode="auto">
          <a:xfrm>
            <a:off x="6477000" y="914400"/>
            <a:ext cx="2438400" cy="369888"/>
          </a:xfrm>
          <a:prstGeom prst="rect">
            <a:avLst/>
          </a:prstGeom>
          <a:noFill/>
          <a:ln w="9525">
            <a:noFill/>
            <a:miter lim="800000"/>
            <a:headEnd/>
            <a:tailEnd/>
          </a:ln>
        </p:spPr>
        <p:txBody>
          <a:bodyPr>
            <a:spAutoFit/>
          </a:bodyPr>
          <a:lstStyle/>
          <a:p>
            <a:r>
              <a:rPr lang="en-US">
                <a:solidFill>
                  <a:srgbClr val="002060"/>
                </a:solidFill>
              </a:rPr>
              <a:t>Consider fixed field</a:t>
            </a:r>
          </a:p>
        </p:txBody>
      </p:sp>
      <p:graphicFrame>
        <p:nvGraphicFramePr>
          <p:cNvPr id="12291" name="Object 6"/>
          <p:cNvGraphicFramePr>
            <a:graphicFrameLocks noChangeAspect="1"/>
          </p:cNvGraphicFramePr>
          <p:nvPr/>
        </p:nvGraphicFramePr>
        <p:xfrm>
          <a:off x="6629400" y="1828800"/>
          <a:ext cx="1752600" cy="1438275"/>
        </p:xfrm>
        <a:graphic>
          <a:graphicData uri="http://schemas.openxmlformats.org/presentationml/2006/ole">
            <p:oleObj spid="_x0000_s105475" name="Equation" r:id="rId5" imgW="1206360" imgH="990360" progId="">
              <p:embed/>
            </p:oleObj>
          </a:graphicData>
        </a:graphic>
      </p:graphicFrame>
      <p:graphicFrame>
        <p:nvGraphicFramePr>
          <p:cNvPr id="12292" name="Object 7"/>
          <p:cNvGraphicFramePr>
            <a:graphicFrameLocks noChangeAspect="1"/>
          </p:cNvGraphicFramePr>
          <p:nvPr/>
        </p:nvGraphicFramePr>
        <p:xfrm>
          <a:off x="6324600" y="3429000"/>
          <a:ext cx="533400" cy="484188"/>
        </p:xfrm>
        <a:graphic>
          <a:graphicData uri="http://schemas.openxmlformats.org/presentationml/2006/ole">
            <p:oleObj spid="_x0000_s105476" name="Equation" r:id="rId6" imgW="279360" imgH="253800" progId="">
              <p:embed/>
            </p:oleObj>
          </a:graphicData>
        </a:graphic>
      </p:graphicFrame>
      <p:sp>
        <p:nvSpPr>
          <p:cNvPr id="12296" name="TextBox 8"/>
          <p:cNvSpPr txBox="1">
            <a:spLocks noChangeArrowheads="1"/>
          </p:cNvSpPr>
          <p:nvPr/>
        </p:nvSpPr>
        <p:spPr bwMode="auto">
          <a:xfrm>
            <a:off x="6858000" y="3352800"/>
            <a:ext cx="2209800" cy="646113"/>
          </a:xfrm>
          <a:prstGeom prst="rect">
            <a:avLst/>
          </a:prstGeom>
          <a:noFill/>
          <a:ln w="9525">
            <a:noFill/>
            <a:miter lim="800000"/>
            <a:headEnd/>
            <a:tailEnd/>
          </a:ln>
        </p:spPr>
        <p:txBody>
          <a:bodyPr>
            <a:spAutoFit/>
          </a:bodyPr>
          <a:lstStyle/>
          <a:p>
            <a:r>
              <a:rPr lang="en-US">
                <a:solidFill>
                  <a:srgbClr val="002060"/>
                </a:solidFill>
              </a:rPr>
              <a:t>reaction duration at </a:t>
            </a:r>
            <a:r>
              <a:rPr lang="el-GR">
                <a:solidFill>
                  <a:srgbClr val="002060"/>
                </a:solidFill>
              </a:rPr>
              <a:t>θ</a:t>
            </a:r>
            <a:r>
              <a:rPr lang="en-US">
                <a:solidFill>
                  <a:srgbClr val="002060"/>
                </a:solidFill>
              </a:rPr>
              <a:t>=0°</a:t>
            </a:r>
          </a:p>
        </p:txBody>
      </p:sp>
      <p:sp>
        <p:nvSpPr>
          <p:cNvPr id="12297" name="TextBox 9"/>
          <p:cNvSpPr txBox="1">
            <a:spLocks noChangeArrowheads="1"/>
          </p:cNvSpPr>
          <p:nvPr/>
        </p:nvSpPr>
        <p:spPr bwMode="auto">
          <a:xfrm>
            <a:off x="874712" y="5715000"/>
            <a:ext cx="8269288" cy="830997"/>
          </a:xfrm>
          <a:prstGeom prst="rect">
            <a:avLst/>
          </a:prstGeom>
          <a:noFill/>
          <a:ln w="9525">
            <a:noFill/>
            <a:miter lim="800000"/>
            <a:headEnd/>
            <a:tailEnd/>
          </a:ln>
        </p:spPr>
        <p:txBody>
          <a:bodyPr wrap="square">
            <a:spAutoFit/>
          </a:bodyPr>
          <a:lstStyle/>
          <a:p>
            <a:r>
              <a:rPr lang="en-US" sz="1600" dirty="0">
                <a:solidFill>
                  <a:srgbClr val="002060"/>
                </a:solidFill>
              </a:rPr>
              <a:t>The angular dependence of the reaction duration time satisfies the inclination compass conditions.</a:t>
            </a:r>
          </a:p>
          <a:p>
            <a:r>
              <a:rPr lang="en-US" sz="1600" dirty="0">
                <a:solidFill>
                  <a:srgbClr val="002060"/>
                </a:solidFill>
              </a:rPr>
              <a:t>The maximal variation in &lt;</a:t>
            </a:r>
            <a:r>
              <a:rPr lang="el-GR" sz="1600" dirty="0">
                <a:solidFill>
                  <a:srgbClr val="002060"/>
                </a:solidFill>
              </a:rPr>
              <a:t>τ</a:t>
            </a:r>
            <a:r>
              <a:rPr lang="en-US" sz="1600" dirty="0">
                <a:solidFill>
                  <a:srgbClr val="002060"/>
                </a:solidFill>
              </a:rPr>
              <a:t>&gt; is </a:t>
            </a:r>
            <a:r>
              <a:rPr lang="en-US" sz="1600" dirty="0">
                <a:solidFill>
                  <a:srgbClr val="FF0000"/>
                </a:solidFill>
              </a:rPr>
              <a:t>17 %</a:t>
            </a:r>
            <a:r>
              <a:rPr lang="en-US" sz="1600" dirty="0">
                <a:solidFill>
                  <a:srgbClr val="002060"/>
                </a:solidFill>
              </a:rPr>
              <a:t>.</a:t>
            </a:r>
          </a:p>
        </p:txBody>
      </p:sp>
      <p:sp>
        <p:nvSpPr>
          <p:cNvPr id="11" name="Rectangle 7"/>
          <p:cNvSpPr>
            <a:spLocks noChangeArrowheads="1"/>
          </p:cNvSpPr>
          <p:nvPr/>
        </p:nvSpPr>
        <p:spPr bwMode="auto">
          <a:xfrm>
            <a:off x="4824413" y="6581775"/>
            <a:ext cx="4319587" cy="276225"/>
          </a:xfrm>
          <a:prstGeom prst="rect">
            <a:avLst/>
          </a:prstGeom>
          <a:noFill/>
          <a:ln w="9525" algn="ctr">
            <a:noFill/>
            <a:miter lim="800000"/>
            <a:headEnd/>
            <a:tailEnd/>
          </a:ln>
        </p:spPr>
        <p:txBody>
          <a:bodyPr wrap="none">
            <a:spAutoFit/>
          </a:bodyPr>
          <a:lstStyle/>
          <a:p>
            <a:pPr>
              <a:defRPr/>
            </a:pPr>
            <a:r>
              <a:rPr lang="de-DE" sz="1200" dirty="0">
                <a:solidFill>
                  <a:schemeClr val="bg1">
                    <a:lumMod val="50000"/>
                  </a:schemeClr>
                </a:solidFill>
              </a:rPr>
              <a:t>I.A. Solov‘yov and K. Schulten, Biophys. J, submitted (2009) </a:t>
            </a:r>
            <a:endParaRPr lang="ru-RU" sz="1200" dirty="0">
              <a:solidFill>
                <a:schemeClr val="bg1">
                  <a:lumMod val="50000"/>
                </a:schemeClr>
              </a:solidFill>
            </a:endParaRPr>
          </a:p>
        </p:txBody>
      </p:sp>
      <p:sp>
        <p:nvSpPr>
          <p:cNvPr id="12" name="Rounded Rectangle 11"/>
          <p:cNvSpPr/>
          <p:nvPr/>
        </p:nvSpPr>
        <p:spPr>
          <a:xfrm>
            <a:off x="1676400" y="3048000"/>
            <a:ext cx="9906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ounded Rectangle 12"/>
          <p:cNvSpPr/>
          <p:nvPr/>
        </p:nvSpPr>
        <p:spPr>
          <a:xfrm>
            <a:off x="6553200" y="1752600"/>
            <a:ext cx="15240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01" name="Rectangle 13"/>
          <p:cNvSpPr>
            <a:spLocks noChangeArrowheads="1"/>
          </p:cNvSpPr>
          <p:nvPr/>
        </p:nvSpPr>
        <p:spPr bwMode="auto">
          <a:xfrm>
            <a:off x="6477000" y="4210050"/>
            <a:ext cx="2667000" cy="1477328"/>
          </a:xfrm>
          <a:prstGeom prst="rect">
            <a:avLst/>
          </a:prstGeom>
          <a:noFill/>
          <a:ln w="9525">
            <a:noFill/>
            <a:miter lim="800000"/>
            <a:headEnd/>
            <a:tailEnd/>
          </a:ln>
        </p:spPr>
        <p:txBody>
          <a:bodyPr wrap="square">
            <a:spAutoFit/>
          </a:bodyPr>
          <a:lstStyle/>
          <a:p>
            <a:r>
              <a:rPr lang="en-US" dirty="0">
                <a:solidFill>
                  <a:srgbClr val="002060"/>
                </a:solidFill>
              </a:rPr>
              <a:t>→ provides an </a:t>
            </a:r>
            <a:r>
              <a:rPr lang="en-US" dirty="0">
                <a:solidFill>
                  <a:srgbClr val="FF0000"/>
                </a:solidFill>
              </a:rPr>
              <a:t>inclination compass</a:t>
            </a:r>
            <a:r>
              <a:rPr lang="en-US" dirty="0">
                <a:solidFill>
                  <a:srgbClr val="002060"/>
                </a:solidFill>
              </a:rPr>
              <a:t>, because the response at angles </a:t>
            </a:r>
            <a:r>
              <a:rPr lang="el-GR" dirty="0">
                <a:solidFill>
                  <a:srgbClr val="002060"/>
                </a:solidFill>
              </a:rPr>
              <a:t>θ</a:t>
            </a:r>
            <a:r>
              <a:rPr lang="en-US" dirty="0">
                <a:solidFill>
                  <a:srgbClr val="002060"/>
                </a:solidFill>
              </a:rPr>
              <a:t> and 180-</a:t>
            </a:r>
            <a:r>
              <a:rPr lang="el-GR" dirty="0">
                <a:solidFill>
                  <a:srgbClr val="002060"/>
                </a:solidFill>
              </a:rPr>
              <a:t> θ</a:t>
            </a:r>
            <a:r>
              <a:rPr lang="en-US" dirty="0">
                <a:solidFill>
                  <a:srgbClr val="002060"/>
                </a:solidFill>
              </a:rPr>
              <a:t> is equal</a:t>
            </a:r>
            <a:r>
              <a:rPr lang="en-US" dirty="0"/>
              <a:t>.</a:t>
            </a:r>
          </a:p>
        </p:txBody>
      </p:sp>
      <p:sp>
        <p:nvSpPr>
          <p:cNvPr id="14" name="Date Placeholder 13"/>
          <p:cNvSpPr>
            <a:spLocks noGrp="1"/>
          </p:cNvSpPr>
          <p:nvPr>
            <p:ph type="dt" sz="half" idx="10"/>
          </p:nvPr>
        </p:nvSpPr>
        <p:spPr/>
        <p:txBody>
          <a:bodyPr/>
          <a:lstStyle/>
          <a:p>
            <a:pPr>
              <a:defRPr/>
            </a:pPr>
            <a:r>
              <a:rPr lang="en-US" smtClean="0"/>
              <a:t>22.12.2010</a:t>
            </a:r>
            <a:endParaRPr lang="en-US" dirty="0"/>
          </a:p>
        </p:txBody>
      </p:sp>
      <p:sp>
        <p:nvSpPr>
          <p:cNvPr id="15" name="Footer Placeholder 14"/>
          <p:cNvSpPr>
            <a:spLocks noGrp="1"/>
          </p:cNvSpPr>
          <p:nvPr>
            <p:ph type="ftr" sz="quarter" idx="11"/>
          </p:nvPr>
        </p:nvSpPr>
        <p:spPr/>
        <p:txBody>
          <a:bodyPr/>
          <a:lstStyle/>
          <a:p>
            <a:pPr>
              <a:defRPr/>
            </a:pPr>
            <a:r>
              <a:rPr lang="en-US" smtClean="0"/>
              <a:t>Quantum Coherent Properties of Spins III</a:t>
            </a:r>
            <a:endParaRPr lang="en-US" dirty="0"/>
          </a:p>
        </p:txBody>
      </p:sp>
      <p:sp>
        <p:nvSpPr>
          <p:cNvPr id="16" name="Rectangle 5"/>
          <p:cNvSpPr>
            <a:spLocks/>
          </p:cNvSpPr>
          <p:nvPr/>
        </p:nvSpPr>
        <p:spPr bwMode="auto">
          <a:xfrm>
            <a:off x="4333875" y="6407150"/>
            <a:ext cx="4811713" cy="222250"/>
          </a:xfrm>
          <a:prstGeom prst="rect">
            <a:avLst/>
          </a:prstGeom>
          <a:noFill/>
          <a:ln w="12700">
            <a:noFill/>
            <a:miter lim="800000"/>
            <a:headEnd/>
            <a:tailEnd/>
          </a:ln>
        </p:spPr>
        <p:txBody>
          <a:bodyPr lIns="0" tIns="0" rIns="40638" bIns="0"/>
          <a:lstStyle/>
          <a:p>
            <a:pPr marL="39688">
              <a:defRPr/>
            </a:pPr>
            <a:r>
              <a:rPr lang="en-US" sz="1200" dirty="0">
                <a:solidFill>
                  <a:schemeClr val="bg1">
                    <a:lumMod val="50000"/>
                  </a:schemeClr>
                </a:solidFill>
                <a:latin typeface="Arial" pitchFamily="34" charset="0"/>
                <a:cs typeface="Arial" pitchFamily="34" charset="0"/>
                <a:sym typeface="Arial" pitchFamily="34" charset="0"/>
              </a:rPr>
              <a:t>I.A. </a:t>
            </a:r>
            <a:r>
              <a:rPr lang="en-US" sz="1200" dirty="0" err="1">
                <a:solidFill>
                  <a:schemeClr val="bg1">
                    <a:lumMod val="50000"/>
                  </a:schemeClr>
                </a:solidFill>
                <a:latin typeface="Arial" pitchFamily="34" charset="0"/>
                <a:cs typeface="Arial" pitchFamily="34" charset="0"/>
                <a:sym typeface="Arial" pitchFamily="34" charset="0"/>
              </a:rPr>
              <a:t>Solov‘yov</a:t>
            </a:r>
            <a:r>
              <a:rPr lang="en-US" sz="1200" dirty="0">
                <a:solidFill>
                  <a:schemeClr val="bg1">
                    <a:lumMod val="50000"/>
                  </a:schemeClr>
                </a:solidFill>
                <a:latin typeface="Arial" pitchFamily="34" charset="0"/>
                <a:cs typeface="Arial" pitchFamily="34" charset="0"/>
                <a:sym typeface="Arial" pitchFamily="34" charset="0"/>
              </a:rPr>
              <a:t> and K. </a:t>
            </a:r>
            <a:r>
              <a:rPr lang="en-US" sz="1200" dirty="0" err="1">
                <a:solidFill>
                  <a:schemeClr val="bg1">
                    <a:lumMod val="50000"/>
                  </a:schemeClr>
                </a:solidFill>
                <a:latin typeface="Arial" pitchFamily="34" charset="0"/>
                <a:cs typeface="Arial" pitchFamily="34" charset="0"/>
                <a:sym typeface="Arial" pitchFamily="34" charset="0"/>
              </a:rPr>
              <a:t>Schulten</a:t>
            </a:r>
            <a:r>
              <a:rPr lang="en-US" sz="1200" dirty="0">
                <a:solidFill>
                  <a:schemeClr val="bg1">
                    <a:lumMod val="50000"/>
                  </a:schemeClr>
                </a:solidFill>
                <a:latin typeface="Arial" pitchFamily="34" charset="0"/>
                <a:cs typeface="Arial" pitchFamily="34" charset="0"/>
                <a:sym typeface="Arial" pitchFamily="34" charset="0"/>
              </a:rPr>
              <a:t>, Biophysical Journal </a:t>
            </a:r>
            <a:r>
              <a:rPr lang="en-US" sz="1200" b="1" dirty="0">
                <a:solidFill>
                  <a:schemeClr val="bg1">
                    <a:lumMod val="50000"/>
                  </a:schemeClr>
                </a:solidFill>
                <a:latin typeface="Arial" pitchFamily="34" charset="0"/>
                <a:cs typeface="Arial" pitchFamily="34" charset="0"/>
                <a:sym typeface="Arial" pitchFamily="34" charset="0"/>
              </a:rPr>
              <a:t>96</a:t>
            </a:r>
            <a:r>
              <a:rPr lang="en-US" sz="1200" dirty="0">
                <a:solidFill>
                  <a:schemeClr val="bg1">
                    <a:lumMod val="50000"/>
                  </a:schemeClr>
                </a:solidFill>
                <a:latin typeface="Arial" pitchFamily="34" charset="0"/>
                <a:cs typeface="Arial" pitchFamily="34" charset="0"/>
                <a:sym typeface="Arial" pitchFamily="34" charset="0"/>
              </a:rPr>
              <a:t>, 4804 (2009)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p:cNvPicPr>
            <a:picLocks noChangeAspect="1" noChangeArrowheads="1"/>
          </p:cNvPicPr>
          <p:nvPr/>
        </p:nvPicPr>
        <p:blipFill>
          <a:blip r:embed="rId2" cstate="print"/>
          <a:srcRect/>
          <a:stretch>
            <a:fillRect/>
          </a:stretch>
        </p:blipFill>
        <p:spPr bwMode="auto">
          <a:xfrm>
            <a:off x="762000" y="1752600"/>
            <a:ext cx="5207000" cy="4039914"/>
          </a:xfrm>
          <a:prstGeom prst="rect">
            <a:avLst/>
          </a:prstGeom>
          <a:noFill/>
          <a:ln w="9525">
            <a:noFill/>
            <a:miter lim="800000"/>
            <a:headEnd/>
            <a:tailEnd/>
          </a:ln>
        </p:spPr>
      </p:pic>
      <p:sp>
        <p:nvSpPr>
          <p:cNvPr id="44035" name="Title 1"/>
          <p:cNvSpPr>
            <a:spLocks noGrp="1"/>
          </p:cNvSpPr>
          <p:nvPr>
            <p:ph type="title"/>
          </p:nvPr>
        </p:nvSpPr>
        <p:spPr/>
        <p:txBody>
          <a:bodyPr/>
          <a:lstStyle/>
          <a:p>
            <a:r>
              <a:rPr lang="en-US" dirty="0" smtClean="0"/>
              <a:t>The duration of the back reaction in </a:t>
            </a:r>
            <a:r>
              <a:rPr lang="en-US" dirty="0" err="1" smtClean="0"/>
              <a:t>cryptochrome</a:t>
            </a:r>
            <a:endParaRPr lang="en-US" dirty="0" smtClean="0"/>
          </a:p>
        </p:txBody>
      </p:sp>
      <p:sp>
        <p:nvSpPr>
          <p:cNvPr id="44036" name="Rectangle 4"/>
          <p:cNvSpPr>
            <a:spLocks noChangeArrowheads="1"/>
          </p:cNvSpPr>
          <p:nvPr/>
        </p:nvSpPr>
        <p:spPr bwMode="auto">
          <a:xfrm>
            <a:off x="6096000" y="1944688"/>
            <a:ext cx="2819400" cy="3694112"/>
          </a:xfrm>
          <a:prstGeom prst="rect">
            <a:avLst/>
          </a:prstGeom>
          <a:noFill/>
          <a:ln w="9525">
            <a:noFill/>
            <a:miter lim="800000"/>
            <a:headEnd/>
            <a:tailEnd/>
          </a:ln>
        </p:spPr>
        <p:txBody>
          <a:bodyPr>
            <a:spAutoFit/>
          </a:bodyPr>
          <a:lstStyle/>
          <a:p>
            <a:r>
              <a:rPr lang="en-US">
                <a:solidFill>
                  <a:srgbClr val="002060"/>
                </a:solidFill>
              </a:rPr>
              <a:t>Magnetic field effects can be larger if a more realistic model is used (the suggested model is still qualitative).</a:t>
            </a:r>
          </a:p>
          <a:p>
            <a:endParaRPr lang="en-US">
              <a:solidFill>
                <a:srgbClr val="002060"/>
              </a:solidFill>
            </a:endParaRPr>
          </a:p>
          <a:p>
            <a:r>
              <a:rPr lang="en-US">
                <a:solidFill>
                  <a:srgbClr val="002060"/>
                </a:solidFill>
              </a:rPr>
              <a:t>Non monotonic behavior indicates that there exist a functionanality window (the compass changes its properties if the intensity of the magnetic field is changed)</a:t>
            </a:r>
          </a:p>
        </p:txBody>
      </p:sp>
      <p:sp>
        <p:nvSpPr>
          <p:cNvPr id="7" name="Date Placeholder 6"/>
          <p:cNvSpPr>
            <a:spLocks noGrp="1"/>
          </p:cNvSpPr>
          <p:nvPr>
            <p:ph type="dt" sz="half" idx="10"/>
          </p:nvPr>
        </p:nvSpPr>
        <p:spPr/>
        <p:txBody>
          <a:bodyPr/>
          <a:lstStyle/>
          <a:p>
            <a:pPr>
              <a:defRPr/>
            </a:pPr>
            <a:r>
              <a:rPr lang="en-US" smtClean="0"/>
              <a:t>22.12.2010</a:t>
            </a:r>
            <a:endParaRPr lang="en-US" dirty="0"/>
          </a:p>
        </p:txBody>
      </p:sp>
      <p:sp>
        <p:nvSpPr>
          <p:cNvPr id="8" name="Footer Placeholder 7"/>
          <p:cNvSpPr>
            <a:spLocks noGrp="1"/>
          </p:cNvSpPr>
          <p:nvPr>
            <p:ph type="ftr" sz="quarter" idx="11"/>
          </p:nvPr>
        </p:nvSpPr>
        <p:spPr/>
        <p:txBody>
          <a:bodyPr/>
          <a:lstStyle/>
          <a:p>
            <a:pPr>
              <a:defRPr/>
            </a:pPr>
            <a:r>
              <a:rPr lang="en-US" smtClean="0"/>
              <a:t>Quantum Coherent Properties of Spins III</a:t>
            </a:r>
            <a:endParaRPr lang="en-US" dirty="0"/>
          </a:p>
        </p:txBody>
      </p:sp>
      <p:sp>
        <p:nvSpPr>
          <p:cNvPr id="9" name="Rectangle 5"/>
          <p:cNvSpPr>
            <a:spLocks/>
          </p:cNvSpPr>
          <p:nvPr/>
        </p:nvSpPr>
        <p:spPr bwMode="auto">
          <a:xfrm>
            <a:off x="4333875" y="6407150"/>
            <a:ext cx="4811713" cy="222250"/>
          </a:xfrm>
          <a:prstGeom prst="rect">
            <a:avLst/>
          </a:prstGeom>
          <a:noFill/>
          <a:ln w="12700">
            <a:noFill/>
            <a:miter lim="800000"/>
            <a:headEnd/>
            <a:tailEnd/>
          </a:ln>
        </p:spPr>
        <p:txBody>
          <a:bodyPr lIns="0" tIns="0" rIns="40638" bIns="0"/>
          <a:lstStyle/>
          <a:p>
            <a:pPr marL="39688">
              <a:defRPr/>
            </a:pPr>
            <a:r>
              <a:rPr lang="en-US" sz="1200" dirty="0">
                <a:solidFill>
                  <a:schemeClr val="bg1">
                    <a:lumMod val="50000"/>
                  </a:schemeClr>
                </a:solidFill>
                <a:latin typeface="Arial" pitchFamily="34" charset="0"/>
                <a:cs typeface="Arial" pitchFamily="34" charset="0"/>
                <a:sym typeface="Arial" pitchFamily="34" charset="0"/>
              </a:rPr>
              <a:t>I.A. </a:t>
            </a:r>
            <a:r>
              <a:rPr lang="en-US" sz="1200" dirty="0" err="1">
                <a:solidFill>
                  <a:schemeClr val="bg1">
                    <a:lumMod val="50000"/>
                  </a:schemeClr>
                </a:solidFill>
                <a:latin typeface="Arial" pitchFamily="34" charset="0"/>
                <a:cs typeface="Arial" pitchFamily="34" charset="0"/>
                <a:sym typeface="Arial" pitchFamily="34" charset="0"/>
              </a:rPr>
              <a:t>Solov‘yov</a:t>
            </a:r>
            <a:r>
              <a:rPr lang="en-US" sz="1200" dirty="0">
                <a:solidFill>
                  <a:schemeClr val="bg1">
                    <a:lumMod val="50000"/>
                  </a:schemeClr>
                </a:solidFill>
                <a:latin typeface="Arial" pitchFamily="34" charset="0"/>
                <a:cs typeface="Arial" pitchFamily="34" charset="0"/>
                <a:sym typeface="Arial" pitchFamily="34" charset="0"/>
              </a:rPr>
              <a:t> and K. </a:t>
            </a:r>
            <a:r>
              <a:rPr lang="en-US" sz="1200" dirty="0" err="1">
                <a:solidFill>
                  <a:schemeClr val="bg1">
                    <a:lumMod val="50000"/>
                  </a:schemeClr>
                </a:solidFill>
                <a:latin typeface="Arial" pitchFamily="34" charset="0"/>
                <a:cs typeface="Arial" pitchFamily="34" charset="0"/>
                <a:sym typeface="Arial" pitchFamily="34" charset="0"/>
              </a:rPr>
              <a:t>Schulten</a:t>
            </a:r>
            <a:r>
              <a:rPr lang="en-US" sz="1200" dirty="0">
                <a:solidFill>
                  <a:schemeClr val="bg1">
                    <a:lumMod val="50000"/>
                  </a:schemeClr>
                </a:solidFill>
                <a:latin typeface="Arial" pitchFamily="34" charset="0"/>
                <a:cs typeface="Arial" pitchFamily="34" charset="0"/>
                <a:sym typeface="Arial" pitchFamily="34" charset="0"/>
              </a:rPr>
              <a:t>, Biophysical Journal </a:t>
            </a:r>
            <a:r>
              <a:rPr lang="en-US" sz="1200" b="1" dirty="0">
                <a:solidFill>
                  <a:schemeClr val="bg1">
                    <a:lumMod val="50000"/>
                  </a:schemeClr>
                </a:solidFill>
                <a:latin typeface="Arial" pitchFamily="34" charset="0"/>
                <a:cs typeface="Arial" pitchFamily="34" charset="0"/>
                <a:sym typeface="Arial" pitchFamily="34" charset="0"/>
              </a:rPr>
              <a:t>96</a:t>
            </a:r>
            <a:r>
              <a:rPr lang="en-US" sz="1200" dirty="0">
                <a:solidFill>
                  <a:schemeClr val="bg1">
                    <a:lumMod val="50000"/>
                  </a:schemeClr>
                </a:solidFill>
                <a:latin typeface="Arial" pitchFamily="34" charset="0"/>
                <a:cs typeface="Arial" pitchFamily="34" charset="0"/>
                <a:sym typeface="Arial" pitchFamily="34" charset="0"/>
              </a:rPr>
              <a:t>, 4804 (2009)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GB" dirty="0" smtClean="0"/>
              <a:t>Vision based </a:t>
            </a:r>
            <a:r>
              <a:rPr lang="en-GB" dirty="0" err="1" smtClean="0"/>
              <a:t>magnetoreception</a:t>
            </a:r>
            <a:r>
              <a:rPr lang="en-GB" dirty="0" smtClean="0"/>
              <a:t> system</a:t>
            </a:r>
            <a:endParaRPr lang="en-GB" dirty="0" smtClean="0">
              <a:latin typeface="Arial" charset="0"/>
              <a:cs typeface="Arial" charset="0"/>
            </a:endParaRPr>
          </a:p>
        </p:txBody>
      </p:sp>
      <p:pic>
        <p:nvPicPr>
          <p:cNvPr id="27651" name="Picture 2"/>
          <p:cNvPicPr>
            <a:picLocks noChangeAspect="1" noChangeArrowheads="1"/>
          </p:cNvPicPr>
          <p:nvPr/>
        </p:nvPicPr>
        <p:blipFill>
          <a:blip r:embed="rId2" cstate="print"/>
          <a:srcRect/>
          <a:stretch>
            <a:fillRect/>
          </a:stretch>
        </p:blipFill>
        <p:spPr bwMode="auto">
          <a:xfrm>
            <a:off x="2533650" y="762000"/>
            <a:ext cx="6610350" cy="5567363"/>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r>
              <a:rPr lang="en-US" smtClean="0"/>
              <a:t>22.12.2010</a:t>
            </a:r>
            <a:endParaRPr lang="en-US"/>
          </a:p>
        </p:txBody>
      </p:sp>
      <p:sp>
        <p:nvSpPr>
          <p:cNvPr id="6" name="Footer Placeholder 5"/>
          <p:cNvSpPr>
            <a:spLocks noGrp="1"/>
          </p:cNvSpPr>
          <p:nvPr>
            <p:ph type="ftr" sz="quarter" idx="11"/>
          </p:nvPr>
        </p:nvSpPr>
        <p:spPr/>
        <p:txBody>
          <a:bodyPr/>
          <a:lstStyle/>
          <a:p>
            <a:pPr>
              <a:defRPr/>
            </a:pPr>
            <a:r>
              <a:rPr lang="en-US" smtClean="0"/>
              <a:t>Quantum Coherent Properties of Spins III</a:t>
            </a:r>
            <a:endParaRPr lang="en-US"/>
          </a:p>
        </p:txBody>
      </p:sp>
      <p:sp>
        <p:nvSpPr>
          <p:cNvPr id="8" name="Rectangle 8"/>
          <p:cNvSpPr>
            <a:spLocks noChangeArrowheads="1"/>
          </p:cNvSpPr>
          <p:nvPr/>
        </p:nvSpPr>
        <p:spPr bwMode="auto">
          <a:xfrm>
            <a:off x="776993" y="6276975"/>
            <a:ext cx="5055999" cy="276999"/>
          </a:xfrm>
          <a:prstGeom prst="rect">
            <a:avLst/>
          </a:prstGeom>
          <a:noFill/>
          <a:ln w="9525" algn="ctr">
            <a:noFill/>
            <a:miter lim="800000"/>
            <a:headEnd/>
            <a:tailEnd/>
          </a:ln>
        </p:spPr>
        <p:txBody>
          <a:bodyPr wrap="none">
            <a:spAutoFit/>
          </a:bodyPr>
          <a:lstStyle/>
          <a:p>
            <a:pPr>
              <a:defRPr/>
            </a:pPr>
            <a:r>
              <a:rPr lang="de-DE" sz="1200" dirty="0">
                <a:solidFill>
                  <a:schemeClr val="bg1">
                    <a:lumMod val="50000"/>
                  </a:schemeClr>
                </a:solidFill>
                <a:latin typeface="Arial" pitchFamily="34" charset="0"/>
                <a:cs typeface="Arial" pitchFamily="34" charset="0"/>
              </a:rPr>
              <a:t>I.A. Solov‘yov, </a:t>
            </a:r>
            <a:r>
              <a:rPr lang="de-DE" sz="1200" dirty="0" smtClean="0">
                <a:solidFill>
                  <a:schemeClr val="bg1">
                    <a:lumMod val="50000"/>
                  </a:schemeClr>
                </a:solidFill>
                <a:latin typeface="Arial" pitchFamily="34" charset="0"/>
                <a:cs typeface="Arial" pitchFamily="34" charset="0"/>
              </a:rPr>
              <a:t>H. Mouritsen, </a:t>
            </a:r>
            <a:r>
              <a:rPr lang="de-DE" sz="1200" dirty="0">
                <a:solidFill>
                  <a:schemeClr val="bg1">
                    <a:lumMod val="50000"/>
                  </a:schemeClr>
                </a:solidFill>
                <a:latin typeface="Arial" pitchFamily="34" charset="0"/>
                <a:cs typeface="Arial" pitchFamily="34" charset="0"/>
              </a:rPr>
              <a:t>and K. Schulten, </a:t>
            </a:r>
            <a:r>
              <a:rPr lang="de-DE" sz="1200" i="1" dirty="0">
                <a:solidFill>
                  <a:schemeClr val="bg1">
                    <a:lumMod val="50000"/>
                  </a:schemeClr>
                </a:solidFill>
                <a:latin typeface="Arial" pitchFamily="34" charset="0"/>
                <a:cs typeface="Arial" pitchFamily="34" charset="0"/>
              </a:rPr>
              <a:t>Biophys. </a:t>
            </a:r>
            <a:r>
              <a:rPr lang="de-DE" sz="1200" i="1" dirty="0" smtClean="0">
                <a:solidFill>
                  <a:schemeClr val="bg1">
                    <a:lumMod val="50000"/>
                  </a:schemeClr>
                </a:solidFill>
                <a:latin typeface="Arial" pitchFamily="34" charset="0"/>
                <a:cs typeface="Arial" pitchFamily="34" charset="0"/>
              </a:rPr>
              <a:t>J.</a:t>
            </a:r>
            <a:r>
              <a:rPr lang="de-DE" sz="1200" dirty="0">
                <a:solidFill>
                  <a:schemeClr val="bg1">
                    <a:lumMod val="50000"/>
                  </a:schemeClr>
                </a:solidFill>
                <a:latin typeface="Arial" pitchFamily="34" charset="0"/>
                <a:cs typeface="Arial" pitchFamily="34" charset="0"/>
              </a:rPr>
              <a:t> </a:t>
            </a:r>
            <a:r>
              <a:rPr lang="de-DE" sz="1200" b="1" dirty="0" smtClean="0">
                <a:solidFill>
                  <a:schemeClr val="bg1">
                    <a:lumMod val="50000"/>
                  </a:schemeClr>
                </a:solidFill>
                <a:latin typeface="Arial" pitchFamily="34" charset="0"/>
                <a:cs typeface="Arial" pitchFamily="34" charset="0"/>
              </a:rPr>
              <a:t>99</a:t>
            </a:r>
            <a:r>
              <a:rPr lang="de-DE" sz="1200" dirty="0" smtClean="0">
                <a:solidFill>
                  <a:schemeClr val="bg1">
                    <a:lumMod val="50000"/>
                  </a:schemeClr>
                </a:solidFill>
                <a:latin typeface="Arial" pitchFamily="34" charset="0"/>
                <a:cs typeface="Arial" pitchFamily="34" charset="0"/>
              </a:rPr>
              <a:t>, 40 (2010)</a:t>
            </a:r>
            <a:endParaRPr lang="ru-RU" sz="1200" dirty="0">
              <a:solidFill>
                <a:schemeClr val="bg1">
                  <a:lumMod val="50000"/>
                </a:schemeClr>
              </a:solidFill>
              <a:latin typeface="Arial" pitchFamily="34" charset="0"/>
              <a:cs typeface="Arial" pitchFamily="34" charset="0"/>
            </a:endParaRPr>
          </a:p>
        </p:txBody>
      </p:sp>
      <p:sp>
        <p:nvSpPr>
          <p:cNvPr id="7" name="TextBox 6"/>
          <p:cNvSpPr txBox="1"/>
          <p:nvPr/>
        </p:nvSpPr>
        <p:spPr>
          <a:xfrm>
            <a:off x="762000" y="1295400"/>
            <a:ext cx="2209800" cy="4524315"/>
          </a:xfrm>
          <a:prstGeom prst="rect">
            <a:avLst/>
          </a:prstGeom>
          <a:noFill/>
        </p:spPr>
        <p:txBody>
          <a:bodyPr wrap="square" rtlCol="0">
            <a:spAutoFit/>
          </a:bodyPr>
          <a:lstStyle/>
          <a:p>
            <a:r>
              <a:rPr lang="de-DE" dirty="0" smtClean="0">
                <a:solidFill>
                  <a:srgbClr val="002060"/>
                </a:solidFill>
              </a:rPr>
              <a:t>An eye percieves visual information, because rhodopsins form ordered arrays in the photoreceptor cells.</a:t>
            </a:r>
          </a:p>
          <a:p>
            <a:endParaRPr lang="de-DE" dirty="0" smtClean="0">
              <a:solidFill>
                <a:srgbClr val="002060"/>
              </a:solidFill>
            </a:endParaRPr>
          </a:p>
          <a:p>
            <a:r>
              <a:rPr lang="de-DE" dirty="0" smtClean="0">
                <a:solidFill>
                  <a:srgbClr val="002060"/>
                </a:solidFill>
              </a:rPr>
              <a:t>In order for cryptochrome (or any other magnetic field sensitive protein) to percieve magnetic field a certain ordering is neccessary. </a:t>
            </a:r>
            <a:endParaRPr lang="en-GB" dirty="0">
              <a:solidFill>
                <a:srgbClr val="002060"/>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de-DE" dirty="0" smtClean="0">
                <a:latin typeface="Arial" charset="0"/>
                <a:cs typeface="Arial" charset="0"/>
              </a:rPr>
              <a:t>A view from bird‘s flight altitude </a:t>
            </a:r>
            <a:endParaRPr lang="en-GB" dirty="0" smtClean="0">
              <a:latin typeface="Arial" charset="0"/>
              <a:cs typeface="Arial" charset="0"/>
            </a:endParaRPr>
          </a:p>
        </p:txBody>
      </p:sp>
      <p:pic>
        <p:nvPicPr>
          <p:cNvPr id="35843" name="Content Placeholder 3" descr="panorama_Day.jpg"/>
          <p:cNvPicPr>
            <a:picLocks noGrp="1" noChangeAspect="1"/>
          </p:cNvPicPr>
          <p:nvPr>
            <p:ph idx="1"/>
          </p:nvPr>
        </p:nvPicPr>
        <p:blipFill>
          <a:blip r:embed="rId2" cstate="print"/>
          <a:srcRect t="1818"/>
          <a:stretch>
            <a:fillRect/>
          </a:stretch>
        </p:blipFill>
        <p:spPr>
          <a:xfrm>
            <a:off x="-15573268" y="1447800"/>
            <a:ext cx="24708462" cy="4114800"/>
          </a:xfrm>
          <a:prstGeom prst="rect">
            <a:avLst/>
          </a:prstGeom>
          <a:ln>
            <a:noFill/>
          </a:ln>
          <a:effectLst>
            <a:outerShdw blurRad="292100" dist="139700" dir="2700000" algn="tl" rotWithShape="0">
              <a:srgbClr val="333333">
                <a:alpha val="65000"/>
              </a:srgbClr>
            </a:outerShdw>
          </a:effectLst>
        </p:spPr>
      </p:pic>
      <p:sp>
        <p:nvSpPr>
          <p:cNvPr id="4" name="Date Placeholder 3"/>
          <p:cNvSpPr>
            <a:spLocks noGrp="1"/>
          </p:cNvSpPr>
          <p:nvPr>
            <p:ph type="dt" sz="half" idx="10"/>
          </p:nvPr>
        </p:nvSpPr>
        <p:spPr/>
        <p:txBody>
          <a:bodyPr/>
          <a:lstStyle/>
          <a:p>
            <a:pPr>
              <a:defRPr/>
            </a:pPr>
            <a:r>
              <a:rPr lang="en-US" smtClean="0"/>
              <a:t>22.12.2010</a:t>
            </a:r>
            <a:endParaRPr lang="en-US"/>
          </a:p>
        </p:txBody>
      </p:sp>
      <p:sp>
        <p:nvSpPr>
          <p:cNvPr id="6" name="Footer Placeholder 5"/>
          <p:cNvSpPr>
            <a:spLocks noGrp="1"/>
          </p:cNvSpPr>
          <p:nvPr>
            <p:ph type="ftr" sz="quarter" idx="11"/>
          </p:nvPr>
        </p:nvSpPr>
        <p:spPr/>
        <p:txBody>
          <a:bodyPr/>
          <a:lstStyle/>
          <a:p>
            <a:pPr>
              <a:defRPr/>
            </a:pPr>
            <a:r>
              <a:rPr lang="en-US" smtClean="0"/>
              <a:t>Quantum Coherent Properties of Spins III</a:t>
            </a:r>
            <a:endParaRPr lang="en-US"/>
          </a:p>
        </p:txBody>
      </p:sp>
      <p:sp>
        <p:nvSpPr>
          <p:cNvPr id="9" name="Rectangle 8"/>
          <p:cNvSpPr/>
          <p:nvPr/>
        </p:nvSpPr>
        <p:spPr>
          <a:xfrm>
            <a:off x="457200" y="1066800"/>
            <a:ext cx="304800" cy="495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844" name="Picture 4"/>
          <p:cNvPicPr>
            <a:picLocks noChangeAspect="1" noChangeArrowheads="1"/>
          </p:cNvPicPr>
          <p:nvPr/>
        </p:nvPicPr>
        <p:blipFill>
          <a:blip r:embed="rId3" cstate="print"/>
          <a:srcRect/>
          <a:stretch>
            <a:fillRect/>
          </a:stretch>
        </p:blipFill>
        <p:spPr bwMode="auto">
          <a:xfrm>
            <a:off x="0" y="0"/>
            <a:ext cx="733425" cy="6877050"/>
          </a:xfrm>
          <a:prstGeom prst="rect">
            <a:avLst/>
          </a:prstGeom>
          <a:noFill/>
          <a:ln w="9525">
            <a:noFill/>
            <a:miter lim="800000"/>
            <a:headEnd/>
            <a:tailEnd/>
          </a:ln>
        </p:spPr>
      </p:pic>
      <p:sp>
        <p:nvSpPr>
          <p:cNvPr id="10" name="Rectangle 9"/>
          <p:cNvSpPr/>
          <p:nvPr/>
        </p:nvSpPr>
        <p:spPr>
          <a:xfrm>
            <a:off x="9067800" y="1066800"/>
            <a:ext cx="304800" cy="495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8"/>
          <p:cNvSpPr>
            <a:spLocks noChangeArrowheads="1"/>
          </p:cNvSpPr>
          <p:nvPr/>
        </p:nvSpPr>
        <p:spPr bwMode="auto">
          <a:xfrm>
            <a:off x="776993" y="6276975"/>
            <a:ext cx="5055999" cy="276999"/>
          </a:xfrm>
          <a:prstGeom prst="rect">
            <a:avLst/>
          </a:prstGeom>
          <a:noFill/>
          <a:ln w="9525" algn="ctr">
            <a:noFill/>
            <a:miter lim="800000"/>
            <a:headEnd/>
            <a:tailEnd/>
          </a:ln>
        </p:spPr>
        <p:txBody>
          <a:bodyPr wrap="none">
            <a:spAutoFit/>
          </a:bodyPr>
          <a:lstStyle/>
          <a:p>
            <a:pPr>
              <a:defRPr/>
            </a:pPr>
            <a:r>
              <a:rPr lang="de-DE" sz="1200" dirty="0">
                <a:solidFill>
                  <a:schemeClr val="bg1">
                    <a:lumMod val="50000"/>
                  </a:schemeClr>
                </a:solidFill>
                <a:latin typeface="Arial" pitchFamily="34" charset="0"/>
                <a:cs typeface="Arial" pitchFamily="34" charset="0"/>
              </a:rPr>
              <a:t>I.A. Solov‘yov, </a:t>
            </a:r>
            <a:r>
              <a:rPr lang="de-DE" sz="1200" dirty="0" smtClean="0">
                <a:solidFill>
                  <a:schemeClr val="bg1">
                    <a:lumMod val="50000"/>
                  </a:schemeClr>
                </a:solidFill>
                <a:latin typeface="Arial" pitchFamily="34" charset="0"/>
                <a:cs typeface="Arial" pitchFamily="34" charset="0"/>
              </a:rPr>
              <a:t>H. Mouritsen, </a:t>
            </a:r>
            <a:r>
              <a:rPr lang="de-DE" sz="1200" dirty="0">
                <a:solidFill>
                  <a:schemeClr val="bg1">
                    <a:lumMod val="50000"/>
                  </a:schemeClr>
                </a:solidFill>
                <a:latin typeface="Arial" pitchFamily="34" charset="0"/>
                <a:cs typeface="Arial" pitchFamily="34" charset="0"/>
              </a:rPr>
              <a:t>and K. Schulten, </a:t>
            </a:r>
            <a:r>
              <a:rPr lang="de-DE" sz="1200" i="1" dirty="0">
                <a:solidFill>
                  <a:schemeClr val="bg1">
                    <a:lumMod val="50000"/>
                  </a:schemeClr>
                </a:solidFill>
                <a:latin typeface="Arial" pitchFamily="34" charset="0"/>
                <a:cs typeface="Arial" pitchFamily="34" charset="0"/>
              </a:rPr>
              <a:t>Biophys. </a:t>
            </a:r>
            <a:r>
              <a:rPr lang="de-DE" sz="1200" i="1" dirty="0" smtClean="0">
                <a:solidFill>
                  <a:schemeClr val="bg1">
                    <a:lumMod val="50000"/>
                  </a:schemeClr>
                </a:solidFill>
                <a:latin typeface="Arial" pitchFamily="34" charset="0"/>
                <a:cs typeface="Arial" pitchFamily="34" charset="0"/>
              </a:rPr>
              <a:t>J.</a:t>
            </a:r>
            <a:r>
              <a:rPr lang="de-DE" sz="1200" dirty="0">
                <a:solidFill>
                  <a:schemeClr val="bg1">
                    <a:lumMod val="50000"/>
                  </a:schemeClr>
                </a:solidFill>
                <a:latin typeface="Arial" pitchFamily="34" charset="0"/>
                <a:cs typeface="Arial" pitchFamily="34" charset="0"/>
              </a:rPr>
              <a:t> </a:t>
            </a:r>
            <a:r>
              <a:rPr lang="de-DE" sz="1200" b="1" dirty="0" smtClean="0">
                <a:solidFill>
                  <a:schemeClr val="bg1">
                    <a:lumMod val="50000"/>
                  </a:schemeClr>
                </a:solidFill>
                <a:latin typeface="Arial" pitchFamily="34" charset="0"/>
                <a:cs typeface="Arial" pitchFamily="34" charset="0"/>
              </a:rPr>
              <a:t>99</a:t>
            </a:r>
            <a:r>
              <a:rPr lang="de-DE" sz="1200" dirty="0" smtClean="0">
                <a:solidFill>
                  <a:schemeClr val="bg1">
                    <a:lumMod val="50000"/>
                  </a:schemeClr>
                </a:solidFill>
                <a:latin typeface="Arial" pitchFamily="34" charset="0"/>
                <a:cs typeface="Arial" pitchFamily="34" charset="0"/>
              </a:rPr>
              <a:t>, 40 (2010)</a:t>
            </a:r>
            <a:endParaRPr lang="ru-RU" sz="1200" dirty="0">
              <a:solidFill>
                <a:schemeClr val="bg1">
                  <a:lumMod val="50000"/>
                </a:schemeClr>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33333E-6 4.44444E-6 L 1.77708 0.00555 " pathEditMode="relative" rAng="0" ptsTypes="AA">
                                      <p:cBhvr>
                                        <p:cTn id="6" dur="20000" fill="hold"/>
                                        <p:tgtEl>
                                          <p:spTgt spid="35843"/>
                                        </p:tgtEl>
                                        <p:attrNameLst>
                                          <p:attrName>ppt_x</p:attrName>
                                          <p:attrName>ppt_y</p:attrName>
                                        </p:attrNameLst>
                                      </p:cBhvr>
                                      <p:rCtr x="88900" y="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de-DE" dirty="0" smtClean="0">
                <a:latin typeface="Arial" charset="0"/>
                <a:cs typeface="Arial" charset="0"/>
              </a:rPr>
              <a:t>Magnetic field mediated vision</a:t>
            </a:r>
            <a:endParaRPr lang="en-GB" dirty="0" smtClean="0">
              <a:latin typeface="Arial" charset="0"/>
              <a:cs typeface="Arial" charset="0"/>
            </a:endParaRPr>
          </a:p>
        </p:txBody>
      </p:sp>
      <p:pic>
        <p:nvPicPr>
          <p:cNvPr id="38915" name="Picture 2"/>
          <p:cNvPicPr>
            <a:picLocks noChangeAspect="1" noChangeArrowheads="1"/>
          </p:cNvPicPr>
          <p:nvPr/>
        </p:nvPicPr>
        <p:blipFill>
          <a:blip r:embed="rId3" cstate="print"/>
          <a:srcRect l="2324" r="1809"/>
          <a:stretch>
            <a:fillRect/>
          </a:stretch>
        </p:blipFill>
        <p:spPr bwMode="auto">
          <a:xfrm>
            <a:off x="762000" y="1371600"/>
            <a:ext cx="8382000" cy="5060831"/>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r>
              <a:rPr lang="en-US" smtClean="0"/>
              <a:t>22.12.2010</a:t>
            </a:r>
            <a:endParaRPr lang="en-US"/>
          </a:p>
        </p:txBody>
      </p:sp>
      <p:sp>
        <p:nvSpPr>
          <p:cNvPr id="6" name="Footer Placeholder 5"/>
          <p:cNvSpPr>
            <a:spLocks noGrp="1"/>
          </p:cNvSpPr>
          <p:nvPr>
            <p:ph type="ftr" sz="quarter" idx="11"/>
          </p:nvPr>
        </p:nvSpPr>
        <p:spPr/>
        <p:txBody>
          <a:bodyPr/>
          <a:lstStyle/>
          <a:p>
            <a:pPr>
              <a:defRPr/>
            </a:pPr>
            <a:r>
              <a:rPr lang="en-US" smtClean="0"/>
              <a:t>Quantum Coherent Properties of Spins III</a:t>
            </a:r>
            <a:endParaRPr lang="en-US"/>
          </a:p>
        </p:txBody>
      </p:sp>
      <p:sp>
        <p:nvSpPr>
          <p:cNvPr id="9" name="Rectangle 8"/>
          <p:cNvSpPr/>
          <p:nvPr/>
        </p:nvSpPr>
        <p:spPr>
          <a:xfrm>
            <a:off x="762000" y="762000"/>
            <a:ext cx="8382000" cy="646331"/>
          </a:xfrm>
          <a:prstGeom prst="rect">
            <a:avLst/>
          </a:prstGeom>
        </p:spPr>
        <p:txBody>
          <a:bodyPr wrap="square">
            <a:spAutoFit/>
          </a:bodyPr>
          <a:lstStyle/>
          <a:p>
            <a:r>
              <a:rPr lang="en-GB" dirty="0" smtClean="0">
                <a:solidFill>
                  <a:srgbClr val="002060"/>
                </a:solidFill>
              </a:rPr>
              <a:t>Modulation </a:t>
            </a:r>
            <a:r>
              <a:rPr lang="en-GB" dirty="0">
                <a:solidFill>
                  <a:srgbClr val="002060"/>
                </a:solidFill>
              </a:rPr>
              <a:t>patterns </a:t>
            </a:r>
            <a:r>
              <a:rPr lang="en-GB" dirty="0" smtClean="0">
                <a:solidFill>
                  <a:srgbClr val="002060"/>
                </a:solidFill>
              </a:rPr>
              <a:t>of the visual field of a bird </a:t>
            </a:r>
            <a:r>
              <a:rPr lang="en-GB" dirty="0">
                <a:solidFill>
                  <a:srgbClr val="002060"/>
                </a:solidFill>
              </a:rPr>
              <a:t>calculated for </a:t>
            </a:r>
            <a:r>
              <a:rPr lang="en-GB" dirty="0" smtClean="0">
                <a:solidFill>
                  <a:srgbClr val="002060"/>
                </a:solidFill>
              </a:rPr>
              <a:t>different wiggling </a:t>
            </a:r>
            <a:r>
              <a:rPr lang="en-GB" dirty="0">
                <a:solidFill>
                  <a:srgbClr val="002060"/>
                </a:solidFill>
              </a:rPr>
              <a:t>regimes of </a:t>
            </a:r>
            <a:r>
              <a:rPr lang="en-GB" dirty="0" err="1" smtClean="0">
                <a:solidFill>
                  <a:srgbClr val="002060"/>
                </a:solidFill>
              </a:rPr>
              <a:t>cryptochrome</a:t>
            </a:r>
            <a:r>
              <a:rPr lang="en-GB" dirty="0" smtClean="0">
                <a:solidFill>
                  <a:srgbClr val="002060"/>
                </a:solidFill>
              </a:rPr>
              <a:t> in the retina, </a:t>
            </a:r>
            <a:r>
              <a:rPr lang="en-GB" dirty="0">
                <a:solidFill>
                  <a:srgbClr val="002060"/>
                </a:solidFill>
              </a:rPr>
              <a:t>characterized </a:t>
            </a:r>
            <a:r>
              <a:rPr lang="en-GB" dirty="0" smtClean="0">
                <a:solidFill>
                  <a:srgbClr val="002060"/>
                </a:solidFill>
              </a:rPr>
              <a:t>by the </a:t>
            </a:r>
            <a:r>
              <a:rPr lang="en-GB" dirty="0">
                <a:solidFill>
                  <a:srgbClr val="002060"/>
                </a:solidFill>
              </a:rPr>
              <a:t>parameter </a:t>
            </a:r>
            <a:r>
              <a:rPr lang="el-GR" dirty="0">
                <a:solidFill>
                  <a:srgbClr val="002060"/>
                </a:solidFill>
              </a:rPr>
              <a:t>ε</a:t>
            </a:r>
            <a:r>
              <a:rPr lang="el-GR" baseline="-25000" dirty="0">
                <a:solidFill>
                  <a:srgbClr val="002060"/>
                </a:solidFill>
              </a:rPr>
              <a:t>0</a:t>
            </a:r>
            <a:endParaRPr lang="en-GB" baseline="-25000" dirty="0">
              <a:solidFill>
                <a:srgbClr val="002060"/>
              </a:solidFill>
            </a:endParaRPr>
          </a:p>
        </p:txBody>
      </p:sp>
      <p:sp>
        <p:nvSpPr>
          <p:cNvPr id="10" name="Rectangle 9"/>
          <p:cNvSpPr/>
          <p:nvPr/>
        </p:nvSpPr>
        <p:spPr>
          <a:xfrm>
            <a:off x="1157288" y="1416169"/>
            <a:ext cx="1019831" cy="369332"/>
          </a:xfrm>
          <a:prstGeom prst="rect">
            <a:avLst/>
          </a:prstGeom>
        </p:spPr>
        <p:txBody>
          <a:bodyPr wrap="none">
            <a:spAutoFit/>
          </a:bodyPr>
          <a:lstStyle/>
          <a:p>
            <a:r>
              <a:rPr lang="en-GB" dirty="0" smtClean="0">
                <a:solidFill>
                  <a:srgbClr val="002060"/>
                </a:solidFill>
              </a:rPr>
              <a:t>ε</a:t>
            </a:r>
            <a:r>
              <a:rPr lang="en-GB" baseline="-25000" dirty="0" smtClean="0">
                <a:solidFill>
                  <a:srgbClr val="002060"/>
                </a:solidFill>
              </a:rPr>
              <a:t>0</a:t>
            </a:r>
            <a:r>
              <a:rPr lang="en-GB" dirty="0" smtClean="0">
                <a:solidFill>
                  <a:srgbClr val="002060"/>
                </a:solidFill>
              </a:rPr>
              <a:t> = 100</a:t>
            </a:r>
            <a:endParaRPr lang="en-GB" dirty="0"/>
          </a:p>
        </p:txBody>
      </p:sp>
      <p:graphicFrame>
        <p:nvGraphicFramePr>
          <p:cNvPr id="11" name="Object 3"/>
          <p:cNvGraphicFramePr>
            <a:graphicFrameLocks noChangeAspect="1"/>
          </p:cNvGraphicFramePr>
          <p:nvPr/>
        </p:nvGraphicFramePr>
        <p:xfrm>
          <a:off x="2147888" y="1416169"/>
          <a:ext cx="900112" cy="344488"/>
        </p:xfrm>
        <a:graphic>
          <a:graphicData uri="http://schemas.openxmlformats.org/presentationml/2006/ole">
            <p:oleObj spid="_x0000_s108546" name="Equation" r:id="rId4" imgW="596900" imgH="228600" progId="">
              <p:embed/>
            </p:oleObj>
          </a:graphicData>
        </a:graphic>
      </p:graphicFrame>
      <p:sp>
        <p:nvSpPr>
          <p:cNvPr id="12" name="Rectangle 11"/>
          <p:cNvSpPr/>
          <p:nvPr/>
        </p:nvSpPr>
        <p:spPr>
          <a:xfrm>
            <a:off x="5410200" y="1416169"/>
            <a:ext cx="891591" cy="369332"/>
          </a:xfrm>
          <a:prstGeom prst="rect">
            <a:avLst/>
          </a:prstGeom>
        </p:spPr>
        <p:txBody>
          <a:bodyPr wrap="none">
            <a:spAutoFit/>
          </a:bodyPr>
          <a:lstStyle/>
          <a:p>
            <a:r>
              <a:rPr lang="en-GB" dirty="0" smtClean="0">
                <a:solidFill>
                  <a:srgbClr val="002060"/>
                </a:solidFill>
              </a:rPr>
              <a:t>ε</a:t>
            </a:r>
            <a:r>
              <a:rPr lang="en-GB" baseline="-25000" dirty="0" smtClean="0">
                <a:solidFill>
                  <a:srgbClr val="002060"/>
                </a:solidFill>
              </a:rPr>
              <a:t>0</a:t>
            </a:r>
            <a:r>
              <a:rPr lang="en-GB" dirty="0" smtClean="0">
                <a:solidFill>
                  <a:srgbClr val="002060"/>
                </a:solidFill>
              </a:rPr>
              <a:t> = 10</a:t>
            </a:r>
            <a:endParaRPr lang="en-GB" dirty="0"/>
          </a:p>
        </p:txBody>
      </p:sp>
      <p:graphicFrame>
        <p:nvGraphicFramePr>
          <p:cNvPr id="13" name="Object 3"/>
          <p:cNvGraphicFramePr>
            <a:graphicFrameLocks noChangeAspect="1"/>
          </p:cNvGraphicFramePr>
          <p:nvPr/>
        </p:nvGraphicFramePr>
        <p:xfrm>
          <a:off x="6343650" y="1416169"/>
          <a:ext cx="1014413" cy="344488"/>
        </p:xfrm>
        <a:graphic>
          <a:graphicData uri="http://schemas.openxmlformats.org/presentationml/2006/ole">
            <p:oleObj spid="_x0000_s108547" name="Equation" r:id="rId5" imgW="672808" imgH="228501" progId="">
              <p:embed/>
            </p:oleObj>
          </a:graphicData>
        </a:graphic>
      </p:graphicFrame>
      <p:sp>
        <p:nvSpPr>
          <p:cNvPr id="14" name="Rectangle 13"/>
          <p:cNvSpPr/>
          <p:nvPr/>
        </p:nvSpPr>
        <p:spPr>
          <a:xfrm>
            <a:off x="1157288" y="3854569"/>
            <a:ext cx="763351" cy="369332"/>
          </a:xfrm>
          <a:prstGeom prst="rect">
            <a:avLst/>
          </a:prstGeom>
        </p:spPr>
        <p:txBody>
          <a:bodyPr wrap="none">
            <a:spAutoFit/>
          </a:bodyPr>
          <a:lstStyle/>
          <a:p>
            <a:r>
              <a:rPr lang="en-GB" dirty="0" smtClean="0">
                <a:solidFill>
                  <a:srgbClr val="002060"/>
                </a:solidFill>
              </a:rPr>
              <a:t>ε</a:t>
            </a:r>
            <a:r>
              <a:rPr lang="en-GB" baseline="-25000" dirty="0" smtClean="0">
                <a:solidFill>
                  <a:srgbClr val="002060"/>
                </a:solidFill>
              </a:rPr>
              <a:t>0</a:t>
            </a:r>
            <a:r>
              <a:rPr lang="en-GB" dirty="0" smtClean="0">
                <a:solidFill>
                  <a:srgbClr val="002060"/>
                </a:solidFill>
              </a:rPr>
              <a:t> = 3</a:t>
            </a:r>
            <a:endParaRPr lang="en-GB" dirty="0"/>
          </a:p>
        </p:txBody>
      </p:sp>
      <p:graphicFrame>
        <p:nvGraphicFramePr>
          <p:cNvPr id="15" name="Object 3"/>
          <p:cNvGraphicFramePr>
            <a:graphicFrameLocks noChangeAspect="1"/>
          </p:cNvGraphicFramePr>
          <p:nvPr/>
        </p:nvGraphicFramePr>
        <p:xfrm>
          <a:off x="2090738" y="3854569"/>
          <a:ext cx="1014412" cy="344488"/>
        </p:xfrm>
        <a:graphic>
          <a:graphicData uri="http://schemas.openxmlformats.org/presentationml/2006/ole">
            <p:oleObj spid="_x0000_s108548" name="Equation" r:id="rId6" imgW="672808" imgH="228501" progId="">
              <p:embed/>
            </p:oleObj>
          </a:graphicData>
        </a:graphic>
      </p:graphicFrame>
      <p:sp>
        <p:nvSpPr>
          <p:cNvPr id="16" name="Rectangle 15"/>
          <p:cNvSpPr/>
          <p:nvPr/>
        </p:nvSpPr>
        <p:spPr>
          <a:xfrm>
            <a:off x="5334000" y="3854569"/>
            <a:ext cx="763351" cy="369332"/>
          </a:xfrm>
          <a:prstGeom prst="rect">
            <a:avLst/>
          </a:prstGeom>
        </p:spPr>
        <p:txBody>
          <a:bodyPr wrap="none">
            <a:spAutoFit/>
          </a:bodyPr>
          <a:lstStyle/>
          <a:p>
            <a:r>
              <a:rPr lang="en-GB" dirty="0" smtClean="0">
                <a:solidFill>
                  <a:srgbClr val="002060"/>
                </a:solidFill>
              </a:rPr>
              <a:t>ε</a:t>
            </a:r>
            <a:r>
              <a:rPr lang="en-GB" baseline="-25000" dirty="0" smtClean="0">
                <a:solidFill>
                  <a:srgbClr val="002060"/>
                </a:solidFill>
              </a:rPr>
              <a:t>0</a:t>
            </a:r>
            <a:r>
              <a:rPr lang="en-GB" dirty="0" smtClean="0">
                <a:solidFill>
                  <a:srgbClr val="002060"/>
                </a:solidFill>
              </a:rPr>
              <a:t> = 1</a:t>
            </a:r>
            <a:endParaRPr lang="en-GB" dirty="0"/>
          </a:p>
        </p:txBody>
      </p:sp>
      <p:graphicFrame>
        <p:nvGraphicFramePr>
          <p:cNvPr id="17" name="Object 3"/>
          <p:cNvGraphicFramePr>
            <a:graphicFrameLocks noChangeAspect="1"/>
          </p:cNvGraphicFramePr>
          <p:nvPr/>
        </p:nvGraphicFramePr>
        <p:xfrm>
          <a:off x="6267450" y="3854569"/>
          <a:ext cx="1014413" cy="344488"/>
        </p:xfrm>
        <a:graphic>
          <a:graphicData uri="http://schemas.openxmlformats.org/presentationml/2006/ole">
            <p:oleObj spid="_x0000_s108549" name="Equation" r:id="rId7" imgW="672808" imgH="228501" progId="">
              <p:embed/>
            </p:oleObj>
          </a:graphicData>
        </a:graphic>
      </p:graphicFrame>
      <p:sp>
        <p:nvSpPr>
          <p:cNvPr id="18" name="Rectangle 8"/>
          <p:cNvSpPr>
            <a:spLocks noChangeArrowheads="1"/>
          </p:cNvSpPr>
          <p:nvPr/>
        </p:nvSpPr>
        <p:spPr bwMode="auto">
          <a:xfrm>
            <a:off x="776993" y="6276975"/>
            <a:ext cx="5055999" cy="276999"/>
          </a:xfrm>
          <a:prstGeom prst="rect">
            <a:avLst/>
          </a:prstGeom>
          <a:noFill/>
          <a:ln w="9525" algn="ctr">
            <a:noFill/>
            <a:miter lim="800000"/>
            <a:headEnd/>
            <a:tailEnd/>
          </a:ln>
        </p:spPr>
        <p:txBody>
          <a:bodyPr wrap="none">
            <a:spAutoFit/>
          </a:bodyPr>
          <a:lstStyle/>
          <a:p>
            <a:pPr>
              <a:defRPr/>
            </a:pPr>
            <a:r>
              <a:rPr lang="de-DE" sz="1200" dirty="0">
                <a:solidFill>
                  <a:schemeClr val="bg1">
                    <a:lumMod val="50000"/>
                  </a:schemeClr>
                </a:solidFill>
                <a:latin typeface="Arial" pitchFamily="34" charset="0"/>
                <a:cs typeface="Arial" pitchFamily="34" charset="0"/>
              </a:rPr>
              <a:t>I.A. Solov‘yov, </a:t>
            </a:r>
            <a:r>
              <a:rPr lang="de-DE" sz="1200" dirty="0" smtClean="0">
                <a:solidFill>
                  <a:schemeClr val="bg1">
                    <a:lumMod val="50000"/>
                  </a:schemeClr>
                </a:solidFill>
                <a:latin typeface="Arial" pitchFamily="34" charset="0"/>
                <a:cs typeface="Arial" pitchFamily="34" charset="0"/>
              </a:rPr>
              <a:t>H. Mouritsen, </a:t>
            </a:r>
            <a:r>
              <a:rPr lang="de-DE" sz="1200" dirty="0">
                <a:solidFill>
                  <a:schemeClr val="bg1">
                    <a:lumMod val="50000"/>
                  </a:schemeClr>
                </a:solidFill>
                <a:latin typeface="Arial" pitchFamily="34" charset="0"/>
                <a:cs typeface="Arial" pitchFamily="34" charset="0"/>
              </a:rPr>
              <a:t>and K. Schulten, </a:t>
            </a:r>
            <a:r>
              <a:rPr lang="de-DE" sz="1200" i="1" dirty="0">
                <a:solidFill>
                  <a:schemeClr val="bg1">
                    <a:lumMod val="50000"/>
                  </a:schemeClr>
                </a:solidFill>
                <a:latin typeface="Arial" pitchFamily="34" charset="0"/>
                <a:cs typeface="Arial" pitchFamily="34" charset="0"/>
              </a:rPr>
              <a:t>Biophys. </a:t>
            </a:r>
            <a:r>
              <a:rPr lang="de-DE" sz="1200" i="1" dirty="0" smtClean="0">
                <a:solidFill>
                  <a:schemeClr val="bg1">
                    <a:lumMod val="50000"/>
                  </a:schemeClr>
                </a:solidFill>
                <a:latin typeface="Arial" pitchFamily="34" charset="0"/>
                <a:cs typeface="Arial" pitchFamily="34" charset="0"/>
              </a:rPr>
              <a:t>J.</a:t>
            </a:r>
            <a:r>
              <a:rPr lang="de-DE" sz="1200" dirty="0">
                <a:solidFill>
                  <a:schemeClr val="bg1">
                    <a:lumMod val="50000"/>
                  </a:schemeClr>
                </a:solidFill>
                <a:latin typeface="Arial" pitchFamily="34" charset="0"/>
                <a:cs typeface="Arial" pitchFamily="34" charset="0"/>
              </a:rPr>
              <a:t> </a:t>
            </a:r>
            <a:r>
              <a:rPr lang="de-DE" sz="1200" b="1" dirty="0" smtClean="0">
                <a:solidFill>
                  <a:schemeClr val="bg1">
                    <a:lumMod val="50000"/>
                  </a:schemeClr>
                </a:solidFill>
                <a:latin typeface="Arial" pitchFamily="34" charset="0"/>
                <a:cs typeface="Arial" pitchFamily="34" charset="0"/>
              </a:rPr>
              <a:t>99</a:t>
            </a:r>
            <a:r>
              <a:rPr lang="de-DE" sz="1200" dirty="0" smtClean="0">
                <a:solidFill>
                  <a:schemeClr val="bg1">
                    <a:lumMod val="50000"/>
                  </a:schemeClr>
                </a:solidFill>
                <a:latin typeface="Arial" pitchFamily="34" charset="0"/>
                <a:cs typeface="Arial" pitchFamily="34" charset="0"/>
              </a:rPr>
              <a:t>, 40 (2010)</a:t>
            </a:r>
            <a:endParaRPr lang="ru-RU" sz="1200" dirty="0">
              <a:solidFill>
                <a:schemeClr val="bg1">
                  <a:lumMod val="50000"/>
                </a:schemeClr>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de-DE" dirty="0" smtClean="0">
                <a:latin typeface="Arial" charset="0"/>
                <a:cs typeface="Arial" charset="0"/>
              </a:rPr>
              <a:t>Conclusion</a:t>
            </a:r>
            <a:endParaRPr lang="en-GB" dirty="0" smtClean="0">
              <a:latin typeface="Arial" charset="0"/>
              <a:cs typeface="Arial" charset="0"/>
            </a:endParaRPr>
          </a:p>
        </p:txBody>
      </p:sp>
      <p:sp>
        <p:nvSpPr>
          <p:cNvPr id="4" name="Date Placeholder 3"/>
          <p:cNvSpPr>
            <a:spLocks noGrp="1"/>
          </p:cNvSpPr>
          <p:nvPr>
            <p:ph type="dt" sz="half" idx="10"/>
          </p:nvPr>
        </p:nvSpPr>
        <p:spPr/>
        <p:txBody>
          <a:bodyPr/>
          <a:lstStyle/>
          <a:p>
            <a:pPr>
              <a:defRPr/>
            </a:pPr>
            <a:r>
              <a:rPr lang="en-US" smtClean="0"/>
              <a:t>22.12.2010</a:t>
            </a:r>
            <a:endParaRPr lang="en-US"/>
          </a:p>
        </p:txBody>
      </p:sp>
      <p:sp>
        <p:nvSpPr>
          <p:cNvPr id="6" name="Footer Placeholder 5"/>
          <p:cNvSpPr>
            <a:spLocks noGrp="1"/>
          </p:cNvSpPr>
          <p:nvPr>
            <p:ph type="ftr" sz="quarter" idx="11"/>
          </p:nvPr>
        </p:nvSpPr>
        <p:spPr/>
        <p:txBody>
          <a:bodyPr/>
          <a:lstStyle/>
          <a:p>
            <a:pPr>
              <a:defRPr/>
            </a:pPr>
            <a:r>
              <a:rPr lang="en-US" smtClean="0"/>
              <a:t>Quantum Coherent Properties of Spins III</a:t>
            </a:r>
            <a:endParaRPr lang="en-US"/>
          </a:p>
        </p:txBody>
      </p:sp>
      <p:sp>
        <p:nvSpPr>
          <p:cNvPr id="8" name="TextBox 7"/>
          <p:cNvSpPr txBox="1"/>
          <p:nvPr/>
        </p:nvSpPr>
        <p:spPr>
          <a:xfrm>
            <a:off x="762001" y="1143000"/>
            <a:ext cx="8382000" cy="4678204"/>
          </a:xfrm>
          <a:prstGeom prst="rect">
            <a:avLst/>
          </a:prstGeom>
          <a:noFill/>
        </p:spPr>
        <p:txBody>
          <a:bodyPr wrap="square" rtlCol="0">
            <a:spAutoFit/>
          </a:bodyPr>
          <a:lstStyle/>
          <a:p>
            <a:pPr marL="342900" indent="-342900">
              <a:spcAft>
                <a:spcPts val="600"/>
              </a:spcAft>
              <a:buFont typeface="Arial" pitchFamily="34" charset="0"/>
              <a:buChar char="•"/>
            </a:pPr>
            <a:r>
              <a:rPr lang="de-DE" sz="2000" dirty="0" smtClean="0">
                <a:solidFill>
                  <a:srgbClr val="002060"/>
                </a:solidFill>
              </a:rPr>
              <a:t>Birds use Earth‘s magnetic field for navigation during the bianual migration periods</a:t>
            </a:r>
          </a:p>
          <a:p>
            <a:pPr marL="342900" indent="-342900">
              <a:spcAft>
                <a:spcPts val="600"/>
              </a:spcAft>
              <a:buFont typeface="Arial" pitchFamily="34" charset="0"/>
              <a:buChar char="•"/>
            </a:pPr>
            <a:endParaRPr lang="de-DE" sz="2000" dirty="0" smtClean="0">
              <a:solidFill>
                <a:srgbClr val="002060"/>
              </a:solidFill>
            </a:endParaRPr>
          </a:p>
          <a:p>
            <a:pPr marL="342900" indent="-342900">
              <a:spcAft>
                <a:spcPts val="600"/>
              </a:spcAft>
              <a:buFont typeface="Arial" pitchFamily="34" charset="0"/>
              <a:buChar char="•"/>
            </a:pPr>
            <a:r>
              <a:rPr lang="de-DE" sz="2000" dirty="0" smtClean="0">
                <a:solidFill>
                  <a:srgbClr val="002060"/>
                </a:solidFill>
              </a:rPr>
              <a:t>The magnetic field receptor is complicated and consist of two parts located in the beak and in the eye of a bird</a:t>
            </a:r>
          </a:p>
          <a:p>
            <a:pPr marL="342900" indent="-342900">
              <a:spcAft>
                <a:spcPts val="600"/>
              </a:spcAft>
              <a:buFont typeface="Arial" pitchFamily="34" charset="0"/>
              <a:buChar char="•"/>
            </a:pPr>
            <a:endParaRPr lang="de-DE" sz="2000" dirty="0" smtClean="0">
              <a:solidFill>
                <a:srgbClr val="002060"/>
              </a:solidFill>
            </a:endParaRPr>
          </a:p>
          <a:p>
            <a:pPr marL="342900" indent="-342900">
              <a:spcAft>
                <a:spcPts val="600"/>
              </a:spcAft>
              <a:buFont typeface="Arial" pitchFamily="34" charset="0"/>
              <a:buChar char="•"/>
            </a:pPr>
            <a:r>
              <a:rPr lang="de-DE" sz="2000" dirty="0" smtClean="0">
                <a:solidFill>
                  <a:srgbClr val="002060"/>
                </a:solidFill>
              </a:rPr>
              <a:t>The receptor in the beak is responsible for detecting variations of the magnetic field, i.e. rendering the magnetic map</a:t>
            </a:r>
          </a:p>
          <a:p>
            <a:pPr marL="342900" indent="-342900">
              <a:spcAft>
                <a:spcPts val="600"/>
              </a:spcAft>
              <a:buFont typeface="Arial" pitchFamily="34" charset="0"/>
              <a:buChar char="•"/>
            </a:pPr>
            <a:endParaRPr lang="de-DE" sz="2000" dirty="0" smtClean="0">
              <a:solidFill>
                <a:srgbClr val="002060"/>
              </a:solidFill>
            </a:endParaRPr>
          </a:p>
          <a:p>
            <a:pPr marL="342900" indent="-342900">
              <a:spcAft>
                <a:spcPts val="600"/>
              </a:spcAft>
              <a:buFont typeface="Arial" pitchFamily="34" charset="0"/>
              <a:buChar char="•"/>
            </a:pPr>
            <a:r>
              <a:rPr lang="de-DE" sz="2000" dirty="0" smtClean="0">
                <a:solidFill>
                  <a:srgbClr val="002060"/>
                </a:solidFill>
              </a:rPr>
              <a:t>The receptor in the eye provides a bird with a light-dependent magnetic compass</a:t>
            </a:r>
          </a:p>
          <a:p>
            <a:pPr marL="342900" indent="-342900">
              <a:spcAft>
                <a:spcPts val="600"/>
              </a:spcAft>
              <a:buFont typeface="Arial" pitchFamily="34" charset="0"/>
              <a:buChar char="•"/>
            </a:pPr>
            <a:endParaRPr lang="de-DE" sz="2000" dirty="0" smtClean="0">
              <a:solidFill>
                <a:srgbClr val="002060"/>
              </a:solidFill>
            </a:endParaRPr>
          </a:p>
          <a:p>
            <a:pPr marL="342900" indent="-342900">
              <a:spcAft>
                <a:spcPts val="600"/>
              </a:spcAft>
              <a:buFont typeface="Arial" pitchFamily="34" charset="0"/>
              <a:buChar char="•"/>
            </a:pPr>
            <a:endParaRPr lang="en-GB" dirty="0"/>
          </a:p>
        </p:txBody>
      </p:sp>
      <p:pic>
        <p:nvPicPr>
          <p:cNvPr id="7" name="Picture 2"/>
          <p:cNvPicPr>
            <a:picLocks noChangeAspect="1" noChangeArrowheads="1"/>
          </p:cNvPicPr>
          <p:nvPr/>
        </p:nvPicPr>
        <p:blipFill>
          <a:blip r:embed="rId2" cstate="print"/>
          <a:srcRect/>
          <a:stretch>
            <a:fillRect/>
          </a:stretch>
        </p:blipFill>
        <p:spPr bwMode="auto">
          <a:xfrm>
            <a:off x="7696200" y="5414962"/>
            <a:ext cx="1295400" cy="10620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fill="hold"/>
                                        <p:tgtEl>
                                          <p:spTgt spid="8">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3810000" y="3200400"/>
            <a:ext cx="1600200" cy="1593850"/>
          </a:xfrm>
          <a:prstGeom prst="rect">
            <a:avLst/>
          </a:prstGeom>
          <a:noFill/>
          <a:ln w="9525">
            <a:noFill/>
            <a:miter lim="800000"/>
            <a:headEnd/>
            <a:tailEnd/>
          </a:ln>
        </p:spPr>
      </p:pic>
      <p:sp>
        <p:nvSpPr>
          <p:cNvPr id="48131" name="Title 1"/>
          <p:cNvSpPr>
            <a:spLocks noGrp="1"/>
          </p:cNvSpPr>
          <p:nvPr>
            <p:ph type="title"/>
          </p:nvPr>
        </p:nvSpPr>
        <p:spPr>
          <a:xfrm>
            <a:off x="762000" y="0"/>
            <a:ext cx="8382000" cy="762000"/>
          </a:xfrm>
        </p:spPr>
        <p:txBody>
          <a:bodyPr/>
          <a:lstStyle/>
          <a:p>
            <a:pPr eaLnBrk="1" hangingPunct="1"/>
            <a:r>
              <a:rPr lang="de-DE" dirty="0" smtClean="0"/>
              <a:t>Magnetoreception mechanism should be universal!</a:t>
            </a:r>
            <a:endParaRPr lang="en-US" dirty="0" smtClean="0"/>
          </a:p>
        </p:txBody>
      </p:sp>
      <p:pic>
        <p:nvPicPr>
          <p:cNvPr id="48132" name="Picture 4" descr="D:\presentation_store\Perth2001\lecture 10 bird navigation\easternstrip.GIF"/>
          <p:cNvPicPr>
            <a:picLocks noChangeAspect="1" noChangeArrowheads="1"/>
          </p:cNvPicPr>
          <p:nvPr/>
        </p:nvPicPr>
        <p:blipFill>
          <a:blip r:embed="rId3" cstate="print"/>
          <a:srcRect l="4000" r="8000"/>
          <a:stretch>
            <a:fillRect/>
          </a:stretch>
        </p:blipFill>
        <p:spPr bwMode="auto">
          <a:xfrm>
            <a:off x="762000" y="4953000"/>
            <a:ext cx="1676400" cy="1081088"/>
          </a:xfrm>
          <a:prstGeom prst="rect">
            <a:avLst/>
          </a:prstGeom>
          <a:noFill/>
          <a:ln w="9525">
            <a:noFill/>
            <a:miter lim="800000"/>
            <a:headEnd/>
            <a:tailEnd/>
          </a:ln>
        </p:spPr>
      </p:pic>
      <p:pic>
        <p:nvPicPr>
          <p:cNvPr id="48133" name="Picture 5" descr="pigeon_in_flight.jpg                                           0020CE5DMacintosh HD                   BCFB400D:"/>
          <p:cNvPicPr>
            <a:picLocks noChangeAspect="1" noChangeArrowheads="1"/>
          </p:cNvPicPr>
          <p:nvPr/>
        </p:nvPicPr>
        <p:blipFill>
          <a:blip r:embed="rId4" cstate="print"/>
          <a:srcRect/>
          <a:stretch>
            <a:fillRect/>
          </a:stretch>
        </p:blipFill>
        <p:spPr bwMode="auto">
          <a:xfrm>
            <a:off x="2819400" y="1154113"/>
            <a:ext cx="2039938" cy="1360487"/>
          </a:xfrm>
          <a:prstGeom prst="rect">
            <a:avLst/>
          </a:prstGeom>
          <a:noFill/>
          <a:ln w="9525">
            <a:noFill/>
            <a:miter lim="800000"/>
            <a:headEnd/>
            <a:tailEnd/>
          </a:ln>
        </p:spPr>
      </p:pic>
      <p:pic>
        <p:nvPicPr>
          <p:cNvPr id="48134" name="Picture 6" descr="D:\presentation_store\Perth2001\lecture 10 bird navigation\robin01.jpg"/>
          <p:cNvPicPr>
            <a:picLocks noChangeAspect="1" noChangeArrowheads="1"/>
          </p:cNvPicPr>
          <p:nvPr/>
        </p:nvPicPr>
        <p:blipFill>
          <a:blip r:embed="rId5" cstate="print"/>
          <a:srcRect/>
          <a:stretch>
            <a:fillRect/>
          </a:stretch>
        </p:blipFill>
        <p:spPr bwMode="auto">
          <a:xfrm>
            <a:off x="762000" y="3154363"/>
            <a:ext cx="1676400" cy="1257300"/>
          </a:xfrm>
          <a:prstGeom prst="rect">
            <a:avLst/>
          </a:prstGeom>
          <a:noFill/>
          <a:ln w="9525">
            <a:noFill/>
            <a:miter lim="800000"/>
            <a:headEnd/>
            <a:tailEnd/>
          </a:ln>
        </p:spPr>
      </p:pic>
      <p:pic>
        <p:nvPicPr>
          <p:cNvPr id="48135" name="Picture 2"/>
          <p:cNvPicPr>
            <a:picLocks noChangeAspect="1" noChangeArrowheads="1"/>
          </p:cNvPicPr>
          <p:nvPr/>
        </p:nvPicPr>
        <p:blipFill>
          <a:blip r:embed="rId6" cstate="print"/>
          <a:srcRect/>
          <a:stretch>
            <a:fillRect/>
          </a:stretch>
        </p:blipFill>
        <p:spPr bwMode="auto">
          <a:xfrm>
            <a:off x="820737" y="1154113"/>
            <a:ext cx="1922463" cy="1436687"/>
          </a:xfrm>
          <a:prstGeom prst="rect">
            <a:avLst/>
          </a:prstGeom>
          <a:noFill/>
          <a:ln w="9525">
            <a:noFill/>
            <a:miter lim="800000"/>
            <a:headEnd/>
            <a:tailEnd/>
          </a:ln>
        </p:spPr>
      </p:pic>
      <p:pic>
        <p:nvPicPr>
          <p:cNvPr id="48136" name="Picture 3"/>
          <p:cNvPicPr>
            <a:picLocks noChangeAspect="1" noChangeArrowheads="1"/>
          </p:cNvPicPr>
          <p:nvPr/>
        </p:nvPicPr>
        <p:blipFill>
          <a:blip r:embed="rId7" cstate="print"/>
          <a:srcRect r="4336"/>
          <a:stretch>
            <a:fillRect/>
          </a:stretch>
        </p:blipFill>
        <p:spPr bwMode="auto">
          <a:xfrm>
            <a:off x="7462838" y="4800600"/>
            <a:ext cx="1681162" cy="1343025"/>
          </a:xfrm>
          <a:prstGeom prst="rect">
            <a:avLst/>
          </a:prstGeom>
          <a:noFill/>
          <a:ln w="9525" algn="ctr">
            <a:noFill/>
            <a:miter lim="800000"/>
            <a:headEnd/>
            <a:tailEnd/>
          </a:ln>
        </p:spPr>
      </p:pic>
      <p:pic>
        <p:nvPicPr>
          <p:cNvPr id="48137" name="Picture 4"/>
          <p:cNvPicPr>
            <a:picLocks noChangeAspect="1" noChangeArrowheads="1"/>
          </p:cNvPicPr>
          <p:nvPr/>
        </p:nvPicPr>
        <p:blipFill>
          <a:blip r:embed="rId8" cstate="print"/>
          <a:srcRect l="6277" r="12108"/>
          <a:stretch>
            <a:fillRect/>
          </a:stretch>
        </p:blipFill>
        <p:spPr bwMode="auto">
          <a:xfrm>
            <a:off x="5029200" y="1143000"/>
            <a:ext cx="1981200" cy="1371600"/>
          </a:xfrm>
          <a:prstGeom prst="rect">
            <a:avLst/>
          </a:prstGeom>
          <a:noFill/>
          <a:ln w="9525" algn="ctr">
            <a:noFill/>
            <a:miter lim="800000"/>
            <a:headEnd/>
            <a:tailEnd/>
          </a:ln>
        </p:spPr>
      </p:pic>
      <p:pic>
        <p:nvPicPr>
          <p:cNvPr id="48138" name="Picture 5"/>
          <p:cNvPicPr>
            <a:picLocks noChangeAspect="1" noChangeArrowheads="1"/>
          </p:cNvPicPr>
          <p:nvPr/>
        </p:nvPicPr>
        <p:blipFill>
          <a:blip r:embed="rId9" cstate="print"/>
          <a:srcRect/>
          <a:stretch>
            <a:fillRect/>
          </a:stretch>
        </p:blipFill>
        <p:spPr bwMode="auto">
          <a:xfrm>
            <a:off x="7354888" y="2982913"/>
            <a:ext cx="1712912" cy="1284287"/>
          </a:xfrm>
          <a:prstGeom prst="rect">
            <a:avLst/>
          </a:prstGeom>
          <a:noFill/>
          <a:ln w="9525" algn="ctr">
            <a:noFill/>
            <a:miter lim="800000"/>
            <a:headEnd/>
            <a:tailEnd/>
          </a:ln>
        </p:spPr>
      </p:pic>
      <p:pic>
        <p:nvPicPr>
          <p:cNvPr id="48139" name="Picture 6"/>
          <p:cNvPicPr>
            <a:picLocks noChangeAspect="1" noChangeArrowheads="1"/>
          </p:cNvPicPr>
          <p:nvPr/>
        </p:nvPicPr>
        <p:blipFill>
          <a:blip r:embed="rId10" cstate="print"/>
          <a:srcRect/>
          <a:stretch>
            <a:fillRect/>
          </a:stretch>
        </p:blipFill>
        <p:spPr bwMode="auto">
          <a:xfrm>
            <a:off x="2819400" y="4953000"/>
            <a:ext cx="1533525" cy="1143000"/>
          </a:xfrm>
          <a:prstGeom prst="rect">
            <a:avLst/>
          </a:prstGeom>
          <a:noFill/>
          <a:ln w="9525" algn="ctr">
            <a:noFill/>
            <a:miter lim="800000"/>
            <a:headEnd/>
            <a:tailEnd/>
          </a:ln>
        </p:spPr>
      </p:pic>
      <p:sp>
        <p:nvSpPr>
          <p:cNvPr id="48140" name="TextBox 13"/>
          <p:cNvSpPr txBox="1">
            <a:spLocks noChangeArrowheads="1"/>
          </p:cNvSpPr>
          <p:nvPr/>
        </p:nvSpPr>
        <p:spPr bwMode="auto">
          <a:xfrm>
            <a:off x="1190625" y="2590800"/>
            <a:ext cx="1030288" cy="369888"/>
          </a:xfrm>
          <a:prstGeom prst="rect">
            <a:avLst/>
          </a:prstGeom>
          <a:noFill/>
          <a:ln w="9525">
            <a:noFill/>
            <a:miter lim="800000"/>
            <a:headEnd/>
            <a:tailEnd/>
          </a:ln>
        </p:spPr>
        <p:txBody>
          <a:bodyPr wrap="none">
            <a:spAutoFit/>
          </a:bodyPr>
          <a:lstStyle/>
          <a:p>
            <a:r>
              <a:rPr lang="de-DE">
                <a:cs typeface="Arial" pitchFamily="34" charset="0"/>
              </a:rPr>
              <a:t>Bacteria</a:t>
            </a:r>
            <a:endParaRPr lang="en-US">
              <a:cs typeface="Arial" pitchFamily="34" charset="0"/>
            </a:endParaRPr>
          </a:p>
        </p:txBody>
      </p:sp>
      <p:sp>
        <p:nvSpPr>
          <p:cNvPr id="48141" name="TextBox 14"/>
          <p:cNvSpPr txBox="1">
            <a:spLocks noChangeArrowheads="1"/>
          </p:cNvSpPr>
          <p:nvPr/>
        </p:nvSpPr>
        <p:spPr bwMode="auto">
          <a:xfrm>
            <a:off x="685800" y="4495800"/>
            <a:ext cx="1646238" cy="369888"/>
          </a:xfrm>
          <a:prstGeom prst="rect">
            <a:avLst/>
          </a:prstGeom>
          <a:noFill/>
          <a:ln w="9525">
            <a:noFill/>
            <a:miter lim="800000"/>
            <a:headEnd/>
            <a:tailEnd/>
          </a:ln>
        </p:spPr>
        <p:txBody>
          <a:bodyPr wrap="none">
            <a:spAutoFit/>
          </a:bodyPr>
          <a:lstStyle/>
          <a:p>
            <a:r>
              <a:rPr lang="de-DE">
                <a:cs typeface="Arial" pitchFamily="34" charset="0"/>
              </a:rPr>
              <a:t>Robins (Birds)</a:t>
            </a:r>
            <a:endParaRPr lang="en-US">
              <a:cs typeface="Arial" pitchFamily="34" charset="0"/>
            </a:endParaRPr>
          </a:p>
        </p:txBody>
      </p:sp>
      <p:sp>
        <p:nvSpPr>
          <p:cNvPr id="48142" name="TextBox 15"/>
          <p:cNvSpPr txBox="1">
            <a:spLocks noChangeArrowheads="1"/>
          </p:cNvSpPr>
          <p:nvPr/>
        </p:nvSpPr>
        <p:spPr bwMode="auto">
          <a:xfrm>
            <a:off x="1155700" y="6019800"/>
            <a:ext cx="825500" cy="369888"/>
          </a:xfrm>
          <a:prstGeom prst="rect">
            <a:avLst/>
          </a:prstGeom>
          <a:noFill/>
          <a:ln w="9525">
            <a:noFill/>
            <a:miter lim="800000"/>
            <a:headEnd/>
            <a:tailEnd/>
          </a:ln>
        </p:spPr>
        <p:txBody>
          <a:bodyPr wrap="none">
            <a:spAutoFit/>
          </a:bodyPr>
          <a:lstStyle/>
          <a:p>
            <a:r>
              <a:rPr lang="de-DE" dirty="0">
                <a:cs typeface="Arial" pitchFamily="34" charset="0"/>
              </a:rPr>
              <a:t>Newts</a:t>
            </a:r>
            <a:endParaRPr lang="en-US" dirty="0">
              <a:cs typeface="Arial" pitchFamily="34" charset="0"/>
            </a:endParaRPr>
          </a:p>
        </p:txBody>
      </p:sp>
      <p:sp>
        <p:nvSpPr>
          <p:cNvPr id="48143" name="TextBox 16"/>
          <p:cNvSpPr txBox="1">
            <a:spLocks noChangeArrowheads="1"/>
          </p:cNvSpPr>
          <p:nvPr/>
        </p:nvSpPr>
        <p:spPr bwMode="auto">
          <a:xfrm>
            <a:off x="2971800" y="2514600"/>
            <a:ext cx="1762125" cy="369888"/>
          </a:xfrm>
          <a:prstGeom prst="rect">
            <a:avLst/>
          </a:prstGeom>
          <a:noFill/>
          <a:ln w="9525">
            <a:noFill/>
            <a:miter lim="800000"/>
            <a:headEnd/>
            <a:tailEnd/>
          </a:ln>
        </p:spPr>
        <p:txBody>
          <a:bodyPr wrap="none">
            <a:spAutoFit/>
          </a:bodyPr>
          <a:lstStyle/>
          <a:p>
            <a:r>
              <a:rPr lang="de-DE">
                <a:cs typeface="Arial" pitchFamily="34" charset="0"/>
              </a:rPr>
              <a:t>Pigeons (Birds)</a:t>
            </a:r>
            <a:endParaRPr lang="en-US">
              <a:cs typeface="Arial" pitchFamily="34" charset="0"/>
            </a:endParaRPr>
          </a:p>
        </p:txBody>
      </p:sp>
      <p:sp>
        <p:nvSpPr>
          <p:cNvPr id="48144" name="TextBox 17"/>
          <p:cNvSpPr txBox="1">
            <a:spLocks noChangeArrowheads="1"/>
          </p:cNvSpPr>
          <p:nvPr/>
        </p:nvSpPr>
        <p:spPr bwMode="auto">
          <a:xfrm>
            <a:off x="5715000" y="2514600"/>
            <a:ext cx="646113" cy="369888"/>
          </a:xfrm>
          <a:prstGeom prst="rect">
            <a:avLst/>
          </a:prstGeom>
          <a:noFill/>
          <a:ln w="9525">
            <a:noFill/>
            <a:miter lim="800000"/>
            <a:headEnd/>
            <a:tailEnd/>
          </a:ln>
        </p:spPr>
        <p:txBody>
          <a:bodyPr wrap="none">
            <a:spAutoFit/>
          </a:bodyPr>
          <a:lstStyle/>
          <a:p>
            <a:r>
              <a:rPr lang="de-DE">
                <a:cs typeface="Arial" pitchFamily="34" charset="0"/>
              </a:rPr>
              <a:t>Bats</a:t>
            </a:r>
            <a:endParaRPr lang="en-US">
              <a:cs typeface="Arial" pitchFamily="34" charset="0"/>
            </a:endParaRPr>
          </a:p>
        </p:txBody>
      </p:sp>
      <p:sp>
        <p:nvSpPr>
          <p:cNvPr id="48145" name="TextBox 18"/>
          <p:cNvSpPr txBox="1">
            <a:spLocks noChangeArrowheads="1"/>
          </p:cNvSpPr>
          <p:nvPr/>
        </p:nvSpPr>
        <p:spPr bwMode="auto">
          <a:xfrm>
            <a:off x="7913688" y="4278313"/>
            <a:ext cx="620712" cy="369887"/>
          </a:xfrm>
          <a:prstGeom prst="rect">
            <a:avLst/>
          </a:prstGeom>
          <a:noFill/>
          <a:ln w="9525">
            <a:noFill/>
            <a:miter lim="800000"/>
            <a:headEnd/>
            <a:tailEnd/>
          </a:ln>
        </p:spPr>
        <p:txBody>
          <a:bodyPr wrap="none">
            <a:spAutoFit/>
          </a:bodyPr>
          <a:lstStyle/>
          <a:p>
            <a:r>
              <a:rPr lang="de-DE">
                <a:cs typeface="Arial" pitchFamily="34" charset="0"/>
              </a:rPr>
              <a:t>Fish</a:t>
            </a:r>
            <a:endParaRPr lang="en-US">
              <a:cs typeface="Arial" pitchFamily="34" charset="0"/>
            </a:endParaRPr>
          </a:p>
        </p:txBody>
      </p:sp>
      <p:sp>
        <p:nvSpPr>
          <p:cNvPr id="48146" name="TextBox 19"/>
          <p:cNvSpPr txBox="1">
            <a:spLocks noChangeArrowheads="1"/>
          </p:cNvSpPr>
          <p:nvPr/>
        </p:nvSpPr>
        <p:spPr bwMode="auto">
          <a:xfrm>
            <a:off x="2971800" y="6096000"/>
            <a:ext cx="881063" cy="369888"/>
          </a:xfrm>
          <a:prstGeom prst="rect">
            <a:avLst/>
          </a:prstGeom>
          <a:noFill/>
          <a:ln w="9525">
            <a:noFill/>
            <a:miter lim="800000"/>
            <a:headEnd/>
            <a:tailEnd/>
          </a:ln>
        </p:spPr>
        <p:txBody>
          <a:bodyPr wrap="none">
            <a:spAutoFit/>
          </a:bodyPr>
          <a:lstStyle/>
          <a:p>
            <a:r>
              <a:rPr lang="de-DE">
                <a:cs typeface="Arial" pitchFamily="34" charset="0"/>
              </a:rPr>
              <a:t>Turtles</a:t>
            </a:r>
            <a:endParaRPr lang="en-US">
              <a:cs typeface="Arial" pitchFamily="34" charset="0"/>
            </a:endParaRPr>
          </a:p>
        </p:txBody>
      </p:sp>
      <p:sp>
        <p:nvSpPr>
          <p:cNvPr id="48147" name="TextBox 20"/>
          <p:cNvSpPr txBox="1">
            <a:spLocks noChangeArrowheads="1"/>
          </p:cNvSpPr>
          <p:nvPr/>
        </p:nvSpPr>
        <p:spPr bwMode="auto">
          <a:xfrm>
            <a:off x="8026400" y="6172200"/>
            <a:ext cx="736600" cy="369888"/>
          </a:xfrm>
          <a:prstGeom prst="rect">
            <a:avLst/>
          </a:prstGeom>
          <a:noFill/>
          <a:ln w="9525">
            <a:noFill/>
            <a:miter lim="800000"/>
            <a:headEnd/>
            <a:tailEnd/>
          </a:ln>
        </p:spPr>
        <p:txBody>
          <a:bodyPr wrap="none">
            <a:spAutoFit/>
          </a:bodyPr>
          <a:lstStyle/>
          <a:p>
            <a:r>
              <a:rPr lang="de-DE">
                <a:cs typeface="Arial" pitchFamily="34" charset="0"/>
              </a:rPr>
              <a:t>Bees</a:t>
            </a:r>
            <a:endParaRPr lang="en-US">
              <a:cs typeface="Arial" pitchFamily="34" charset="0"/>
            </a:endParaRPr>
          </a:p>
        </p:txBody>
      </p:sp>
      <p:cxnSp>
        <p:nvCxnSpPr>
          <p:cNvPr id="24" name="Straight Arrow Connector 23"/>
          <p:cNvCxnSpPr/>
          <p:nvPr/>
        </p:nvCxnSpPr>
        <p:spPr bwMode="auto">
          <a:xfrm rot="10800000">
            <a:off x="2667000" y="2667000"/>
            <a:ext cx="1371600" cy="76200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5" name="Straight Arrow Connector 24"/>
          <p:cNvCxnSpPr/>
          <p:nvPr/>
        </p:nvCxnSpPr>
        <p:spPr bwMode="auto">
          <a:xfrm rot="10800000">
            <a:off x="2438400" y="3733800"/>
            <a:ext cx="1371600" cy="252413"/>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7" name="Straight Arrow Connector 26"/>
          <p:cNvCxnSpPr/>
          <p:nvPr/>
        </p:nvCxnSpPr>
        <p:spPr bwMode="auto">
          <a:xfrm rot="10800000" flipV="1">
            <a:off x="2438400" y="4419600"/>
            <a:ext cx="1524000" cy="68580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31" name="Straight Arrow Connector 30"/>
          <p:cNvCxnSpPr/>
          <p:nvPr/>
        </p:nvCxnSpPr>
        <p:spPr bwMode="auto">
          <a:xfrm rot="5400000">
            <a:off x="3848100" y="4610100"/>
            <a:ext cx="304800" cy="22860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33" name="Straight Arrow Connector 32"/>
          <p:cNvCxnSpPr/>
          <p:nvPr/>
        </p:nvCxnSpPr>
        <p:spPr bwMode="auto">
          <a:xfrm>
            <a:off x="5334000" y="4267200"/>
            <a:ext cx="2057400" cy="45720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35" name="Straight Arrow Connector 34"/>
          <p:cNvCxnSpPr/>
          <p:nvPr/>
        </p:nvCxnSpPr>
        <p:spPr bwMode="auto">
          <a:xfrm flipV="1">
            <a:off x="5410200" y="3581400"/>
            <a:ext cx="1828800" cy="415925"/>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37" name="Straight Arrow Connector 36"/>
          <p:cNvCxnSpPr/>
          <p:nvPr/>
        </p:nvCxnSpPr>
        <p:spPr bwMode="auto">
          <a:xfrm flipV="1">
            <a:off x="5029200" y="2819400"/>
            <a:ext cx="838200" cy="53340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39" name="Straight Arrow Connector 38"/>
          <p:cNvCxnSpPr/>
          <p:nvPr/>
        </p:nvCxnSpPr>
        <p:spPr bwMode="auto">
          <a:xfrm rot="16200000" flipV="1">
            <a:off x="4191000" y="2971800"/>
            <a:ext cx="381000" cy="7620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pic>
        <p:nvPicPr>
          <p:cNvPr id="48156" name="Picture 28"/>
          <p:cNvPicPr>
            <a:picLocks noChangeAspect="1" noChangeArrowheads="1"/>
          </p:cNvPicPr>
          <p:nvPr/>
        </p:nvPicPr>
        <p:blipFill>
          <a:blip r:embed="rId11" cstate="print"/>
          <a:srcRect/>
          <a:stretch>
            <a:fillRect/>
          </a:stretch>
        </p:blipFill>
        <p:spPr bwMode="auto">
          <a:xfrm>
            <a:off x="4648200" y="4876800"/>
            <a:ext cx="1143000" cy="1428750"/>
          </a:xfrm>
          <a:prstGeom prst="rect">
            <a:avLst/>
          </a:prstGeom>
          <a:noFill/>
          <a:ln w="9525">
            <a:noFill/>
            <a:miter lim="800000"/>
            <a:headEnd/>
            <a:tailEnd/>
          </a:ln>
        </p:spPr>
      </p:pic>
      <p:pic>
        <p:nvPicPr>
          <p:cNvPr id="48157" name="Picture 29"/>
          <p:cNvPicPr>
            <a:picLocks noChangeAspect="1" noChangeArrowheads="1"/>
          </p:cNvPicPr>
          <p:nvPr/>
        </p:nvPicPr>
        <p:blipFill>
          <a:blip r:embed="rId12" cstate="print"/>
          <a:srcRect/>
          <a:stretch>
            <a:fillRect/>
          </a:stretch>
        </p:blipFill>
        <p:spPr bwMode="auto">
          <a:xfrm>
            <a:off x="5970588" y="4876800"/>
            <a:ext cx="1039812" cy="1447800"/>
          </a:xfrm>
          <a:prstGeom prst="rect">
            <a:avLst/>
          </a:prstGeom>
          <a:noFill/>
          <a:ln w="9525">
            <a:noFill/>
            <a:miter lim="800000"/>
            <a:headEnd/>
            <a:tailEnd/>
          </a:ln>
        </p:spPr>
      </p:pic>
      <p:sp>
        <p:nvSpPr>
          <p:cNvPr id="48158" name="TextBox 19"/>
          <p:cNvSpPr txBox="1">
            <a:spLocks noChangeArrowheads="1"/>
          </p:cNvSpPr>
          <p:nvPr/>
        </p:nvSpPr>
        <p:spPr bwMode="auto">
          <a:xfrm>
            <a:off x="4724400" y="6259513"/>
            <a:ext cx="762000" cy="369887"/>
          </a:xfrm>
          <a:prstGeom prst="rect">
            <a:avLst/>
          </a:prstGeom>
          <a:noFill/>
          <a:ln w="9525">
            <a:noFill/>
            <a:miter lim="800000"/>
            <a:headEnd/>
            <a:tailEnd/>
          </a:ln>
        </p:spPr>
        <p:txBody>
          <a:bodyPr wrap="none">
            <a:spAutoFit/>
          </a:bodyPr>
          <a:lstStyle/>
          <a:p>
            <a:r>
              <a:rPr lang="de-DE">
                <a:cs typeface="Arial" pitchFamily="34" charset="0"/>
              </a:rPr>
              <a:t>Cows</a:t>
            </a:r>
            <a:endParaRPr lang="en-US">
              <a:cs typeface="Arial" pitchFamily="34" charset="0"/>
            </a:endParaRPr>
          </a:p>
        </p:txBody>
      </p:sp>
      <p:sp>
        <p:nvSpPr>
          <p:cNvPr id="48159" name="TextBox 19"/>
          <p:cNvSpPr txBox="1">
            <a:spLocks noChangeArrowheads="1"/>
          </p:cNvSpPr>
          <p:nvPr/>
        </p:nvSpPr>
        <p:spPr bwMode="auto">
          <a:xfrm>
            <a:off x="6019800" y="6248400"/>
            <a:ext cx="800100" cy="369888"/>
          </a:xfrm>
          <a:prstGeom prst="rect">
            <a:avLst/>
          </a:prstGeom>
          <a:noFill/>
          <a:ln w="9525">
            <a:noFill/>
            <a:miter lim="800000"/>
            <a:headEnd/>
            <a:tailEnd/>
          </a:ln>
        </p:spPr>
        <p:txBody>
          <a:bodyPr wrap="none">
            <a:spAutoFit/>
          </a:bodyPr>
          <a:lstStyle/>
          <a:p>
            <a:r>
              <a:rPr lang="de-DE">
                <a:cs typeface="Arial" pitchFamily="34" charset="0"/>
              </a:rPr>
              <a:t>Deers</a:t>
            </a:r>
            <a:endParaRPr lang="en-US">
              <a:cs typeface="Arial" pitchFamily="34" charset="0"/>
            </a:endParaRPr>
          </a:p>
        </p:txBody>
      </p:sp>
      <p:cxnSp>
        <p:nvCxnSpPr>
          <p:cNvPr id="45" name="Straight Arrow Connector 44"/>
          <p:cNvCxnSpPr/>
          <p:nvPr/>
        </p:nvCxnSpPr>
        <p:spPr bwMode="auto">
          <a:xfrm rot="16200000" flipH="1">
            <a:off x="5010150" y="4667250"/>
            <a:ext cx="304800" cy="11430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47" name="Straight Arrow Connector 46"/>
          <p:cNvCxnSpPr/>
          <p:nvPr/>
        </p:nvCxnSpPr>
        <p:spPr bwMode="auto">
          <a:xfrm>
            <a:off x="5181600" y="4495800"/>
            <a:ext cx="990600" cy="38100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pic>
        <p:nvPicPr>
          <p:cNvPr id="48162" name="Picture 34"/>
          <p:cNvPicPr>
            <a:picLocks noChangeAspect="1" noChangeArrowheads="1"/>
          </p:cNvPicPr>
          <p:nvPr/>
        </p:nvPicPr>
        <p:blipFill>
          <a:blip r:embed="rId13" cstate="print"/>
          <a:srcRect/>
          <a:stretch>
            <a:fillRect/>
          </a:stretch>
        </p:blipFill>
        <p:spPr bwMode="auto">
          <a:xfrm>
            <a:off x="7315200" y="1219200"/>
            <a:ext cx="1666875" cy="1270000"/>
          </a:xfrm>
          <a:prstGeom prst="rect">
            <a:avLst/>
          </a:prstGeom>
          <a:noFill/>
          <a:ln w="9525">
            <a:noFill/>
            <a:miter lim="800000"/>
            <a:headEnd/>
            <a:tailEnd/>
          </a:ln>
        </p:spPr>
      </p:pic>
      <p:sp>
        <p:nvSpPr>
          <p:cNvPr id="48163" name="TextBox 17"/>
          <p:cNvSpPr txBox="1">
            <a:spLocks noChangeArrowheads="1"/>
          </p:cNvSpPr>
          <p:nvPr/>
        </p:nvSpPr>
        <p:spPr bwMode="auto">
          <a:xfrm>
            <a:off x="7551738" y="2514600"/>
            <a:ext cx="1287462" cy="369888"/>
          </a:xfrm>
          <a:prstGeom prst="rect">
            <a:avLst/>
          </a:prstGeom>
          <a:noFill/>
          <a:ln w="9525">
            <a:noFill/>
            <a:miter lim="800000"/>
            <a:headEnd/>
            <a:tailEnd/>
          </a:ln>
        </p:spPr>
        <p:txBody>
          <a:bodyPr wrap="none">
            <a:spAutoFit/>
          </a:bodyPr>
          <a:lstStyle/>
          <a:p>
            <a:r>
              <a:rPr lang="de-DE">
                <a:cs typeface="Arial" pitchFamily="34" charset="0"/>
              </a:rPr>
              <a:t>Drosophila</a:t>
            </a:r>
            <a:endParaRPr lang="en-US">
              <a:cs typeface="Arial" pitchFamily="34" charset="0"/>
            </a:endParaRPr>
          </a:p>
        </p:txBody>
      </p:sp>
      <p:cxnSp>
        <p:nvCxnSpPr>
          <p:cNvPr id="44" name="Straight Arrow Connector 43"/>
          <p:cNvCxnSpPr/>
          <p:nvPr/>
        </p:nvCxnSpPr>
        <p:spPr bwMode="auto">
          <a:xfrm flipV="1">
            <a:off x="5257800" y="2667000"/>
            <a:ext cx="2209800" cy="949325"/>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38" name="Date Placeholder 6"/>
          <p:cNvSpPr>
            <a:spLocks noGrp="1"/>
          </p:cNvSpPr>
          <p:nvPr>
            <p:ph type="dt" sz="half" idx="10"/>
          </p:nvPr>
        </p:nvSpPr>
        <p:spPr>
          <a:xfrm>
            <a:off x="838200" y="6638544"/>
            <a:ext cx="1893888" cy="152400"/>
          </a:xfrm>
        </p:spPr>
        <p:txBody>
          <a:bodyPr/>
          <a:lstStyle/>
          <a:p>
            <a:pPr>
              <a:defRPr/>
            </a:pPr>
            <a:r>
              <a:rPr lang="en-US" dirty="0" smtClean="0"/>
              <a:t>22.12.2010</a:t>
            </a:r>
            <a:endParaRPr lang="en-US" dirty="0"/>
          </a:p>
        </p:txBody>
      </p:sp>
      <p:sp>
        <p:nvSpPr>
          <p:cNvPr id="40" name="Footer Placeholder 7"/>
          <p:cNvSpPr>
            <a:spLocks noGrp="1"/>
          </p:cNvSpPr>
          <p:nvPr>
            <p:ph type="ftr" sz="quarter" idx="11"/>
          </p:nvPr>
        </p:nvSpPr>
        <p:spPr>
          <a:xfrm>
            <a:off x="2514601" y="6638544"/>
            <a:ext cx="6161088" cy="223837"/>
          </a:xfrm>
        </p:spPr>
        <p:txBody>
          <a:bodyPr/>
          <a:lstStyle/>
          <a:p>
            <a:pPr>
              <a:defRPr/>
            </a:pPr>
            <a:r>
              <a:rPr lang="en-US" dirty="0" smtClean="0"/>
              <a:t>Quantum Coherent Properties of Spins III</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ru-RU" smtClean="0">
                <a:latin typeface="Arial" charset="0"/>
                <a:cs typeface="Arial" charset="0"/>
              </a:rPr>
              <a:t>Acknowledgements</a:t>
            </a:r>
          </a:p>
        </p:txBody>
      </p:sp>
      <p:sp>
        <p:nvSpPr>
          <p:cNvPr id="61443" name="Rectangle 3"/>
          <p:cNvSpPr>
            <a:spLocks noGrp="1" noChangeArrowheads="1"/>
          </p:cNvSpPr>
          <p:nvPr>
            <p:ph idx="1"/>
          </p:nvPr>
        </p:nvSpPr>
        <p:spPr>
          <a:xfrm>
            <a:off x="1292225" y="4495800"/>
            <a:ext cx="2898775" cy="1447800"/>
          </a:xfrm>
        </p:spPr>
        <p:txBody>
          <a:bodyPr/>
          <a:lstStyle/>
          <a:p>
            <a:pPr eaLnBrk="1" hangingPunct="1">
              <a:buNone/>
            </a:pPr>
            <a:r>
              <a:rPr lang="de-DE" sz="1800" dirty="0" smtClean="0">
                <a:solidFill>
                  <a:srgbClr val="002060"/>
                </a:solidFill>
                <a:cs typeface="Arial" charset="0"/>
              </a:rPr>
              <a:t>Prof. Dr. Klaus Schulten</a:t>
            </a:r>
          </a:p>
          <a:p>
            <a:pPr eaLnBrk="1" hangingPunct="1">
              <a:buNone/>
            </a:pPr>
            <a:r>
              <a:rPr lang="de-DE" sz="1800" dirty="0" smtClean="0">
                <a:solidFill>
                  <a:srgbClr val="002060"/>
                </a:solidFill>
                <a:cs typeface="Arial" charset="0"/>
              </a:rPr>
              <a:t>Prof. Dr. Henrik Mouritsen</a:t>
            </a:r>
          </a:p>
          <a:p>
            <a:pPr eaLnBrk="1" hangingPunct="1">
              <a:buNone/>
            </a:pPr>
            <a:r>
              <a:rPr lang="de-DE" sz="1800" dirty="0" smtClean="0">
                <a:solidFill>
                  <a:srgbClr val="002060"/>
                </a:solidFill>
                <a:cs typeface="Arial" charset="0"/>
              </a:rPr>
              <a:t>Prof. Dr. Walter Greiner</a:t>
            </a:r>
          </a:p>
          <a:p>
            <a:pPr eaLnBrk="1" hangingPunct="1">
              <a:buNone/>
            </a:pPr>
            <a:r>
              <a:rPr lang="de-DE" sz="1800" dirty="0" smtClean="0">
                <a:solidFill>
                  <a:srgbClr val="002060"/>
                </a:solidFill>
                <a:cs typeface="Arial" charset="0"/>
              </a:rPr>
              <a:t>Prof. Dr. Andrey Solov‘yov</a:t>
            </a:r>
            <a:endParaRPr lang="de-DE" sz="1800" dirty="0" smtClean="0">
              <a:cs typeface="Arial" charset="0"/>
            </a:endParaRPr>
          </a:p>
        </p:txBody>
      </p:sp>
      <p:pic>
        <p:nvPicPr>
          <p:cNvPr id="61446" name="Picture 2"/>
          <p:cNvPicPr>
            <a:picLocks noChangeAspect="1" noChangeArrowheads="1"/>
          </p:cNvPicPr>
          <p:nvPr/>
        </p:nvPicPr>
        <p:blipFill>
          <a:blip r:embed="rId2" cstate="print"/>
          <a:srcRect/>
          <a:stretch>
            <a:fillRect/>
          </a:stretch>
        </p:blipFill>
        <p:spPr bwMode="auto">
          <a:xfrm>
            <a:off x="1676400" y="838200"/>
            <a:ext cx="1173162" cy="1619250"/>
          </a:xfrm>
          <a:prstGeom prst="rect">
            <a:avLst/>
          </a:prstGeom>
          <a:noFill/>
          <a:ln w="9525">
            <a:noFill/>
            <a:miter lim="800000"/>
            <a:headEnd/>
            <a:tailEnd/>
          </a:ln>
        </p:spPr>
      </p:pic>
      <p:pic>
        <p:nvPicPr>
          <p:cNvPr id="61447" name="Picture 4"/>
          <p:cNvPicPr>
            <a:picLocks noChangeAspect="1" noChangeArrowheads="1"/>
          </p:cNvPicPr>
          <p:nvPr/>
        </p:nvPicPr>
        <p:blipFill>
          <a:blip r:embed="rId3" cstate="print"/>
          <a:srcRect/>
          <a:stretch>
            <a:fillRect/>
          </a:stretch>
        </p:blipFill>
        <p:spPr bwMode="auto">
          <a:xfrm>
            <a:off x="4038600" y="838200"/>
            <a:ext cx="1349375" cy="1619250"/>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r>
              <a:rPr lang="en-US" smtClean="0"/>
              <a:t>22.12.2010</a:t>
            </a:r>
            <a:endParaRPr lang="en-US"/>
          </a:p>
        </p:txBody>
      </p:sp>
      <p:sp>
        <p:nvSpPr>
          <p:cNvPr id="10" name="Footer Placeholder 9"/>
          <p:cNvSpPr>
            <a:spLocks noGrp="1"/>
          </p:cNvSpPr>
          <p:nvPr>
            <p:ph type="ftr" sz="quarter" idx="11"/>
          </p:nvPr>
        </p:nvSpPr>
        <p:spPr/>
        <p:txBody>
          <a:bodyPr/>
          <a:lstStyle/>
          <a:p>
            <a:pPr>
              <a:defRPr/>
            </a:pPr>
            <a:r>
              <a:rPr lang="en-US" smtClean="0"/>
              <a:t>Quantum Coherent Properties of Spins III</a:t>
            </a:r>
            <a:endParaRPr lang="en-US"/>
          </a:p>
        </p:txBody>
      </p:sp>
      <p:pic>
        <p:nvPicPr>
          <p:cNvPr id="61450" name="Picture 10"/>
          <p:cNvPicPr>
            <a:picLocks noChangeAspect="1" noChangeArrowheads="1"/>
          </p:cNvPicPr>
          <p:nvPr/>
        </p:nvPicPr>
        <p:blipFill>
          <a:blip r:embed="rId4" cstate="print"/>
          <a:srcRect l="16000" r="24000" b="28000"/>
          <a:stretch>
            <a:fillRect/>
          </a:stretch>
        </p:blipFill>
        <p:spPr bwMode="auto">
          <a:xfrm>
            <a:off x="6880860" y="838200"/>
            <a:ext cx="1348740" cy="1618488"/>
          </a:xfrm>
          <a:prstGeom prst="rect">
            <a:avLst/>
          </a:prstGeom>
          <a:noFill/>
          <a:ln w="9525">
            <a:noFill/>
            <a:miter lim="800000"/>
            <a:headEnd/>
            <a:tailEnd/>
          </a:ln>
        </p:spPr>
      </p:pic>
      <p:pic>
        <p:nvPicPr>
          <p:cNvPr id="61455" name="Picture 15"/>
          <p:cNvPicPr>
            <a:picLocks noChangeAspect="1" noChangeArrowheads="1"/>
          </p:cNvPicPr>
          <p:nvPr/>
        </p:nvPicPr>
        <p:blipFill>
          <a:blip r:embed="rId5" cstate="print"/>
          <a:srcRect b="4094"/>
          <a:stretch>
            <a:fillRect/>
          </a:stretch>
        </p:blipFill>
        <p:spPr bwMode="auto">
          <a:xfrm>
            <a:off x="2895600" y="838200"/>
            <a:ext cx="1085571" cy="1618488"/>
          </a:xfrm>
          <a:prstGeom prst="rect">
            <a:avLst/>
          </a:prstGeom>
          <a:noFill/>
          <a:ln w="9525">
            <a:noFill/>
            <a:miter lim="800000"/>
            <a:headEnd/>
            <a:tailEnd/>
          </a:ln>
        </p:spPr>
      </p:pic>
      <p:sp>
        <p:nvSpPr>
          <p:cNvPr id="22" name="Rectangle 21"/>
          <p:cNvSpPr/>
          <p:nvPr/>
        </p:nvSpPr>
        <p:spPr>
          <a:xfrm>
            <a:off x="5181600" y="4495800"/>
            <a:ext cx="2819400" cy="1077218"/>
          </a:xfrm>
          <a:prstGeom prst="rect">
            <a:avLst/>
          </a:prstGeom>
        </p:spPr>
        <p:txBody>
          <a:bodyPr wrap="square">
            <a:spAutoFit/>
          </a:bodyPr>
          <a:lstStyle/>
          <a:p>
            <a:pPr eaLnBrk="1" hangingPunct="1">
              <a:spcBef>
                <a:spcPts val="600"/>
              </a:spcBef>
            </a:pPr>
            <a:r>
              <a:rPr lang="de-DE" dirty="0" smtClean="0">
                <a:solidFill>
                  <a:srgbClr val="002060"/>
                </a:solidFill>
                <a:cs typeface="Arial" charset="0"/>
              </a:rPr>
              <a:t>Dr</a:t>
            </a:r>
            <a:r>
              <a:rPr lang="de-DE" sz="1800" dirty="0" smtClean="0">
                <a:solidFill>
                  <a:srgbClr val="002060"/>
                </a:solidFill>
                <a:cs typeface="Arial" charset="0"/>
              </a:rPr>
              <a:t>. Alexander Yakubovich</a:t>
            </a:r>
          </a:p>
          <a:p>
            <a:pPr eaLnBrk="1" hangingPunct="1">
              <a:spcBef>
                <a:spcPts val="600"/>
              </a:spcBef>
            </a:pPr>
            <a:r>
              <a:rPr lang="de-DE" sz="1800" dirty="0" smtClean="0">
                <a:solidFill>
                  <a:srgbClr val="002060"/>
                </a:solidFill>
                <a:cs typeface="Arial" charset="0"/>
              </a:rPr>
              <a:t>Dr. Andrey Korol</a:t>
            </a:r>
          </a:p>
          <a:p>
            <a:pPr eaLnBrk="1" hangingPunct="1">
              <a:spcBef>
                <a:spcPts val="600"/>
              </a:spcBef>
            </a:pPr>
            <a:r>
              <a:rPr lang="de-DE" sz="1800" dirty="0" smtClean="0">
                <a:solidFill>
                  <a:srgbClr val="002060"/>
                </a:solidFill>
                <a:cs typeface="Arial" charset="0"/>
              </a:rPr>
              <a:t>Mrs. Vita Solovyeva</a:t>
            </a:r>
          </a:p>
        </p:txBody>
      </p:sp>
      <p:pic>
        <p:nvPicPr>
          <p:cNvPr id="61459" name="Picture 19"/>
          <p:cNvPicPr>
            <a:picLocks noChangeAspect="1" noChangeArrowheads="1"/>
          </p:cNvPicPr>
          <p:nvPr/>
        </p:nvPicPr>
        <p:blipFill>
          <a:blip r:embed="rId6" cstate="print"/>
          <a:srcRect/>
          <a:stretch>
            <a:fillRect/>
          </a:stretch>
        </p:blipFill>
        <p:spPr bwMode="auto">
          <a:xfrm>
            <a:off x="4947306" y="2514600"/>
            <a:ext cx="1301094" cy="1618488"/>
          </a:xfrm>
          <a:prstGeom prst="rect">
            <a:avLst/>
          </a:prstGeom>
          <a:noFill/>
          <a:ln w="9525">
            <a:noFill/>
            <a:miter lim="800000"/>
            <a:headEnd/>
            <a:tailEnd/>
          </a:ln>
        </p:spPr>
      </p:pic>
      <p:pic>
        <p:nvPicPr>
          <p:cNvPr id="61460" name="Picture 20"/>
          <p:cNvPicPr>
            <a:picLocks noChangeAspect="1" noChangeArrowheads="1"/>
          </p:cNvPicPr>
          <p:nvPr/>
        </p:nvPicPr>
        <p:blipFill>
          <a:blip r:embed="rId7" cstate="print"/>
          <a:srcRect/>
          <a:stretch>
            <a:fillRect/>
          </a:stretch>
        </p:blipFill>
        <p:spPr bwMode="auto">
          <a:xfrm>
            <a:off x="5410200" y="838200"/>
            <a:ext cx="1440018" cy="1618488"/>
          </a:xfrm>
          <a:prstGeom prst="rect">
            <a:avLst/>
          </a:prstGeom>
          <a:noFill/>
          <a:ln w="9525">
            <a:noFill/>
            <a:miter lim="800000"/>
            <a:headEnd/>
            <a:tailEnd/>
          </a:ln>
        </p:spPr>
      </p:pic>
      <p:pic>
        <p:nvPicPr>
          <p:cNvPr id="61461" name="Picture 21"/>
          <p:cNvPicPr>
            <a:picLocks noChangeAspect="1" noChangeArrowheads="1"/>
          </p:cNvPicPr>
          <p:nvPr/>
        </p:nvPicPr>
        <p:blipFill>
          <a:blip r:embed="rId8" cstate="print"/>
          <a:srcRect/>
          <a:stretch>
            <a:fillRect/>
          </a:stretch>
        </p:blipFill>
        <p:spPr bwMode="auto">
          <a:xfrm>
            <a:off x="3429000" y="2514600"/>
            <a:ext cx="1447800" cy="16184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1261872" y="91440"/>
            <a:ext cx="7799832" cy="585216"/>
          </a:xfrm>
        </p:spPr>
        <p:txBody>
          <a:bodyPr/>
          <a:lstStyle/>
          <a:p>
            <a:pPr eaLnBrk="1" hangingPunct="1"/>
            <a:r>
              <a:rPr lang="de-DE" dirty="0" smtClean="0"/>
              <a:t>The discovery of magnetic sense</a:t>
            </a:r>
            <a:endParaRPr lang="ru-RU" dirty="0" smtClean="0"/>
          </a:p>
        </p:txBody>
      </p:sp>
      <p:sp>
        <p:nvSpPr>
          <p:cNvPr id="1029" name="Text Box 4"/>
          <p:cNvSpPr txBox="1">
            <a:spLocks noChangeArrowheads="1"/>
          </p:cNvSpPr>
          <p:nvPr/>
        </p:nvSpPr>
        <p:spPr bwMode="auto">
          <a:xfrm>
            <a:off x="855918" y="5918633"/>
            <a:ext cx="46259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sz="1200" dirty="0">
                <a:solidFill>
                  <a:schemeClr val="bg1">
                    <a:lumMod val="50000"/>
                  </a:schemeClr>
                </a:solidFill>
                <a:latin typeface="+mj-lt"/>
              </a:rPr>
              <a:t>W. Wiltschko and F. Merkel, </a:t>
            </a:r>
            <a:r>
              <a:rPr lang="de-DE" sz="1200" i="1" dirty="0">
                <a:solidFill>
                  <a:schemeClr val="bg1">
                    <a:lumMod val="50000"/>
                  </a:schemeClr>
                </a:solidFill>
                <a:latin typeface="+mj-lt"/>
              </a:rPr>
              <a:t>Verh. Dt. zool. Ges.</a:t>
            </a:r>
            <a:r>
              <a:rPr lang="de-DE" sz="1200" dirty="0">
                <a:solidFill>
                  <a:schemeClr val="bg1">
                    <a:lumMod val="50000"/>
                  </a:schemeClr>
                </a:solidFill>
                <a:latin typeface="+mj-lt"/>
              </a:rPr>
              <a:t> </a:t>
            </a:r>
            <a:r>
              <a:rPr lang="de-DE" sz="1200" b="1" dirty="0">
                <a:solidFill>
                  <a:schemeClr val="bg1">
                    <a:lumMod val="50000"/>
                  </a:schemeClr>
                </a:solidFill>
                <a:latin typeface="+mj-lt"/>
              </a:rPr>
              <a:t>59</a:t>
            </a:r>
            <a:r>
              <a:rPr lang="de-DE" sz="1200" dirty="0">
                <a:solidFill>
                  <a:schemeClr val="bg1">
                    <a:lumMod val="50000"/>
                  </a:schemeClr>
                </a:solidFill>
                <a:latin typeface="+mj-lt"/>
              </a:rPr>
              <a:t>, 362, (1966) </a:t>
            </a:r>
          </a:p>
          <a:p>
            <a:pPr eaLnBrk="1" hangingPunct="1"/>
            <a:r>
              <a:rPr lang="de-DE" sz="1200" dirty="0">
                <a:solidFill>
                  <a:schemeClr val="bg1">
                    <a:lumMod val="50000"/>
                  </a:schemeClr>
                </a:solidFill>
                <a:latin typeface="+mj-lt"/>
              </a:rPr>
              <a:t>Wiltschko and Wiltschko, Science 176, </a:t>
            </a:r>
            <a:r>
              <a:rPr lang="de-DE" sz="1200" b="1" dirty="0">
                <a:solidFill>
                  <a:schemeClr val="bg1">
                    <a:lumMod val="50000"/>
                  </a:schemeClr>
                </a:solidFill>
                <a:latin typeface="+mj-lt"/>
              </a:rPr>
              <a:t>62</a:t>
            </a:r>
            <a:r>
              <a:rPr lang="de-DE" sz="1200" dirty="0">
                <a:solidFill>
                  <a:schemeClr val="bg1">
                    <a:lumMod val="50000"/>
                  </a:schemeClr>
                </a:solidFill>
                <a:latin typeface="+mj-lt"/>
              </a:rPr>
              <a:t> (1972)</a:t>
            </a:r>
          </a:p>
          <a:p>
            <a:pPr eaLnBrk="1" hangingPunct="1"/>
            <a:r>
              <a:rPr lang="de-DE" sz="1200" dirty="0">
                <a:solidFill>
                  <a:schemeClr val="bg1">
                    <a:lumMod val="50000"/>
                  </a:schemeClr>
                </a:solidFill>
                <a:latin typeface="+mj-lt"/>
              </a:rPr>
              <a:t>Wiltschko and Wiltschko, </a:t>
            </a:r>
            <a:r>
              <a:rPr lang="en-US" sz="1200" dirty="0">
                <a:solidFill>
                  <a:schemeClr val="bg1">
                    <a:lumMod val="50000"/>
                  </a:schemeClr>
                </a:solidFill>
                <a:latin typeface="+mj-lt"/>
              </a:rPr>
              <a:t>J. Comp. Physiol. A. 191, </a:t>
            </a:r>
            <a:r>
              <a:rPr lang="en-US" sz="1200" b="1" dirty="0">
                <a:solidFill>
                  <a:schemeClr val="bg1">
                    <a:lumMod val="50000"/>
                  </a:schemeClr>
                </a:solidFill>
                <a:latin typeface="+mj-lt"/>
              </a:rPr>
              <a:t>675</a:t>
            </a:r>
            <a:r>
              <a:rPr lang="en-US" sz="1200" dirty="0">
                <a:solidFill>
                  <a:schemeClr val="bg1">
                    <a:lumMod val="50000"/>
                  </a:schemeClr>
                </a:solidFill>
                <a:latin typeface="+mj-lt"/>
              </a:rPr>
              <a:t> (2005)</a:t>
            </a:r>
            <a:endParaRPr lang="ru-RU" sz="1200" dirty="0">
              <a:solidFill>
                <a:schemeClr val="bg1">
                  <a:lumMod val="50000"/>
                </a:schemeClr>
              </a:solidFill>
              <a:latin typeface="+mj-lt"/>
            </a:endParaRPr>
          </a:p>
        </p:txBody>
      </p:sp>
      <p:sp>
        <p:nvSpPr>
          <p:cNvPr id="1030" name="TextBox 8"/>
          <p:cNvSpPr txBox="1">
            <a:spLocks noChangeArrowheads="1"/>
          </p:cNvSpPr>
          <p:nvPr/>
        </p:nvSpPr>
        <p:spPr bwMode="auto">
          <a:xfrm>
            <a:off x="855918" y="4953000"/>
            <a:ext cx="493528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de-DE" dirty="0" smtClean="0">
                <a:latin typeface="+mn-lt"/>
              </a:rPr>
              <a:t>Merkel and </a:t>
            </a:r>
            <a:r>
              <a:rPr lang="de-DE" dirty="0">
                <a:latin typeface="+mn-lt"/>
              </a:rPr>
              <a:t>Wiltschko </a:t>
            </a:r>
            <a:r>
              <a:rPr lang="de-DE" dirty="0" smtClean="0">
                <a:latin typeface="+mn-lt"/>
              </a:rPr>
              <a:t>showed </a:t>
            </a:r>
            <a:r>
              <a:rPr lang="de-DE" dirty="0">
                <a:latin typeface="+mn-lt"/>
              </a:rPr>
              <a:t>that the bird‘s migratory direction can be influenced by applied external magnetic field.</a:t>
            </a:r>
            <a:endParaRPr lang="en-US" dirty="0">
              <a:latin typeface="+mn-lt"/>
            </a:endParaRPr>
          </a:p>
        </p:txBody>
      </p:sp>
      <p:pic>
        <p:nvPicPr>
          <p:cNvPr id="1031" name="Picture 1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59500" y="990600"/>
            <a:ext cx="2962275" cy="222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1032" name="Picture 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96000" y="3676650"/>
            <a:ext cx="29591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1033" name="TextBox 9"/>
          <p:cNvSpPr txBox="1">
            <a:spLocks noChangeArrowheads="1"/>
          </p:cNvSpPr>
          <p:nvPr/>
        </p:nvSpPr>
        <p:spPr bwMode="auto">
          <a:xfrm>
            <a:off x="6324600" y="3262313"/>
            <a:ext cx="135096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sz="1600" dirty="0">
                <a:latin typeface="+mj-lt"/>
              </a:rPr>
              <a:t>Tip-Ex paper</a:t>
            </a:r>
            <a:endParaRPr lang="en-US" sz="1600" dirty="0">
              <a:latin typeface="+mj-lt"/>
            </a:endParaRPr>
          </a:p>
        </p:txBody>
      </p:sp>
      <p:cxnSp>
        <p:nvCxnSpPr>
          <p:cNvPr id="12" name="Straight Arrow Connector 11"/>
          <p:cNvCxnSpPr>
            <a:stCxn id="1033" idx="0"/>
          </p:cNvCxnSpPr>
          <p:nvPr/>
        </p:nvCxnSpPr>
        <p:spPr bwMode="auto">
          <a:xfrm rot="5400000" flipH="1" flipV="1">
            <a:off x="6603206" y="2855119"/>
            <a:ext cx="804863" cy="9525"/>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a:stCxn id="1033" idx="2"/>
          </p:cNvCxnSpPr>
          <p:nvPr/>
        </p:nvCxnSpPr>
        <p:spPr bwMode="auto">
          <a:xfrm rot="16200000" flipH="1">
            <a:off x="7119938" y="3481387"/>
            <a:ext cx="1371600" cy="1609725"/>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1036" name="TextBox 15"/>
          <p:cNvSpPr txBox="1">
            <a:spLocks noChangeArrowheads="1"/>
          </p:cNvSpPr>
          <p:nvPr/>
        </p:nvSpPr>
        <p:spPr bwMode="auto">
          <a:xfrm>
            <a:off x="8153400" y="3338513"/>
            <a:ext cx="10636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sz="1600" dirty="0">
                <a:latin typeface="+mj-lt"/>
              </a:rPr>
              <a:t>scratches</a:t>
            </a:r>
            <a:endParaRPr lang="en-US" sz="1600" dirty="0">
              <a:latin typeface="+mj-lt"/>
            </a:endParaRPr>
          </a:p>
        </p:txBody>
      </p:sp>
      <p:cxnSp>
        <p:nvCxnSpPr>
          <p:cNvPr id="17" name="Straight Arrow Connector 16"/>
          <p:cNvCxnSpPr>
            <a:stCxn id="1036" idx="0"/>
          </p:cNvCxnSpPr>
          <p:nvPr/>
        </p:nvCxnSpPr>
        <p:spPr bwMode="auto">
          <a:xfrm rot="16200000" flipV="1">
            <a:off x="8169275" y="2822575"/>
            <a:ext cx="881063" cy="150813"/>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pic>
        <p:nvPicPr>
          <p:cNvPr id="1038" name="Picture 16"/>
          <p:cNvPicPr>
            <a:picLocks noChangeAspect="1" noChangeArrowheads="1"/>
          </p:cNvPicPr>
          <p:nvPr/>
        </p:nvPicPr>
        <p:blipFill>
          <a:blip r:embed="rId5" cstate="print">
            <a:extLst>
              <a:ext uri="{28A0092B-C50C-407E-A947-70E740481C1C}">
                <a14:useLocalDpi xmlns:a14="http://schemas.microsoft.com/office/drawing/2010/main" xmlns="" val="0"/>
              </a:ext>
            </a:extLst>
          </a:blip>
          <a:srcRect l="6677" r="5180"/>
          <a:stretch>
            <a:fillRect/>
          </a:stretch>
        </p:blipFill>
        <p:spPr bwMode="auto">
          <a:xfrm>
            <a:off x="855918" y="1165513"/>
            <a:ext cx="5240081" cy="2342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graphicFrame>
        <p:nvGraphicFramePr>
          <p:cNvPr id="1026" name="Object 5"/>
          <p:cNvGraphicFramePr>
            <a:graphicFrameLocks noGrp="1" noChangeAspect="1"/>
          </p:cNvGraphicFramePr>
          <p:nvPr>
            <p:ph idx="1"/>
            <p:extLst>
              <p:ext uri="{D42A27DB-BD31-4B8C-83A1-F6EECF244321}">
                <p14:modId xmlns:p14="http://schemas.microsoft.com/office/powerpoint/2010/main" xmlns="" val="510392575"/>
              </p:ext>
            </p:extLst>
          </p:nvPr>
        </p:nvGraphicFramePr>
        <p:xfrm>
          <a:off x="1027112" y="3657600"/>
          <a:ext cx="1600200" cy="1222375"/>
        </p:xfrm>
        <a:graphic>
          <a:graphicData uri="http://schemas.openxmlformats.org/presentationml/2006/ole">
            <p:oleObj spid="_x0000_s106498" name="Image" r:id="rId6" imgW="3530159" imgH="2692063" progId="">
              <p:embed/>
            </p:oleObj>
          </a:graphicData>
        </a:graphic>
      </p:graphicFrame>
      <p:sp>
        <p:nvSpPr>
          <p:cNvPr id="1039" name="Text Box 8"/>
          <p:cNvSpPr txBox="1">
            <a:spLocks noChangeArrowheads="1"/>
          </p:cNvSpPr>
          <p:nvPr/>
        </p:nvSpPr>
        <p:spPr bwMode="auto">
          <a:xfrm>
            <a:off x="2779712" y="3989387"/>
            <a:ext cx="20208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sz="1600" dirty="0">
                <a:solidFill>
                  <a:srgbClr val="002060"/>
                </a:solidFill>
                <a:latin typeface="+mj-lt"/>
              </a:rPr>
              <a:t>European Robin</a:t>
            </a:r>
          </a:p>
          <a:p>
            <a:pPr algn="ctr" eaLnBrk="1" hangingPunct="1"/>
            <a:r>
              <a:rPr lang="de-DE" sz="1600" dirty="0">
                <a:solidFill>
                  <a:srgbClr val="002060"/>
                </a:solidFill>
                <a:latin typeface="+mj-lt"/>
              </a:rPr>
              <a:t>(</a:t>
            </a:r>
            <a:r>
              <a:rPr lang="en-US" sz="1600" i="1" dirty="0" err="1">
                <a:solidFill>
                  <a:srgbClr val="002060"/>
                </a:solidFill>
                <a:latin typeface="+mj-lt"/>
              </a:rPr>
              <a:t>Erithacus</a:t>
            </a:r>
            <a:r>
              <a:rPr lang="en-US" sz="1600" i="1" dirty="0">
                <a:solidFill>
                  <a:srgbClr val="002060"/>
                </a:solidFill>
                <a:latin typeface="+mj-lt"/>
              </a:rPr>
              <a:t> </a:t>
            </a:r>
            <a:r>
              <a:rPr lang="en-US" sz="1600" i="1" dirty="0" err="1">
                <a:solidFill>
                  <a:srgbClr val="002060"/>
                </a:solidFill>
                <a:latin typeface="+mj-lt"/>
              </a:rPr>
              <a:t>rubecula</a:t>
            </a:r>
            <a:r>
              <a:rPr lang="de-DE" sz="1600" dirty="0">
                <a:solidFill>
                  <a:srgbClr val="002060"/>
                </a:solidFill>
                <a:latin typeface="+mj-lt"/>
              </a:rPr>
              <a:t>)</a:t>
            </a:r>
            <a:endParaRPr lang="ru-RU" sz="1600" dirty="0">
              <a:solidFill>
                <a:srgbClr val="002060"/>
              </a:solidFill>
              <a:latin typeface="+mj-lt"/>
            </a:endParaRPr>
          </a:p>
        </p:txBody>
      </p:sp>
      <p:sp>
        <p:nvSpPr>
          <p:cNvPr id="2" name="Footer Placeholder 1"/>
          <p:cNvSpPr>
            <a:spLocks noGrp="1"/>
          </p:cNvSpPr>
          <p:nvPr>
            <p:ph type="ftr" sz="quarter" idx="11"/>
          </p:nvPr>
        </p:nvSpPr>
        <p:spPr/>
        <p:txBody>
          <a:bodyPr/>
          <a:lstStyle/>
          <a:p>
            <a:pPr>
              <a:defRPr/>
            </a:pPr>
            <a:r>
              <a:rPr lang="en-US" smtClean="0"/>
              <a:t>Quantum Coherent Properties of Spins III</a:t>
            </a:r>
            <a:endParaRPr lang="en-US" dirty="0"/>
          </a:p>
        </p:txBody>
      </p:sp>
      <p:sp>
        <p:nvSpPr>
          <p:cNvPr id="3" name="Date Placeholder 2"/>
          <p:cNvSpPr>
            <a:spLocks noGrp="1"/>
          </p:cNvSpPr>
          <p:nvPr>
            <p:ph type="dt" sz="half" idx="10"/>
          </p:nvPr>
        </p:nvSpPr>
        <p:spPr/>
        <p:txBody>
          <a:bodyPr/>
          <a:lstStyle/>
          <a:p>
            <a:pPr>
              <a:defRPr/>
            </a:pPr>
            <a:r>
              <a:rPr lang="en-US" smtClean="0"/>
              <a:t>22.12.2010</a:t>
            </a:r>
            <a:endParaRPr lang="en-US" dirty="0"/>
          </a:p>
        </p:txBody>
      </p:sp>
    </p:spTree>
    <p:extLst>
      <p:ext uri="{BB962C8B-B14F-4D97-AF65-F5344CB8AC3E}">
        <p14:creationId xmlns:p14="http://schemas.microsoft.com/office/powerpoint/2010/main" xmlns="" val="23706749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22.12.2010</a:t>
            </a:r>
            <a:endParaRPr lang="en-US" dirty="0"/>
          </a:p>
        </p:txBody>
      </p:sp>
      <p:sp>
        <p:nvSpPr>
          <p:cNvPr id="5" name="Footer Placeholder 4"/>
          <p:cNvSpPr>
            <a:spLocks noGrp="1"/>
          </p:cNvSpPr>
          <p:nvPr>
            <p:ph type="ftr" sz="quarter" idx="11"/>
          </p:nvPr>
        </p:nvSpPr>
        <p:spPr/>
        <p:txBody>
          <a:bodyPr/>
          <a:lstStyle/>
          <a:p>
            <a:pPr>
              <a:defRPr/>
            </a:pPr>
            <a:r>
              <a:rPr lang="en-US" smtClean="0"/>
              <a:t>Quantum Coherent Properties of Spins III</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261872" y="91440"/>
            <a:ext cx="7799832" cy="585216"/>
          </a:xfrm>
        </p:spPr>
        <p:txBody>
          <a:bodyPr/>
          <a:lstStyle/>
          <a:p>
            <a:pPr eaLnBrk="1" hangingPunct="1"/>
            <a:r>
              <a:rPr lang="de-DE" dirty="0" smtClean="0"/>
              <a:t>Influence of strong magnetic fields</a:t>
            </a:r>
            <a:endParaRPr lang="en-US" dirty="0" smtClean="0"/>
          </a:p>
        </p:txBody>
      </p:sp>
      <p:pic>
        <p:nvPicPr>
          <p:cNvPr id="3379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33528"/>
          <a:stretch/>
        </p:blipFill>
        <p:spPr bwMode="auto">
          <a:xfrm>
            <a:off x="2251364" y="881062"/>
            <a:ext cx="5521036" cy="3387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33796" name="Rectangle 5"/>
          <p:cNvSpPr>
            <a:spLocks noChangeArrowheads="1"/>
          </p:cNvSpPr>
          <p:nvPr/>
        </p:nvSpPr>
        <p:spPr bwMode="auto">
          <a:xfrm>
            <a:off x="872331" y="4876800"/>
            <a:ext cx="83058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en-US" sz="2000" dirty="0">
                <a:solidFill>
                  <a:srgbClr val="002060"/>
                </a:solidFill>
                <a:latin typeface="+mj-lt"/>
              </a:rPr>
              <a:t>Orientation of European robins during autumn migration.</a:t>
            </a:r>
          </a:p>
          <a:p>
            <a:pPr algn="just"/>
            <a:r>
              <a:rPr lang="en-US" sz="2000" dirty="0">
                <a:latin typeface="+mj-lt"/>
              </a:rPr>
              <a:t>The triangles at the periphery of the circles mark the mean headings of individual birds.</a:t>
            </a:r>
          </a:p>
        </p:txBody>
      </p:sp>
      <p:sp>
        <p:nvSpPr>
          <p:cNvPr id="33797" name="Rectangle 6"/>
          <p:cNvSpPr>
            <a:spLocks noChangeArrowheads="1"/>
          </p:cNvSpPr>
          <p:nvPr/>
        </p:nvSpPr>
        <p:spPr bwMode="auto">
          <a:xfrm>
            <a:off x="2819400" y="6276975"/>
            <a:ext cx="6324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200" dirty="0">
                <a:solidFill>
                  <a:schemeClr val="bg1">
                    <a:lumMod val="50000"/>
                  </a:schemeClr>
                </a:solidFill>
                <a:latin typeface="+mj-lt"/>
              </a:rPr>
              <a:t>W. </a:t>
            </a:r>
            <a:r>
              <a:rPr lang="en-US" sz="1200" dirty="0" err="1">
                <a:solidFill>
                  <a:schemeClr val="bg1">
                    <a:lumMod val="50000"/>
                  </a:schemeClr>
                </a:solidFill>
                <a:latin typeface="+mj-lt"/>
              </a:rPr>
              <a:t>Wiltschko</a:t>
            </a:r>
            <a:r>
              <a:rPr lang="en-US" sz="1200" dirty="0">
                <a:solidFill>
                  <a:schemeClr val="bg1">
                    <a:lumMod val="50000"/>
                  </a:schemeClr>
                </a:solidFill>
                <a:latin typeface="+mj-lt"/>
              </a:rPr>
              <a:t>, K. </a:t>
            </a:r>
            <a:r>
              <a:rPr lang="en-US" sz="1200" dirty="0" err="1">
                <a:solidFill>
                  <a:schemeClr val="bg1">
                    <a:lumMod val="50000"/>
                  </a:schemeClr>
                </a:solidFill>
                <a:latin typeface="+mj-lt"/>
              </a:rPr>
              <a:t>Stapput</a:t>
            </a:r>
            <a:r>
              <a:rPr lang="en-US" sz="1200" dirty="0">
                <a:solidFill>
                  <a:schemeClr val="bg1">
                    <a:lumMod val="50000"/>
                  </a:schemeClr>
                </a:solidFill>
                <a:latin typeface="+mj-lt"/>
              </a:rPr>
              <a:t>, P. </a:t>
            </a:r>
            <a:r>
              <a:rPr lang="en-US" sz="1200" dirty="0" err="1">
                <a:solidFill>
                  <a:schemeClr val="bg1">
                    <a:lumMod val="50000"/>
                  </a:schemeClr>
                </a:solidFill>
                <a:latin typeface="+mj-lt"/>
              </a:rPr>
              <a:t>Thalau</a:t>
            </a:r>
            <a:r>
              <a:rPr lang="en-US" sz="1200" dirty="0">
                <a:solidFill>
                  <a:schemeClr val="bg1">
                    <a:lumMod val="50000"/>
                  </a:schemeClr>
                </a:solidFill>
                <a:latin typeface="+mj-lt"/>
              </a:rPr>
              <a:t>, R. </a:t>
            </a:r>
            <a:r>
              <a:rPr lang="en-US" sz="1200" dirty="0" err="1">
                <a:solidFill>
                  <a:schemeClr val="bg1">
                    <a:lumMod val="50000"/>
                  </a:schemeClr>
                </a:solidFill>
                <a:latin typeface="+mj-lt"/>
              </a:rPr>
              <a:t>Wiltschko</a:t>
            </a:r>
            <a:r>
              <a:rPr lang="en-US" sz="1200" dirty="0">
                <a:solidFill>
                  <a:schemeClr val="bg1">
                    <a:lumMod val="50000"/>
                  </a:schemeClr>
                </a:solidFill>
                <a:latin typeface="+mj-lt"/>
              </a:rPr>
              <a:t>, </a:t>
            </a:r>
            <a:r>
              <a:rPr lang="en-US" sz="1200" dirty="0" err="1">
                <a:solidFill>
                  <a:schemeClr val="bg1">
                    <a:lumMod val="50000"/>
                  </a:schemeClr>
                </a:solidFill>
                <a:latin typeface="+mj-lt"/>
              </a:rPr>
              <a:t>Naturwissenschaften</a:t>
            </a:r>
            <a:r>
              <a:rPr lang="en-US" sz="1200" dirty="0">
                <a:solidFill>
                  <a:schemeClr val="bg1">
                    <a:lumMod val="50000"/>
                  </a:schemeClr>
                </a:solidFill>
                <a:latin typeface="+mj-lt"/>
              </a:rPr>
              <a:t> </a:t>
            </a:r>
            <a:r>
              <a:rPr lang="en-US" sz="1200" b="1" dirty="0">
                <a:solidFill>
                  <a:schemeClr val="bg1">
                    <a:lumMod val="50000"/>
                  </a:schemeClr>
                </a:solidFill>
                <a:latin typeface="+mj-lt"/>
              </a:rPr>
              <a:t>93</a:t>
            </a:r>
            <a:r>
              <a:rPr lang="en-US" sz="1200" dirty="0">
                <a:solidFill>
                  <a:schemeClr val="bg1">
                    <a:lumMod val="50000"/>
                  </a:schemeClr>
                </a:solidFill>
                <a:latin typeface="+mj-lt"/>
              </a:rPr>
              <a:t>, 300 (2006).</a:t>
            </a:r>
          </a:p>
        </p:txBody>
      </p:sp>
      <p:sp>
        <p:nvSpPr>
          <p:cNvPr id="33798" name="TextBox 6"/>
          <p:cNvSpPr txBox="1">
            <a:spLocks noChangeArrowheads="1"/>
          </p:cNvSpPr>
          <p:nvPr/>
        </p:nvSpPr>
        <p:spPr bwMode="auto">
          <a:xfrm>
            <a:off x="3318164" y="4386262"/>
            <a:ext cx="105886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sz="1600" dirty="0">
                <a:latin typeface="+mj-lt"/>
              </a:rPr>
              <a:t>B=0.46 G</a:t>
            </a:r>
            <a:endParaRPr lang="en-US" sz="1600" dirty="0">
              <a:latin typeface="+mj-lt"/>
            </a:endParaRPr>
          </a:p>
        </p:txBody>
      </p:sp>
      <p:sp>
        <p:nvSpPr>
          <p:cNvPr id="33800" name="TextBox 6"/>
          <p:cNvSpPr txBox="1">
            <a:spLocks noChangeArrowheads="1"/>
          </p:cNvSpPr>
          <p:nvPr/>
        </p:nvSpPr>
        <p:spPr bwMode="auto">
          <a:xfrm>
            <a:off x="5977227" y="4386262"/>
            <a:ext cx="105886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sz="1600" dirty="0">
                <a:latin typeface="+mj-lt"/>
              </a:rPr>
              <a:t>B=0.92 G</a:t>
            </a:r>
            <a:endParaRPr lang="en-US" sz="1600" dirty="0">
              <a:latin typeface="+mj-lt"/>
            </a:endParaRPr>
          </a:p>
        </p:txBody>
      </p:sp>
      <p:sp>
        <p:nvSpPr>
          <p:cNvPr id="2" name="Date Placeholder 1"/>
          <p:cNvSpPr>
            <a:spLocks noGrp="1"/>
          </p:cNvSpPr>
          <p:nvPr>
            <p:ph type="dt" sz="half" idx="10"/>
          </p:nvPr>
        </p:nvSpPr>
        <p:spPr/>
        <p:txBody>
          <a:bodyPr/>
          <a:lstStyle/>
          <a:p>
            <a:pPr>
              <a:defRPr/>
            </a:pPr>
            <a:r>
              <a:rPr lang="en-US" smtClean="0"/>
              <a:t>22.12.2010</a:t>
            </a:r>
            <a:endParaRPr lang="en-US" dirty="0"/>
          </a:p>
        </p:txBody>
      </p:sp>
      <p:sp>
        <p:nvSpPr>
          <p:cNvPr id="3" name="Footer Placeholder 2"/>
          <p:cNvSpPr>
            <a:spLocks noGrp="1"/>
          </p:cNvSpPr>
          <p:nvPr>
            <p:ph type="ftr" sz="quarter" idx="11"/>
          </p:nvPr>
        </p:nvSpPr>
        <p:spPr/>
        <p:txBody>
          <a:bodyPr/>
          <a:lstStyle/>
          <a:p>
            <a:pPr>
              <a:defRPr/>
            </a:pPr>
            <a:r>
              <a:rPr lang="en-US" smtClean="0"/>
              <a:t>Quantum Coherent Properties of Spins III</a:t>
            </a:r>
            <a:endParaRPr lang="en-US" dirty="0"/>
          </a:p>
        </p:txBody>
      </p:sp>
    </p:spTree>
    <p:extLst>
      <p:ext uri="{BB962C8B-B14F-4D97-AF65-F5344CB8AC3E}">
        <p14:creationId xmlns:p14="http://schemas.microsoft.com/office/powerpoint/2010/main" xmlns="" val="7898720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261872" y="91440"/>
            <a:ext cx="7799832" cy="585216"/>
          </a:xfrm>
        </p:spPr>
        <p:txBody>
          <a:bodyPr/>
          <a:lstStyle/>
          <a:p>
            <a:r>
              <a:rPr lang="de-DE" dirty="0" smtClean="0">
                <a:latin typeface="Arial" pitchFamily="34" charset="0"/>
                <a:cs typeface="Arial" pitchFamily="34" charset="0"/>
              </a:rPr>
              <a:t>Principle Researchers</a:t>
            </a:r>
            <a:endParaRPr lang="en-US" dirty="0" smtClean="0">
              <a:latin typeface="Arial" pitchFamily="34" charset="0"/>
              <a:cs typeface="Arial" pitchFamily="34" charset="0"/>
            </a:endParaRPr>
          </a:p>
        </p:txBody>
      </p:sp>
      <p:pic>
        <p:nvPicPr>
          <p:cNvPr id="29699"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70387" y="1752600"/>
            <a:ext cx="4545013"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29700" name="Text Box 8"/>
          <p:cNvSpPr txBox="1">
            <a:spLocks noChangeArrowheads="1"/>
          </p:cNvSpPr>
          <p:nvPr/>
        </p:nvSpPr>
        <p:spPr bwMode="auto">
          <a:xfrm>
            <a:off x="5360987" y="5562600"/>
            <a:ext cx="2743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sz="1600">
                <a:solidFill>
                  <a:srgbClr val="003366"/>
                </a:solidFill>
                <a:latin typeface="+mj-lt"/>
              </a:rPr>
              <a:t>Roswitha and Wolfgang Wiltschko, Frankfurt</a:t>
            </a:r>
            <a:endParaRPr lang="ru-RU" sz="1600">
              <a:solidFill>
                <a:srgbClr val="000000"/>
              </a:solidFill>
              <a:latin typeface="+mj-lt"/>
            </a:endParaRPr>
          </a:p>
        </p:txBody>
      </p:sp>
      <p:pic>
        <p:nvPicPr>
          <p:cNvPr id="29701" name="Picture 11"/>
          <p:cNvPicPr>
            <a:picLocks noChangeAspect="1" noChangeArrowheads="1"/>
          </p:cNvPicPr>
          <p:nvPr/>
        </p:nvPicPr>
        <p:blipFill>
          <a:blip r:embed="rId3" cstate="print">
            <a:extLst>
              <a:ext uri="{28A0092B-C50C-407E-A947-70E740481C1C}">
                <a14:useLocalDpi xmlns:a14="http://schemas.microsoft.com/office/drawing/2010/main" xmlns="" val="0"/>
              </a:ext>
            </a:extLst>
          </a:blip>
          <a:srcRect b="5882"/>
          <a:stretch>
            <a:fillRect/>
          </a:stretch>
        </p:blipFill>
        <p:spPr bwMode="auto">
          <a:xfrm>
            <a:off x="941387" y="1752600"/>
            <a:ext cx="2827338"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29702" name="Text Box 8"/>
          <p:cNvSpPr txBox="1">
            <a:spLocks noChangeArrowheads="1"/>
          </p:cNvSpPr>
          <p:nvPr/>
        </p:nvSpPr>
        <p:spPr bwMode="auto">
          <a:xfrm>
            <a:off x="1246187" y="5588000"/>
            <a:ext cx="2209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600" dirty="0">
                <a:solidFill>
                  <a:srgbClr val="003366"/>
                </a:solidFill>
                <a:latin typeface="+mj-lt"/>
              </a:rPr>
              <a:t>Friedrich Wilhelm Merkel</a:t>
            </a:r>
            <a:r>
              <a:rPr lang="de-DE" sz="1600" dirty="0">
                <a:solidFill>
                  <a:srgbClr val="003366"/>
                </a:solidFill>
                <a:latin typeface="+mj-lt"/>
              </a:rPr>
              <a:t>,  Frankfurt</a:t>
            </a:r>
            <a:endParaRPr lang="ru-RU" sz="1600" dirty="0">
              <a:solidFill>
                <a:srgbClr val="000000"/>
              </a:solidFill>
              <a:latin typeface="+mj-lt"/>
            </a:endParaRPr>
          </a:p>
        </p:txBody>
      </p:sp>
      <p:sp>
        <p:nvSpPr>
          <p:cNvPr id="2" name="Date Placeholder 1"/>
          <p:cNvSpPr>
            <a:spLocks noGrp="1"/>
          </p:cNvSpPr>
          <p:nvPr>
            <p:ph type="dt" sz="half" idx="10"/>
          </p:nvPr>
        </p:nvSpPr>
        <p:spPr/>
        <p:txBody>
          <a:bodyPr/>
          <a:lstStyle/>
          <a:p>
            <a:pPr>
              <a:defRPr/>
            </a:pPr>
            <a:r>
              <a:rPr lang="en-US" smtClean="0"/>
              <a:t>22.12.2010</a:t>
            </a:r>
            <a:endParaRPr lang="en-US" dirty="0"/>
          </a:p>
        </p:txBody>
      </p:sp>
      <p:sp>
        <p:nvSpPr>
          <p:cNvPr id="3" name="Footer Placeholder 2"/>
          <p:cNvSpPr>
            <a:spLocks noGrp="1"/>
          </p:cNvSpPr>
          <p:nvPr>
            <p:ph type="ftr" sz="quarter" idx="11"/>
          </p:nvPr>
        </p:nvSpPr>
        <p:spPr/>
        <p:txBody>
          <a:bodyPr/>
          <a:lstStyle/>
          <a:p>
            <a:pPr>
              <a:defRPr/>
            </a:pPr>
            <a:r>
              <a:rPr lang="en-US" smtClean="0"/>
              <a:t>Quantum Coherent Properties of Spins III</a:t>
            </a:r>
            <a:endParaRPr lang="en-US" dirty="0"/>
          </a:p>
        </p:txBody>
      </p:sp>
    </p:spTree>
    <p:extLst>
      <p:ext uri="{BB962C8B-B14F-4D97-AF65-F5344CB8AC3E}">
        <p14:creationId xmlns:p14="http://schemas.microsoft.com/office/powerpoint/2010/main" xmlns="" val="24670117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tx2"/>
                </a:solidFill>
                <a:cs typeface="Times" charset="0"/>
              </a:rPr>
              <a:t>Magnetoreception</a:t>
            </a:r>
            <a:r>
              <a:rPr lang="en-US" dirty="0">
                <a:solidFill>
                  <a:schemeClr val="tx2"/>
                </a:solidFill>
                <a:cs typeface="Times" charset="0"/>
              </a:rPr>
              <a:t> in Birds</a:t>
            </a:r>
            <a:endParaRPr lang="en-US" dirty="0"/>
          </a:p>
        </p:txBody>
      </p:sp>
      <p:sp>
        <p:nvSpPr>
          <p:cNvPr id="4" name="Date Placeholder 3"/>
          <p:cNvSpPr>
            <a:spLocks noGrp="1"/>
          </p:cNvSpPr>
          <p:nvPr>
            <p:ph type="dt" sz="half" idx="10"/>
          </p:nvPr>
        </p:nvSpPr>
        <p:spPr/>
        <p:txBody>
          <a:bodyPr/>
          <a:lstStyle/>
          <a:p>
            <a:pPr>
              <a:defRPr/>
            </a:pPr>
            <a:r>
              <a:rPr lang="en-US" smtClean="0"/>
              <a:t>22.12.2010</a:t>
            </a:r>
            <a:endParaRPr lang="en-US" dirty="0"/>
          </a:p>
        </p:txBody>
      </p:sp>
      <p:sp>
        <p:nvSpPr>
          <p:cNvPr id="5" name="Footer Placeholder 4"/>
          <p:cNvSpPr>
            <a:spLocks noGrp="1"/>
          </p:cNvSpPr>
          <p:nvPr>
            <p:ph type="ftr" sz="quarter" idx="11"/>
          </p:nvPr>
        </p:nvSpPr>
        <p:spPr/>
        <p:txBody>
          <a:bodyPr/>
          <a:lstStyle/>
          <a:p>
            <a:pPr>
              <a:defRPr/>
            </a:pPr>
            <a:r>
              <a:rPr lang="en-US" smtClean="0"/>
              <a:t>Quantum Coherent Properties of Spins III</a:t>
            </a:r>
            <a:endParaRPr lang="en-US" dirty="0"/>
          </a:p>
        </p:txBody>
      </p:sp>
      <p:sp>
        <p:nvSpPr>
          <p:cNvPr id="6" name="Rectangle 2"/>
          <p:cNvSpPr>
            <a:spLocks/>
          </p:cNvSpPr>
          <p:nvPr/>
        </p:nvSpPr>
        <p:spPr bwMode="auto">
          <a:xfrm>
            <a:off x="762000" y="838200"/>
            <a:ext cx="8310563" cy="1509713"/>
          </a:xfrm>
          <a:prstGeom prst="rect">
            <a:avLst/>
          </a:prstGeom>
          <a:noFill/>
          <a:ln w="9525">
            <a:noFill/>
            <a:miter lim="800000"/>
            <a:headEnd/>
            <a:tailEnd/>
          </a:ln>
        </p:spPr>
        <p:txBody>
          <a:bodyPr lIns="0" tIns="0" rIns="40638" bIns="0"/>
          <a:lstStyle/>
          <a:p>
            <a:pPr marL="39688" algn="just">
              <a:defRPr/>
            </a:pPr>
            <a:endParaRPr lang="en-US" sz="1100" dirty="0">
              <a:solidFill>
                <a:srgbClr val="002060"/>
              </a:solidFill>
              <a:cs typeface="Arial" pitchFamily="34" charset="0"/>
              <a:sym typeface="Arial" pitchFamily="34" charset="0"/>
            </a:endParaRPr>
          </a:p>
          <a:p>
            <a:pPr marL="39688" algn="just">
              <a:defRPr/>
            </a:pPr>
            <a:r>
              <a:rPr lang="en-US" sz="2000" dirty="0">
                <a:solidFill>
                  <a:srgbClr val="002060"/>
                </a:solidFill>
                <a:cs typeface="Arial" pitchFamily="34" charset="0"/>
                <a:sym typeface="Arial" pitchFamily="34" charset="0"/>
              </a:rPr>
              <a:t>The use of a magnetic compass by migratory birds was first demonstrated for European robins in 1966 in Frankfurt am Main (Germany). </a:t>
            </a:r>
          </a:p>
          <a:p>
            <a:pPr marL="39688" algn="just">
              <a:defRPr/>
            </a:pPr>
            <a:endParaRPr lang="en-US" sz="600" dirty="0">
              <a:cs typeface="Arial" pitchFamily="34" charset="0"/>
              <a:sym typeface="Arial" pitchFamily="34" charset="0"/>
            </a:endParaRPr>
          </a:p>
          <a:p>
            <a:pPr marL="39688" algn="just">
              <a:defRPr/>
            </a:pPr>
            <a:endParaRPr lang="en-US" sz="1200" dirty="0">
              <a:solidFill>
                <a:schemeClr val="tx1">
                  <a:lumMod val="65000"/>
                  <a:lumOff val="35000"/>
                </a:schemeClr>
              </a:solidFill>
              <a:cs typeface="Arial" pitchFamily="34" charset="0"/>
              <a:sym typeface="Arial" pitchFamily="34" charset="0"/>
            </a:endParaRPr>
          </a:p>
          <a:p>
            <a:pPr marL="39688" algn="just">
              <a:defRPr/>
            </a:pPr>
            <a:r>
              <a:rPr lang="en-US" sz="1200" dirty="0" err="1" smtClean="0">
                <a:solidFill>
                  <a:schemeClr val="bg1">
                    <a:lumMod val="50000"/>
                  </a:schemeClr>
                </a:solidFill>
                <a:cs typeface="Arial" pitchFamily="34" charset="0"/>
                <a:sym typeface="Arial" pitchFamily="34" charset="0"/>
              </a:rPr>
              <a:t>Wiltschko</a:t>
            </a:r>
            <a:r>
              <a:rPr lang="en-US" sz="1200" dirty="0" smtClean="0">
                <a:solidFill>
                  <a:schemeClr val="bg1">
                    <a:lumMod val="50000"/>
                  </a:schemeClr>
                </a:solidFill>
                <a:cs typeface="Arial" pitchFamily="34" charset="0"/>
                <a:sym typeface="Arial" pitchFamily="34" charset="0"/>
              </a:rPr>
              <a:t> </a:t>
            </a:r>
            <a:r>
              <a:rPr lang="en-US" sz="1200" dirty="0">
                <a:solidFill>
                  <a:schemeClr val="bg1">
                    <a:lumMod val="50000"/>
                  </a:schemeClr>
                </a:solidFill>
                <a:cs typeface="Arial" pitchFamily="34" charset="0"/>
                <a:sym typeface="Arial" pitchFamily="34" charset="0"/>
              </a:rPr>
              <a:t>W. and Merkel F., </a:t>
            </a:r>
            <a:r>
              <a:rPr lang="en-US" sz="1200" i="1" dirty="0" err="1">
                <a:solidFill>
                  <a:schemeClr val="bg1">
                    <a:lumMod val="50000"/>
                  </a:schemeClr>
                </a:solidFill>
                <a:cs typeface="Arial" pitchFamily="34" charset="0"/>
                <a:sym typeface="Arial" pitchFamily="34" charset="0"/>
              </a:rPr>
              <a:t>Verh</a:t>
            </a:r>
            <a:r>
              <a:rPr lang="en-US" sz="1200" i="1" dirty="0">
                <a:solidFill>
                  <a:schemeClr val="bg1">
                    <a:lumMod val="50000"/>
                  </a:schemeClr>
                </a:solidFill>
                <a:cs typeface="Arial" pitchFamily="34" charset="0"/>
                <a:sym typeface="Arial" pitchFamily="34" charset="0"/>
              </a:rPr>
              <a:t>. Dt. zool. </a:t>
            </a:r>
            <a:r>
              <a:rPr lang="en-US" sz="1200" i="1" dirty="0" err="1">
                <a:solidFill>
                  <a:schemeClr val="bg1">
                    <a:lumMod val="50000"/>
                  </a:schemeClr>
                </a:solidFill>
                <a:cs typeface="Arial" pitchFamily="34" charset="0"/>
                <a:sym typeface="Arial" pitchFamily="34" charset="0"/>
              </a:rPr>
              <a:t>Ges</a:t>
            </a:r>
            <a:r>
              <a:rPr lang="en-US" sz="1200" i="1" dirty="0">
                <a:solidFill>
                  <a:schemeClr val="bg1">
                    <a:lumMod val="50000"/>
                  </a:schemeClr>
                </a:solidFill>
                <a:cs typeface="Arial" pitchFamily="34" charset="0"/>
                <a:sym typeface="Arial" pitchFamily="34" charset="0"/>
              </a:rPr>
              <a:t>.</a:t>
            </a:r>
            <a:r>
              <a:rPr lang="en-US" sz="1200" dirty="0">
                <a:solidFill>
                  <a:schemeClr val="bg1">
                    <a:lumMod val="50000"/>
                  </a:schemeClr>
                </a:solidFill>
                <a:cs typeface="Arial" pitchFamily="34" charset="0"/>
                <a:sym typeface="Arial" pitchFamily="34" charset="0"/>
              </a:rPr>
              <a:t>, </a:t>
            </a:r>
            <a:r>
              <a:rPr lang="en-US" sz="1200" b="1" dirty="0">
                <a:solidFill>
                  <a:schemeClr val="bg1">
                    <a:lumMod val="50000"/>
                  </a:schemeClr>
                </a:solidFill>
                <a:cs typeface="Arial" pitchFamily="34" charset="0"/>
                <a:sym typeface="Arial" pitchFamily="34" charset="0"/>
              </a:rPr>
              <a:t>59</a:t>
            </a:r>
            <a:r>
              <a:rPr lang="en-US" sz="1200" dirty="0">
                <a:solidFill>
                  <a:schemeClr val="bg1">
                    <a:lumMod val="50000"/>
                  </a:schemeClr>
                </a:solidFill>
                <a:cs typeface="Arial" pitchFamily="34" charset="0"/>
                <a:sym typeface="Arial" pitchFamily="34" charset="0"/>
              </a:rPr>
              <a:t>, </a:t>
            </a:r>
            <a:r>
              <a:rPr lang="en-US" sz="1200" dirty="0" smtClean="0">
                <a:solidFill>
                  <a:schemeClr val="bg1">
                    <a:lumMod val="50000"/>
                  </a:schemeClr>
                </a:solidFill>
                <a:cs typeface="Arial" pitchFamily="34" charset="0"/>
                <a:sym typeface="Arial" pitchFamily="34" charset="0"/>
              </a:rPr>
              <a:t>362 (1966)</a:t>
            </a:r>
            <a:endParaRPr lang="en-US" sz="1200" dirty="0">
              <a:solidFill>
                <a:schemeClr val="bg1">
                  <a:lumMod val="50000"/>
                </a:schemeClr>
              </a:solidFill>
              <a:cs typeface="Arial" pitchFamily="34" charset="0"/>
              <a:sym typeface="Arial" pitchFamily="34" charset="0"/>
            </a:endParaRPr>
          </a:p>
        </p:txBody>
      </p:sp>
      <p:pic>
        <p:nvPicPr>
          <p:cNvPr id="7" name="Picture 3"/>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4616" y="2663825"/>
            <a:ext cx="2102644" cy="1600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4"/>
          <p:cNvSpPr>
            <a:spLocks/>
          </p:cNvSpPr>
          <p:nvPr/>
        </p:nvSpPr>
        <p:spPr bwMode="auto">
          <a:xfrm>
            <a:off x="762000" y="5014913"/>
            <a:ext cx="8219606" cy="1081087"/>
          </a:xfrm>
          <a:prstGeom prst="rect">
            <a:avLst/>
          </a:prstGeom>
          <a:noFill/>
          <a:ln w="9525">
            <a:noFill/>
            <a:miter lim="800000"/>
            <a:headEnd/>
            <a:tailEnd/>
          </a:ln>
        </p:spPr>
        <p:txBody>
          <a:bodyPr lIns="0" tIns="0" rIns="40638" bIns="0"/>
          <a:lstStyle/>
          <a:p>
            <a:pPr marL="39688" algn="just">
              <a:defRPr/>
            </a:pPr>
            <a:r>
              <a:rPr lang="en-US" sz="2000" dirty="0">
                <a:solidFill>
                  <a:srgbClr val="002060"/>
                </a:solidFill>
                <a:cs typeface="Arial" pitchFamily="34" charset="0"/>
                <a:sym typeface="Arial" pitchFamily="34" charset="0"/>
              </a:rPr>
              <a:t>Later, this sensory capability was demonstrated in 17 further species. </a:t>
            </a:r>
          </a:p>
          <a:p>
            <a:pPr marL="39688" algn="just">
              <a:defRPr/>
            </a:pPr>
            <a:endParaRPr lang="en-US" sz="1100" dirty="0">
              <a:solidFill>
                <a:schemeClr val="tx1">
                  <a:lumMod val="65000"/>
                  <a:lumOff val="35000"/>
                </a:schemeClr>
              </a:solidFill>
              <a:cs typeface="Arial" pitchFamily="34" charset="0"/>
              <a:sym typeface="Arial" pitchFamily="34" charset="0"/>
            </a:endParaRPr>
          </a:p>
          <a:p>
            <a:pPr marL="39688" algn="just">
              <a:defRPr/>
            </a:pPr>
            <a:r>
              <a:rPr lang="en-US" sz="1200" dirty="0" err="1" smtClean="0">
                <a:solidFill>
                  <a:schemeClr val="bg1">
                    <a:lumMod val="50000"/>
                  </a:schemeClr>
                </a:solidFill>
                <a:cs typeface="Arial" pitchFamily="34" charset="0"/>
                <a:sym typeface="Arial" pitchFamily="34" charset="0"/>
              </a:rPr>
              <a:t>Wiltschko</a:t>
            </a:r>
            <a:r>
              <a:rPr lang="en-US" sz="1200" dirty="0" smtClean="0">
                <a:solidFill>
                  <a:schemeClr val="bg1">
                    <a:lumMod val="50000"/>
                  </a:schemeClr>
                </a:solidFill>
                <a:cs typeface="Arial" pitchFamily="34" charset="0"/>
                <a:sym typeface="Arial" pitchFamily="34" charset="0"/>
              </a:rPr>
              <a:t> </a:t>
            </a:r>
            <a:r>
              <a:rPr lang="en-US" sz="1200" dirty="0">
                <a:solidFill>
                  <a:schemeClr val="bg1">
                    <a:lumMod val="50000"/>
                  </a:schemeClr>
                </a:solidFill>
                <a:cs typeface="Arial" pitchFamily="34" charset="0"/>
                <a:sym typeface="Arial" pitchFamily="34" charset="0"/>
              </a:rPr>
              <a:t>W. and </a:t>
            </a:r>
            <a:r>
              <a:rPr lang="en-US" sz="1200" dirty="0" err="1">
                <a:solidFill>
                  <a:schemeClr val="bg1">
                    <a:lumMod val="50000"/>
                  </a:schemeClr>
                </a:solidFill>
                <a:cs typeface="Arial" pitchFamily="34" charset="0"/>
                <a:sym typeface="Arial" pitchFamily="34" charset="0"/>
              </a:rPr>
              <a:t>Wiltschko</a:t>
            </a:r>
            <a:r>
              <a:rPr lang="en-US" sz="1200" dirty="0">
                <a:solidFill>
                  <a:schemeClr val="bg1">
                    <a:lumMod val="50000"/>
                  </a:schemeClr>
                </a:solidFill>
                <a:cs typeface="Arial" pitchFamily="34" charset="0"/>
                <a:sym typeface="Arial" pitchFamily="34" charset="0"/>
              </a:rPr>
              <a:t> R., </a:t>
            </a:r>
            <a:r>
              <a:rPr lang="en-US" sz="1200" i="1" dirty="0">
                <a:solidFill>
                  <a:schemeClr val="bg1">
                    <a:lumMod val="50000"/>
                  </a:schemeClr>
                </a:solidFill>
                <a:cs typeface="Arial" pitchFamily="34" charset="0"/>
                <a:sym typeface="Arial" pitchFamily="34" charset="0"/>
              </a:rPr>
              <a:t>J. Exp. Biol.</a:t>
            </a:r>
            <a:r>
              <a:rPr lang="en-US" sz="1200" dirty="0">
                <a:solidFill>
                  <a:schemeClr val="bg1">
                    <a:lumMod val="50000"/>
                  </a:schemeClr>
                </a:solidFill>
                <a:cs typeface="Arial" pitchFamily="34" charset="0"/>
                <a:sym typeface="Arial" pitchFamily="34" charset="0"/>
              </a:rPr>
              <a:t> </a:t>
            </a:r>
            <a:r>
              <a:rPr lang="en-US" sz="1200" b="1" dirty="0">
                <a:solidFill>
                  <a:schemeClr val="bg1">
                    <a:lumMod val="50000"/>
                  </a:schemeClr>
                </a:solidFill>
                <a:cs typeface="Arial" pitchFamily="34" charset="0"/>
                <a:sym typeface="Arial" pitchFamily="34" charset="0"/>
              </a:rPr>
              <a:t>199</a:t>
            </a:r>
            <a:r>
              <a:rPr lang="en-US" sz="1200" dirty="0">
                <a:solidFill>
                  <a:schemeClr val="bg1">
                    <a:lumMod val="50000"/>
                  </a:schemeClr>
                </a:solidFill>
                <a:cs typeface="Arial" pitchFamily="34" charset="0"/>
                <a:sym typeface="Arial" pitchFamily="34" charset="0"/>
              </a:rPr>
              <a:t>, </a:t>
            </a:r>
            <a:r>
              <a:rPr lang="en-US" sz="1200" dirty="0" smtClean="0">
                <a:solidFill>
                  <a:schemeClr val="bg1">
                    <a:lumMod val="50000"/>
                  </a:schemeClr>
                </a:solidFill>
                <a:cs typeface="Arial" pitchFamily="34" charset="0"/>
                <a:sym typeface="Arial" pitchFamily="34" charset="0"/>
              </a:rPr>
              <a:t>29 (1996)</a:t>
            </a:r>
            <a:endParaRPr lang="en-US" sz="1200" dirty="0">
              <a:solidFill>
                <a:schemeClr val="bg1">
                  <a:lumMod val="50000"/>
                </a:schemeClr>
              </a:solidFill>
              <a:cs typeface="Arial" pitchFamily="34" charset="0"/>
              <a:sym typeface="Arial" pitchFamily="34" charset="0"/>
            </a:endParaRPr>
          </a:p>
          <a:p>
            <a:pPr marL="39688" algn="just">
              <a:defRPr/>
            </a:pPr>
            <a:endParaRPr lang="en-US" dirty="0">
              <a:cs typeface="Arial" pitchFamily="34" charset="0"/>
              <a:sym typeface="Arial" pitchFamily="34" charset="0"/>
            </a:endParaRPr>
          </a:p>
        </p:txBody>
      </p:sp>
      <p:sp>
        <p:nvSpPr>
          <p:cNvPr id="9" name="Rectangle 5"/>
          <p:cNvSpPr>
            <a:spLocks/>
          </p:cNvSpPr>
          <p:nvPr/>
        </p:nvSpPr>
        <p:spPr bwMode="auto">
          <a:xfrm>
            <a:off x="933919" y="4317998"/>
            <a:ext cx="182403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40638" bIns="0">
            <a:spAutoFit/>
          </a:bodyPr>
          <a:lstStyle/>
          <a:p>
            <a:pPr marL="39688" algn="ctr"/>
            <a:r>
              <a:rPr lang="en-US" sz="1500" b="1" dirty="0">
                <a:cs typeface="Arial" pitchFamily="34" charset="0"/>
                <a:sym typeface="Arial" pitchFamily="34" charset="0"/>
              </a:rPr>
              <a:t>European Robin</a:t>
            </a:r>
          </a:p>
          <a:p>
            <a:pPr marL="39688" algn="ctr"/>
            <a:r>
              <a:rPr lang="en-US" sz="1500" b="1" dirty="0">
                <a:solidFill>
                  <a:srgbClr val="002060"/>
                </a:solidFill>
                <a:cs typeface="Arial" pitchFamily="34" charset="0"/>
                <a:sym typeface="Arial" pitchFamily="34" charset="0"/>
              </a:rPr>
              <a:t>(</a:t>
            </a:r>
            <a:r>
              <a:rPr lang="en-US" sz="1500" i="1" dirty="0" err="1">
                <a:solidFill>
                  <a:srgbClr val="002060"/>
                </a:solidFill>
                <a:cs typeface="Arial" pitchFamily="34" charset="0"/>
                <a:sym typeface="Arial" pitchFamily="34" charset="0"/>
              </a:rPr>
              <a:t>Erithacus</a:t>
            </a:r>
            <a:r>
              <a:rPr lang="en-US" sz="1500" i="1" dirty="0">
                <a:solidFill>
                  <a:srgbClr val="002060"/>
                </a:solidFill>
                <a:cs typeface="Arial" pitchFamily="34" charset="0"/>
                <a:sym typeface="Arial" pitchFamily="34" charset="0"/>
              </a:rPr>
              <a:t> </a:t>
            </a:r>
            <a:r>
              <a:rPr lang="en-US" sz="1500" i="1" dirty="0" err="1">
                <a:solidFill>
                  <a:srgbClr val="002060"/>
                </a:solidFill>
                <a:cs typeface="Arial" pitchFamily="34" charset="0"/>
                <a:sym typeface="Arial" pitchFamily="34" charset="0"/>
              </a:rPr>
              <a:t>rubecula</a:t>
            </a:r>
            <a:r>
              <a:rPr lang="en-US" sz="1500" b="1" dirty="0">
                <a:solidFill>
                  <a:srgbClr val="002060"/>
                </a:solidFill>
                <a:cs typeface="Arial" pitchFamily="34" charset="0"/>
                <a:sym typeface="Arial" pitchFamily="34" charset="0"/>
              </a:rPr>
              <a:t>)</a:t>
            </a:r>
          </a:p>
        </p:txBody>
      </p:sp>
      <p:pic>
        <p:nvPicPr>
          <p:cNvPr id="10" name="Picture 6"/>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02900" y="2743199"/>
            <a:ext cx="1771649" cy="1521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7"/>
          <p:cNvPicPr>
            <a:picLocks noChangeArrowheads="1"/>
          </p:cNvPicPr>
          <p:nvPr/>
        </p:nvPicPr>
        <p:blipFill>
          <a:blip r:embed="rId4" cstate="print">
            <a:extLst>
              <a:ext uri="{28A0092B-C50C-407E-A947-70E740481C1C}">
                <a14:useLocalDpi xmlns:a14="http://schemas.microsoft.com/office/drawing/2010/main" xmlns="" val="0"/>
              </a:ext>
            </a:extLst>
          </a:blip>
          <a:srcRect r="2289"/>
          <a:stretch>
            <a:fillRect/>
          </a:stretch>
        </p:blipFill>
        <p:spPr bwMode="auto">
          <a:xfrm>
            <a:off x="4947299" y="2767877"/>
            <a:ext cx="1866900" cy="151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8"/>
          <p:cNvPicPr>
            <a:picLocks noChangeArrowheads="1"/>
          </p:cNvPicPr>
          <p:nvPr/>
        </p:nvPicPr>
        <p:blipFill>
          <a:blip r:embed="rId5" cstate="print">
            <a:extLst>
              <a:ext uri="{28A0092B-C50C-407E-A947-70E740481C1C}">
                <a14:useLocalDpi xmlns:a14="http://schemas.microsoft.com/office/drawing/2010/main" xmlns="" val="0"/>
              </a:ext>
            </a:extLst>
          </a:blip>
          <a:srcRect l="2019" r="6340"/>
          <a:stretch>
            <a:fillRect/>
          </a:stretch>
        </p:blipFill>
        <p:spPr bwMode="auto">
          <a:xfrm>
            <a:off x="7005637" y="2793277"/>
            <a:ext cx="1909763" cy="149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9"/>
          <p:cNvSpPr>
            <a:spLocks/>
          </p:cNvSpPr>
          <p:nvPr/>
        </p:nvSpPr>
        <p:spPr bwMode="auto">
          <a:xfrm>
            <a:off x="2870849" y="4317999"/>
            <a:ext cx="20256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40638" bIns="0">
            <a:spAutoFit/>
          </a:bodyPr>
          <a:lstStyle/>
          <a:p>
            <a:pPr marL="39688" algn="ctr"/>
            <a:r>
              <a:rPr lang="en-US" sz="1500" b="1" dirty="0">
                <a:cs typeface="Arial" pitchFamily="34" charset="0"/>
                <a:sym typeface="Arial" pitchFamily="34" charset="0"/>
              </a:rPr>
              <a:t>Australian silvereyes</a:t>
            </a:r>
          </a:p>
          <a:p>
            <a:pPr marL="39688" algn="ctr"/>
            <a:r>
              <a:rPr lang="en-US" sz="1500" b="1" dirty="0">
                <a:solidFill>
                  <a:srgbClr val="002060"/>
                </a:solidFill>
                <a:cs typeface="Arial" pitchFamily="34" charset="0"/>
                <a:sym typeface="Arial" pitchFamily="34" charset="0"/>
              </a:rPr>
              <a:t>(</a:t>
            </a:r>
            <a:r>
              <a:rPr lang="en-US" sz="1500" i="1" dirty="0" err="1">
                <a:solidFill>
                  <a:srgbClr val="002060"/>
                </a:solidFill>
                <a:cs typeface="Arial" pitchFamily="34" charset="0"/>
                <a:sym typeface="Arial" pitchFamily="34" charset="0"/>
              </a:rPr>
              <a:t>Zosterops</a:t>
            </a:r>
            <a:r>
              <a:rPr lang="en-US" sz="1500" i="1" dirty="0">
                <a:solidFill>
                  <a:srgbClr val="002060"/>
                </a:solidFill>
                <a:cs typeface="Arial" pitchFamily="34" charset="0"/>
                <a:sym typeface="Arial" pitchFamily="34" charset="0"/>
              </a:rPr>
              <a:t> </a:t>
            </a:r>
            <a:r>
              <a:rPr lang="en-US" sz="1500" i="1" dirty="0" err="1">
                <a:solidFill>
                  <a:srgbClr val="002060"/>
                </a:solidFill>
                <a:cs typeface="Arial" pitchFamily="34" charset="0"/>
                <a:sym typeface="Arial" pitchFamily="34" charset="0"/>
              </a:rPr>
              <a:t>lateralis</a:t>
            </a:r>
            <a:r>
              <a:rPr lang="en-US" sz="1500" b="1" dirty="0">
                <a:solidFill>
                  <a:srgbClr val="002060"/>
                </a:solidFill>
                <a:cs typeface="Arial" pitchFamily="34" charset="0"/>
                <a:sym typeface="Arial" pitchFamily="34" charset="0"/>
              </a:rPr>
              <a:t>)</a:t>
            </a:r>
          </a:p>
        </p:txBody>
      </p:sp>
      <p:sp>
        <p:nvSpPr>
          <p:cNvPr id="14" name="Rectangle 10"/>
          <p:cNvSpPr>
            <a:spLocks/>
          </p:cNvSpPr>
          <p:nvPr/>
        </p:nvSpPr>
        <p:spPr bwMode="auto">
          <a:xfrm>
            <a:off x="5089525" y="4340225"/>
            <a:ext cx="16160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40638" bIns="0">
            <a:spAutoFit/>
          </a:bodyPr>
          <a:lstStyle/>
          <a:p>
            <a:pPr marL="39688" algn="ctr"/>
            <a:r>
              <a:rPr lang="en-US" sz="1500" b="1" dirty="0">
                <a:cs typeface="Arial" pitchFamily="34" charset="0"/>
                <a:sym typeface="Arial" pitchFamily="34" charset="0"/>
              </a:rPr>
              <a:t>Garden warblers</a:t>
            </a:r>
          </a:p>
          <a:p>
            <a:pPr marL="39688" algn="ctr"/>
            <a:r>
              <a:rPr lang="en-US" sz="1500" b="1" dirty="0">
                <a:solidFill>
                  <a:srgbClr val="002060"/>
                </a:solidFill>
                <a:cs typeface="Arial" pitchFamily="34" charset="0"/>
                <a:sym typeface="Arial" pitchFamily="34" charset="0"/>
              </a:rPr>
              <a:t>(</a:t>
            </a:r>
            <a:r>
              <a:rPr lang="en-US" sz="1500" i="1" dirty="0">
                <a:solidFill>
                  <a:srgbClr val="002060"/>
                </a:solidFill>
                <a:cs typeface="Arial" pitchFamily="34" charset="0"/>
                <a:sym typeface="Arial" pitchFamily="34" charset="0"/>
              </a:rPr>
              <a:t>Sylvia </a:t>
            </a:r>
            <a:r>
              <a:rPr lang="en-US" sz="1500" i="1" dirty="0" err="1">
                <a:solidFill>
                  <a:srgbClr val="002060"/>
                </a:solidFill>
                <a:cs typeface="Arial" pitchFamily="34" charset="0"/>
                <a:sym typeface="Arial" pitchFamily="34" charset="0"/>
              </a:rPr>
              <a:t>borin</a:t>
            </a:r>
            <a:r>
              <a:rPr lang="en-US" sz="1500" b="1" dirty="0">
                <a:solidFill>
                  <a:srgbClr val="002060"/>
                </a:solidFill>
                <a:cs typeface="Arial" pitchFamily="34" charset="0"/>
                <a:sym typeface="Arial" pitchFamily="34" charset="0"/>
              </a:rPr>
              <a:t>)</a:t>
            </a:r>
          </a:p>
        </p:txBody>
      </p:sp>
      <p:sp>
        <p:nvSpPr>
          <p:cNvPr id="15" name="Rectangle 11"/>
          <p:cNvSpPr>
            <a:spLocks/>
          </p:cNvSpPr>
          <p:nvPr/>
        </p:nvSpPr>
        <p:spPr bwMode="auto">
          <a:xfrm>
            <a:off x="7262812" y="4337050"/>
            <a:ext cx="16017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40638" bIns="0">
            <a:spAutoFit/>
          </a:bodyPr>
          <a:lstStyle/>
          <a:p>
            <a:pPr marL="39688" algn="ctr"/>
            <a:r>
              <a:rPr lang="en-US" sz="1500" b="1" dirty="0">
                <a:cs typeface="Arial" pitchFamily="34" charset="0"/>
                <a:sym typeface="Arial" pitchFamily="34" charset="0"/>
              </a:rPr>
              <a:t>Homing pigeons</a:t>
            </a:r>
          </a:p>
          <a:p>
            <a:pPr marL="39688" algn="ctr"/>
            <a:r>
              <a:rPr lang="en-US" sz="1500" b="1" dirty="0">
                <a:solidFill>
                  <a:srgbClr val="002060"/>
                </a:solidFill>
                <a:cs typeface="Arial" pitchFamily="34" charset="0"/>
                <a:sym typeface="Arial" pitchFamily="34" charset="0"/>
              </a:rPr>
              <a:t>(</a:t>
            </a:r>
            <a:r>
              <a:rPr lang="en-US" sz="1500" i="1" dirty="0">
                <a:solidFill>
                  <a:srgbClr val="002060"/>
                </a:solidFill>
                <a:cs typeface="Arial" pitchFamily="34" charset="0"/>
                <a:sym typeface="Arial" pitchFamily="34" charset="0"/>
              </a:rPr>
              <a:t>Columba </a:t>
            </a:r>
            <a:r>
              <a:rPr lang="en-US" sz="1500" i="1" dirty="0" err="1">
                <a:solidFill>
                  <a:srgbClr val="002060"/>
                </a:solidFill>
                <a:cs typeface="Arial" pitchFamily="34" charset="0"/>
                <a:sym typeface="Arial" pitchFamily="34" charset="0"/>
              </a:rPr>
              <a:t>livia</a:t>
            </a:r>
            <a:r>
              <a:rPr lang="en-US" sz="1500" b="1" dirty="0">
                <a:solidFill>
                  <a:srgbClr val="002060"/>
                </a:solidFill>
                <a:cs typeface="Arial" pitchFamily="34" charset="0"/>
                <a:sym typeface="Arial" pitchFamily="34" charset="0"/>
              </a:rPr>
              <a:t>)</a:t>
            </a:r>
          </a:p>
        </p:txBody>
      </p:sp>
    </p:spTree>
    <p:extLst>
      <p:ext uri="{BB962C8B-B14F-4D97-AF65-F5344CB8AC3E}">
        <p14:creationId xmlns:p14="http://schemas.microsoft.com/office/powerpoint/2010/main" xmlns="" val="35649462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838200" y="92075"/>
            <a:ext cx="8223250" cy="587375"/>
          </a:xfrm>
        </p:spPr>
        <p:txBody>
          <a:bodyPr/>
          <a:lstStyle/>
          <a:p>
            <a:pPr eaLnBrk="1" hangingPunct="1"/>
            <a:r>
              <a:rPr lang="de-DE" dirty="0" smtClean="0"/>
              <a:t>The mechanism is unknown!</a:t>
            </a:r>
            <a:endParaRPr lang="en-US" dirty="0" smtClean="0"/>
          </a:p>
        </p:txBody>
      </p:sp>
      <p:sp>
        <p:nvSpPr>
          <p:cNvPr id="26627" name="Rectangle 3"/>
          <p:cNvSpPr>
            <a:spLocks noChangeArrowheads="1"/>
          </p:cNvSpPr>
          <p:nvPr/>
        </p:nvSpPr>
        <p:spPr bwMode="auto">
          <a:xfrm>
            <a:off x="762000" y="838200"/>
            <a:ext cx="8382000" cy="1754188"/>
          </a:xfrm>
          <a:prstGeom prst="rect">
            <a:avLst/>
          </a:prstGeom>
          <a:noFill/>
          <a:ln w="9525">
            <a:noFill/>
            <a:miter lim="800000"/>
            <a:headEnd/>
            <a:tailEnd/>
          </a:ln>
        </p:spPr>
        <p:txBody>
          <a:bodyPr wrap="square">
            <a:spAutoFit/>
          </a:bodyPr>
          <a:lstStyle/>
          <a:p>
            <a:r>
              <a:rPr lang="de-DE" sz="2400" b="1" dirty="0">
                <a:solidFill>
                  <a:srgbClr val="FF0000"/>
                </a:solidFill>
                <a:cs typeface="Arial" pitchFamily="34" charset="0"/>
              </a:rPr>
              <a:t>Despite an intensive search the mechanism behind the magnetic sense is still unknown!</a:t>
            </a:r>
            <a:endParaRPr lang="en-US" sz="2400" b="1" dirty="0">
              <a:solidFill>
                <a:srgbClr val="FF0000"/>
              </a:solidFill>
              <a:cs typeface="Arial" pitchFamily="34" charset="0"/>
            </a:endParaRPr>
          </a:p>
          <a:p>
            <a:endParaRPr lang="en-US" sz="600" dirty="0">
              <a:cs typeface="Arial" pitchFamily="34" charset="0"/>
            </a:endParaRPr>
          </a:p>
          <a:p>
            <a:r>
              <a:rPr lang="en-US" dirty="0">
                <a:solidFill>
                  <a:srgbClr val="002060"/>
                </a:solidFill>
                <a:cs typeface="Arial" pitchFamily="34" charset="0"/>
              </a:rPr>
              <a:t>Most likely two co-existing receptors detecting magnetic field exist in birds. The existence of the two receptors is motivated by behavioral, physiological and histological studies which were performed during the last decades. </a:t>
            </a:r>
          </a:p>
        </p:txBody>
      </p:sp>
      <p:sp>
        <p:nvSpPr>
          <p:cNvPr id="26628" name="TextBox 5"/>
          <p:cNvSpPr txBox="1">
            <a:spLocks noChangeArrowheads="1"/>
          </p:cNvSpPr>
          <p:nvPr/>
        </p:nvSpPr>
        <p:spPr bwMode="auto">
          <a:xfrm>
            <a:off x="5791200" y="3205877"/>
            <a:ext cx="3352800" cy="2585323"/>
          </a:xfrm>
          <a:prstGeom prst="rect">
            <a:avLst/>
          </a:prstGeom>
          <a:noFill/>
          <a:ln w="9525">
            <a:noFill/>
            <a:miter lim="800000"/>
            <a:headEnd/>
            <a:tailEnd/>
          </a:ln>
        </p:spPr>
        <p:txBody>
          <a:bodyPr wrap="square">
            <a:spAutoFit/>
          </a:bodyPr>
          <a:lstStyle/>
          <a:p>
            <a:pPr marL="342900" indent="-342900">
              <a:buFontTx/>
              <a:buAutoNum type="alphaLcParenBoth"/>
            </a:pPr>
            <a:r>
              <a:rPr lang="de-DE" dirty="0">
                <a:solidFill>
                  <a:srgbClr val="002060"/>
                </a:solidFill>
                <a:cs typeface="Arial" pitchFamily="34" charset="0"/>
              </a:rPr>
              <a:t>The birds have a magnetic field receptor in the eye: </a:t>
            </a:r>
            <a:r>
              <a:rPr lang="de-DE" dirty="0">
                <a:solidFill>
                  <a:srgbClr val="FF0000"/>
                </a:solidFill>
                <a:cs typeface="Arial" pitchFamily="34" charset="0"/>
              </a:rPr>
              <a:t>a magnetic field sensitive protein.</a:t>
            </a:r>
          </a:p>
          <a:p>
            <a:pPr marL="342900" indent="-342900">
              <a:buFontTx/>
              <a:buAutoNum type="alphaLcParenBoth"/>
            </a:pPr>
            <a:endParaRPr lang="de-DE" dirty="0">
              <a:cs typeface="Arial" pitchFamily="34" charset="0"/>
            </a:endParaRPr>
          </a:p>
          <a:p>
            <a:pPr marL="342900" indent="-342900">
              <a:buFontTx/>
              <a:buAutoNum type="alphaLcParenBoth"/>
            </a:pPr>
            <a:r>
              <a:rPr lang="de-DE" dirty="0">
                <a:solidFill>
                  <a:srgbClr val="002060"/>
                </a:solidFill>
                <a:cs typeface="Arial" pitchFamily="34" charset="0"/>
              </a:rPr>
              <a:t>The magnetic field receptor is in the beak: </a:t>
            </a:r>
            <a:r>
              <a:rPr lang="de-DE" dirty="0">
                <a:solidFill>
                  <a:srgbClr val="FF0000"/>
                </a:solidFill>
                <a:cs typeface="Arial" pitchFamily="34" charset="0"/>
              </a:rPr>
              <a:t>a structure consisting of magnetic minerals</a:t>
            </a:r>
            <a:endParaRPr lang="en-US" dirty="0">
              <a:solidFill>
                <a:srgbClr val="FF0000"/>
              </a:solidFill>
              <a:cs typeface="Arial" pitchFamily="34" charset="0"/>
            </a:endParaRPr>
          </a:p>
        </p:txBody>
      </p:sp>
      <p:sp>
        <p:nvSpPr>
          <p:cNvPr id="7" name="Date Placeholder 6"/>
          <p:cNvSpPr>
            <a:spLocks noGrp="1"/>
          </p:cNvSpPr>
          <p:nvPr>
            <p:ph type="dt" sz="half" idx="10"/>
          </p:nvPr>
        </p:nvSpPr>
        <p:spPr/>
        <p:txBody>
          <a:bodyPr/>
          <a:lstStyle/>
          <a:p>
            <a:pPr>
              <a:defRPr/>
            </a:pPr>
            <a:r>
              <a:rPr lang="en-US" dirty="0" smtClean="0"/>
              <a:t>22.12.2010</a:t>
            </a:r>
            <a:endParaRPr lang="en-US" dirty="0"/>
          </a:p>
        </p:txBody>
      </p:sp>
      <p:sp>
        <p:nvSpPr>
          <p:cNvPr id="8" name="Footer Placeholder 7"/>
          <p:cNvSpPr>
            <a:spLocks noGrp="1"/>
          </p:cNvSpPr>
          <p:nvPr>
            <p:ph type="ftr" sz="quarter" idx="11"/>
          </p:nvPr>
        </p:nvSpPr>
        <p:spPr/>
        <p:txBody>
          <a:bodyPr/>
          <a:lstStyle/>
          <a:p>
            <a:pPr>
              <a:defRPr/>
            </a:pPr>
            <a:r>
              <a:rPr lang="en-US" dirty="0" smtClean="0"/>
              <a:t>Quantum Coherent Properties of Spins III</a:t>
            </a:r>
            <a:endParaRPr lang="en-US" dirty="0"/>
          </a:p>
        </p:txBody>
      </p:sp>
      <p:pic>
        <p:nvPicPr>
          <p:cNvPr id="9" name="Picture 2"/>
          <p:cNvPicPr>
            <a:picLocks noChangeAspect="1" noChangeArrowheads="1"/>
          </p:cNvPicPr>
          <p:nvPr/>
        </p:nvPicPr>
        <p:blipFill>
          <a:blip r:embed="rId2" cstate="print"/>
          <a:srcRect/>
          <a:stretch>
            <a:fillRect/>
          </a:stretch>
        </p:blipFill>
        <p:spPr bwMode="auto">
          <a:xfrm>
            <a:off x="860360" y="3048000"/>
            <a:ext cx="4826625" cy="2743200"/>
          </a:xfrm>
          <a:prstGeom prst="rect">
            <a:avLst/>
          </a:prstGeom>
          <a:ln>
            <a:noFill/>
          </a:ln>
          <a:effectLst>
            <a:outerShdw blurRad="292100" dist="139700" dir="2700000" algn="tl" rotWithShape="0">
              <a:srgbClr val="333333">
                <a:alpha val="65000"/>
              </a:srgbClr>
            </a:outerShdw>
          </a:effectLst>
        </p:spPr>
      </p:pic>
      <p:sp>
        <p:nvSpPr>
          <p:cNvPr id="10" name="Rectangle 8"/>
          <p:cNvSpPr>
            <a:spLocks noChangeArrowheads="1"/>
          </p:cNvSpPr>
          <p:nvPr/>
        </p:nvSpPr>
        <p:spPr bwMode="auto">
          <a:xfrm>
            <a:off x="914400" y="6200001"/>
            <a:ext cx="5095177" cy="276999"/>
          </a:xfrm>
          <a:prstGeom prst="rect">
            <a:avLst/>
          </a:prstGeom>
          <a:noFill/>
          <a:ln w="9525" algn="ctr">
            <a:noFill/>
            <a:miter lim="800000"/>
            <a:headEnd/>
            <a:tailEnd/>
          </a:ln>
        </p:spPr>
        <p:txBody>
          <a:bodyPr wrap="none">
            <a:spAutoFit/>
          </a:bodyPr>
          <a:lstStyle/>
          <a:p>
            <a:pPr>
              <a:defRPr/>
            </a:pPr>
            <a:r>
              <a:rPr lang="de-DE" sz="1200" dirty="0">
                <a:solidFill>
                  <a:schemeClr val="bg1">
                    <a:lumMod val="50000"/>
                  </a:schemeClr>
                </a:solidFill>
                <a:latin typeface="Arial" pitchFamily="34" charset="0"/>
                <a:cs typeface="Arial" pitchFamily="34" charset="0"/>
              </a:rPr>
              <a:t>I.A. Solov‘yov, </a:t>
            </a:r>
            <a:r>
              <a:rPr lang="de-DE" sz="1200" dirty="0" smtClean="0">
                <a:solidFill>
                  <a:schemeClr val="bg1">
                    <a:lumMod val="50000"/>
                  </a:schemeClr>
                </a:solidFill>
                <a:latin typeface="Arial" pitchFamily="34" charset="0"/>
                <a:cs typeface="Arial" pitchFamily="34" charset="0"/>
              </a:rPr>
              <a:t>K</a:t>
            </a:r>
            <a:r>
              <a:rPr lang="de-DE" sz="1200" dirty="0">
                <a:solidFill>
                  <a:schemeClr val="bg1">
                    <a:lumMod val="50000"/>
                  </a:schemeClr>
                </a:solidFill>
                <a:latin typeface="Arial" pitchFamily="34" charset="0"/>
                <a:cs typeface="Arial" pitchFamily="34" charset="0"/>
              </a:rPr>
              <a:t>. </a:t>
            </a:r>
            <a:r>
              <a:rPr lang="de-DE" sz="1200" dirty="0" smtClean="0">
                <a:solidFill>
                  <a:schemeClr val="bg1">
                    <a:lumMod val="50000"/>
                  </a:schemeClr>
                </a:solidFill>
                <a:latin typeface="Arial" pitchFamily="34" charset="0"/>
                <a:cs typeface="Arial" pitchFamily="34" charset="0"/>
              </a:rPr>
              <a:t>Schulten, and W. Greiner, </a:t>
            </a:r>
            <a:r>
              <a:rPr lang="de-DE" sz="1200" i="1" dirty="0" smtClean="0">
                <a:solidFill>
                  <a:schemeClr val="bg1">
                    <a:lumMod val="50000"/>
                  </a:schemeClr>
                </a:solidFill>
                <a:latin typeface="Arial" pitchFamily="34" charset="0"/>
                <a:cs typeface="Arial" pitchFamily="34" charset="0"/>
              </a:rPr>
              <a:t>Physik Journal  </a:t>
            </a:r>
            <a:r>
              <a:rPr lang="de-DE" sz="1200" b="1" dirty="0" smtClean="0">
                <a:solidFill>
                  <a:schemeClr val="bg1">
                    <a:lumMod val="50000"/>
                  </a:schemeClr>
                </a:solidFill>
                <a:latin typeface="Arial" pitchFamily="34" charset="0"/>
                <a:cs typeface="Arial" pitchFamily="34" charset="0"/>
              </a:rPr>
              <a:t>9</a:t>
            </a:r>
            <a:r>
              <a:rPr lang="de-DE" sz="1200" dirty="0" smtClean="0">
                <a:solidFill>
                  <a:schemeClr val="bg1">
                    <a:lumMod val="50000"/>
                  </a:schemeClr>
                </a:solidFill>
                <a:latin typeface="Arial" pitchFamily="34" charset="0"/>
                <a:cs typeface="Arial" pitchFamily="34" charset="0"/>
              </a:rPr>
              <a:t>, 23 </a:t>
            </a:r>
            <a:r>
              <a:rPr lang="de-DE" sz="1200" dirty="0">
                <a:solidFill>
                  <a:schemeClr val="bg1">
                    <a:lumMod val="50000"/>
                  </a:schemeClr>
                </a:solidFill>
                <a:latin typeface="Arial" pitchFamily="34" charset="0"/>
                <a:cs typeface="Arial" pitchFamily="34" charset="0"/>
              </a:rPr>
              <a:t>(</a:t>
            </a:r>
            <a:r>
              <a:rPr lang="de-DE" sz="1200" dirty="0" smtClean="0">
                <a:solidFill>
                  <a:schemeClr val="bg1">
                    <a:lumMod val="50000"/>
                  </a:schemeClr>
                </a:solidFill>
                <a:latin typeface="Arial" pitchFamily="34" charset="0"/>
                <a:cs typeface="Arial" pitchFamily="34" charset="0"/>
              </a:rPr>
              <a:t>2010) </a:t>
            </a:r>
            <a:endParaRPr lang="ru-RU" sz="1200" dirty="0">
              <a:solidFill>
                <a:schemeClr val="bg1">
                  <a:lumMod val="5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762000" y="0"/>
            <a:ext cx="8382000" cy="685800"/>
          </a:xfrm>
        </p:spPr>
        <p:txBody>
          <a:bodyPr/>
          <a:lstStyle/>
          <a:p>
            <a:pPr eaLnBrk="1" hangingPunct="1"/>
            <a:r>
              <a:rPr lang="de-DE" dirty="0" smtClean="0">
                <a:latin typeface="Arial" pitchFamily="34" charset="0"/>
                <a:cs typeface="Arial" pitchFamily="34" charset="0"/>
              </a:rPr>
              <a:t>Magnetoreception mechanisms</a:t>
            </a:r>
            <a:endParaRPr lang="ru-RU" dirty="0" smtClean="0">
              <a:latin typeface="Arial" pitchFamily="34" charset="0"/>
              <a:cs typeface="Arial" pitchFamily="34" charset="0"/>
            </a:endParaRPr>
          </a:p>
        </p:txBody>
      </p:sp>
      <p:sp>
        <p:nvSpPr>
          <p:cNvPr id="3076" name="Rectangle 3"/>
          <p:cNvSpPr>
            <a:spLocks noGrp="1" noChangeArrowheads="1"/>
          </p:cNvSpPr>
          <p:nvPr>
            <p:ph type="body" sz="half" idx="1"/>
          </p:nvPr>
        </p:nvSpPr>
        <p:spPr>
          <a:xfrm>
            <a:off x="838200" y="838200"/>
            <a:ext cx="2971800" cy="517525"/>
          </a:xfrm>
          <a:noFill/>
          <a:ln w="19050">
            <a:solidFill>
              <a:srgbClr val="FF0000"/>
            </a:solidFill>
          </a:ln>
        </p:spPr>
        <p:txBody>
          <a:bodyPr/>
          <a:lstStyle/>
          <a:p>
            <a:pPr eaLnBrk="1" hangingPunct="1">
              <a:buFontTx/>
              <a:buNone/>
            </a:pPr>
            <a:r>
              <a:rPr lang="de-DE" sz="2000" dirty="0" smtClean="0">
                <a:solidFill>
                  <a:schemeClr val="tx1"/>
                </a:solidFill>
              </a:rPr>
              <a:t>Radical Pair Mechanism</a:t>
            </a:r>
            <a:endParaRPr lang="ru-RU" sz="2000" dirty="0" smtClean="0">
              <a:solidFill>
                <a:schemeClr val="tx1"/>
              </a:solidFill>
            </a:endParaRPr>
          </a:p>
        </p:txBody>
      </p:sp>
      <p:sp>
        <p:nvSpPr>
          <p:cNvPr id="3077" name="Rectangle 4"/>
          <p:cNvSpPr>
            <a:spLocks noChangeArrowheads="1"/>
          </p:cNvSpPr>
          <p:nvPr/>
        </p:nvSpPr>
        <p:spPr bwMode="auto">
          <a:xfrm>
            <a:off x="5334000" y="838200"/>
            <a:ext cx="3733800" cy="533400"/>
          </a:xfrm>
          <a:prstGeom prst="rect">
            <a:avLst/>
          </a:prstGeom>
          <a:noFill/>
          <a:ln w="19050">
            <a:solidFill>
              <a:srgbClr val="FF0000"/>
            </a:solidFill>
            <a:miter lim="800000"/>
            <a:headEnd/>
            <a:tailEnd/>
          </a:ln>
        </p:spPr>
        <p:txBody>
          <a:bodyPr/>
          <a:lstStyle/>
          <a:p>
            <a:pPr marL="342900" indent="-342900">
              <a:spcBef>
                <a:spcPct val="20000"/>
              </a:spcBef>
              <a:buClr>
                <a:srgbClr val="B4CCE2"/>
              </a:buClr>
            </a:pPr>
            <a:r>
              <a:rPr lang="de-DE" sz="2400" dirty="0"/>
              <a:t>Iron-mineral based model</a:t>
            </a:r>
            <a:endParaRPr lang="ru-RU" sz="2400" dirty="0"/>
          </a:p>
        </p:txBody>
      </p:sp>
      <p:sp>
        <p:nvSpPr>
          <p:cNvPr id="3078" name="Rectangle 7"/>
          <p:cNvSpPr>
            <a:spLocks noChangeArrowheads="1"/>
          </p:cNvSpPr>
          <p:nvPr/>
        </p:nvSpPr>
        <p:spPr bwMode="auto">
          <a:xfrm>
            <a:off x="762000" y="5943600"/>
            <a:ext cx="4419600" cy="646331"/>
          </a:xfrm>
          <a:prstGeom prst="rect">
            <a:avLst/>
          </a:prstGeom>
          <a:noFill/>
          <a:ln w="9525" algn="ctr">
            <a:noFill/>
            <a:miter lim="800000"/>
            <a:headEnd/>
            <a:tailEnd/>
          </a:ln>
        </p:spPr>
        <p:txBody>
          <a:bodyPr wrap="square">
            <a:spAutoFit/>
          </a:bodyPr>
          <a:lstStyle/>
          <a:p>
            <a:pPr>
              <a:defRPr/>
            </a:pPr>
            <a:r>
              <a:rPr lang="ru-RU" sz="1200" dirty="0">
                <a:solidFill>
                  <a:schemeClr val="bg1">
                    <a:lumMod val="50000"/>
                  </a:schemeClr>
                </a:solidFill>
              </a:rPr>
              <a:t>T</a:t>
            </a:r>
            <a:r>
              <a:rPr lang="de-DE" sz="1200" dirty="0">
                <a:solidFill>
                  <a:schemeClr val="bg1">
                    <a:lumMod val="50000"/>
                  </a:schemeClr>
                </a:solidFill>
              </a:rPr>
              <a:t>.</a:t>
            </a:r>
            <a:r>
              <a:rPr lang="ru-RU" sz="1200" dirty="0">
                <a:solidFill>
                  <a:schemeClr val="bg1">
                    <a:lumMod val="50000"/>
                  </a:schemeClr>
                </a:solidFill>
              </a:rPr>
              <a:t> Ritz, S</a:t>
            </a:r>
            <a:r>
              <a:rPr lang="de-DE" sz="1200" dirty="0">
                <a:solidFill>
                  <a:schemeClr val="bg1">
                    <a:lumMod val="50000"/>
                  </a:schemeClr>
                </a:solidFill>
              </a:rPr>
              <a:t>.</a:t>
            </a:r>
            <a:r>
              <a:rPr lang="ru-RU" sz="1200" dirty="0">
                <a:solidFill>
                  <a:schemeClr val="bg1">
                    <a:lumMod val="50000"/>
                  </a:schemeClr>
                </a:solidFill>
              </a:rPr>
              <a:t> Adem, and K</a:t>
            </a:r>
            <a:r>
              <a:rPr lang="de-DE" sz="1200" dirty="0">
                <a:solidFill>
                  <a:schemeClr val="bg1">
                    <a:lumMod val="50000"/>
                  </a:schemeClr>
                </a:solidFill>
              </a:rPr>
              <a:t>.</a:t>
            </a:r>
            <a:r>
              <a:rPr lang="ru-RU" sz="1200" dirty="0">
                <a:solidFill>
                  <a:schemeClr val="bg1">
                    <a:lumMod val="50000"/>
                  </a:schemeClr>
                </a:solidFill>
              </a:rPr>
              <a:t> Schulten</a:t>
            </a:r>
            <a:r>
              <a:rPr lang="de-DE" sz="1200" dirty="0">
                <a:solidFill>
                  <a:schemeClr val="bg1">
                    <a:lumMod val="50000"/>
                  </a:schemeClr>
                </a:solidFill>
              </a:rPr>
              <a:t>, </a:t>
            </a:r>
            <a:r>
              <a:rPr lang="de-DE" sz="1200" dirty="0" smtClean="0">
                <a:solidFill>
                  <a:schemeClr val="bg1">
                    <a:lumMod val="50000"/>
                  </a:schemeClr>
                </a:solidFill>
              </a:rPr>
              <a:t>Biophys. J. </a:t>
            </a:r>
            <a:r>
              <a:rPr lang="de-DE" sz="1200" b="1" dirty="0">
                <a:solidFill>
                  <a:schemeClr val="bg1">
                    <a:lumMod val="50000"/>
                  </a:schemeClr>
                </a:solidFill>
              </a:rPr>
              <a:t>78</a:t>
            </a:r>
            <a:r>
              <a:rPr lang="de-DE" sz="1200" dirty="0">
                <a:solidFill>
                  <a:schemeClr val="bg1">
                    <a:lumMod val="50000"/>
                  </a:schemeClr>
                </a:solidFill>
              </a:rPr>
              <a:t>, 707 (2000)</a:t>
            </a:r>
          </a:p>
          <a:p>
            <a:pPr>
              <a:defRPr/>
            </a:pPr>
            <a:r>
              <a:rPr lang="de-DE" sz="1200" dirty="0">
                <a:solidFill>
                  <a:schemeClr val="bg1">
                    <a:lumMod val="50000"/>
                  </a:schemeClr>
                </a:solidFill>
              </a:rPr>
              <a:t>I. Solov‘yov, D. Chandler, K. Schulten, </a:t>
            </a:r>
            <a:r>
              <a:rPr lang="de-DE" sz="1200" dirty="0" smtClean="0">
                <a:solidFill>
                  <a:schemeClr val="bg1">
                    <a:lumMod val="50000"/>
                  </a:schemeClr>
                </a:solidFill>
              </a:rPr>
              <a:t>Biophys. J. </a:t>
            </a:r>
            <a:r>
              <a:rPr lang="de-DE" sz="1200" b="1" dirty="0" smtClean="0">
                <a:solidFill>
                  <a:schemeClr val="bg1">
                    <a:lumMod val="50000"/>
                  </a:schemeClr>
                </a:solidFill>
              </a:rPr>
              <a:t>92</a:t>
            </a:r>
            <a:r>
              <a:rPr lang="de-DE" sz="1200" dirty="0">
                <a:solidFill>
                  <a:schemeClr val="bg1">
                    <a:lumMod val="50000"/>
                  </a:schemeClr>
                </a:solidFill>
              </a:rPr>
              <a:t>, </a:t>
            </a:r>
            <a:r>
              <a:rPr lang="de-DE" sz="1200" dirty="0" smtClean="0">
                <a:solidFill>
                  <a:schemeClr val="bg1">
                    <a:lumMod val="50000"/>
                  </a:schemeClr>
                </a:solidFill>
              </a:rPr>
              <a:t>2711 (2007</a:t>
            </a:r>
            <a:r>
              <a:rPr lang="de-DE" sz="1200" dirty="0">
                <a:solidFill>
                  <a:schemeClr val="bg1">
                    <a:lumMod val="50000"/>
                  </a:schemeClr>
                </a:solidFill>
              </a:rPr>
              <a:t>) </a:t>
            </a:r>
            <a:endParaRPr lang="ru-RU" sz="1200" dirty="0">
              <a:solidFill>
                <a:schemeClr val="bg1">
                  <a:lumMod val="50000"/>
                </a:schemeClr>
              </a:solidFill>
            </a:endParaRPr>
          </a:p>
        </p:txBody>
      </p:sp>
      <p:sp>
        <p:nvSpPr>
          <p:cNvPr id="3079" name="Rectangle 13"/>
          <p:cNvSpPr>
            <a:spLocks noChangeArrowheads="1"/>
          </p:cNvSpPr>
          <p:nvPr/>
        </p:nvSpPr>
        <p:spPr bwMode="auto">
          <a:xfrm>
            <a:off x="5105400" y="5867400"/>
            <a:ext cx="4038600" cy="830997"/>
          </a:xfrm>
          <a:prstGeom prst="rect">
            <a:avLst/>
          </a:prstGeom>
          <a:noFill/>
          <a:ln w="9525" algn="ctr">
            <a:noFill/>
            <a:miter lim="800000"/>
            <a:headEnd/>
            <a:tailEnd/>
          </a:ln>
        </p:spPr>
        <p:txBody>
          <a:bodyPr wrap="square">
            <a:spAutoFit/>
          </a:bodyPr>
          <a:lstStyle/>
          <a:p>
            <a:pPr algn="just">
              <a:defRPr/>
            </a:pPr>
            <a:r>
              <a:rPr lang="de-DE" sz="1200" dirty="0">
                <a:solidFill>
                  <a:schemeClr val="bg1">
                    <a:lumMod val="50000"/>
                  </a:schemeClr>
                </a:solidFill>
                <a:latin typeface="+mj-lt"/>
              </a:rPr>
              <a:t>G. Fleissner, </a:t>
            </a:r>
            <a:r>
              <a:rPr lang="de-DE" sz="1200" i="1" dirty="0">
                <a:solidFill>
                  <a:schemeClr val="bg1">
                    <a:lumMod val="50000"/>
                  </a:schemeClr>
                </a:solidFill>
                <a:latin typeface="+mj-lt"/>
              </a:rPr>
              <a:t>et al</a:t>
            </a:r>
            <a:r>
              <a:rPr lang="de-DE" sz="1200" dirty="0">
                <a:solidFill>
                  <a:schemeClr val="bg1">
                    <a:lumMod val="50000"/>
                  </a:schemeClr>
                </a:solidFill>
                <a:latin typeface="+mj-lt"/>
              </a:rPr>
              <a:t>, </a:t>
            </a:r>
            <a:r>
              <a:rPr lang="de-DE" sz="1200" dirty="0" smtClean="0">
                <a:solidFill>
                  <a:schemeClr val="bg1">
                    <a:lumMod val="50000"/>
                  </a:schemeClr>
                </a:solidFill>
                <a:latin typeface="+mj-lt"/>
              </a:rPr>
              <a:t>J. Comp</a:t>
            </a:r>
            <a:r>
              <a:rPr lang="de-DE" sz="1200" dirty="0">
                <a:solidFill>
                  <a:schemeClr val="bg1">
                    <a:lumMod val="50000"/>
                  </a:schemeClr>
                </a:solidFill>
                <a:latin typeface="+mj-lt"/>
              </a:rPr>
              <a:t>. Neur. </a:t>
            </a:r>
            <a:r>
              <a:rPr lang="de-DE" sz="1200" b="1" dirty="0">
                <a:solidFill>
                  <a:schemeClr val="bg1">
                    <a:lumMod val="50000"/>
                  </a:schemeClr>
                </a:solidFill>
                <a:latin typeface="+mj-lt"/>
              </a:rPr>
              <a:t>458</a:t>
            </a:r>
            <a:r>
              <a:rPr lang="de-DE" sz="1200" dirty="0">
                <a:solidFill>
                  <a:schemeClr val="bg1">
                    <a:lumMod val="50000"/>
                  </a:schemeClr>
                </a:solidFill>
                <a:latin typeface="+mj-lt"/>
              </a:rPr>
              <a:t>, 350 (2003)</a:t>
            </a:r>
          </a:p>
          <a:p>
            <a:pPr algn="just">
              <a:defRPr/>
            </a:pPr>
            <a:r>
              <a:rPr lang="de-DE" sz="1200" dirty="0">
                <a:solidFill>
                  <a:schemeClr val="bg1">
                    <a:lumMod val="50000"/>
                  </a:schemeClr>
                </a:solidFill>
                <a:latin typeface="+mj-lt"/>
              </a:rPr>
              <a:t>G. Fleissner, </a:t>
            </a:r>
            <a:r>
              <a:rPr lang="de-DE" sz="1200" i="1" dirty="0">
                <a:solidFill>
                  <a:schemeClr val="bg1">
                    <a:lumMod val="50000"/>
                  </a:schemeClr>
                </a:solidFill>
                <a:latin typeface="+mj-lt"/>
              </a:rPr>
              <a:t>et al,</a:t>
            </a:r>
            <a:r>
              <a:rPr lang="de-DE" sz="1200" dirty="0">
                <a:solidFill>
                  <a:schemeClr val="bg1">
                    <a:lumMod val="50000"/>
                  </a:schemeClr>
                </a:solidFill>
                <a:latin typeface="+mj-lt"/>
              </a:rPr>
              <a:t> Naturwissenschaften </a:t>
            </a:r>
            <a:r>
              <a:rPr lang="de-DE" sz="1200" b="1" dirty="0">
                <a:solidFill>
                  <a:schemeClr val="bg1">
                    <a:lumMod val="50000"/>
                  </a:schemeClr>
                </a:solidFill>
                <a:latin typeface="+mj-lt"/>
              </a:rPr>
              <a:t>94</a:t>
            </a:r>
            <a:r>
              <a:rPr lang="de-DE" sz="1200" dirty="0">
                <a:solidFill>
                  <a:schemeClr val="bg1">
                    <a:lumMod val="50000"/>
                  </a:schemeClr>
                </a:solidFill>
                <a:latin typeface="+mj-lt"/>
              </a:rPr>
              <a:t>, </a:t>
            </a:r>
            <a:r>
              <a:rPr lang="en-US" sz="1200" dirty="0">
                <a:solidFill>
                  <a:schemeClr val="bg1">
                    <a:lumMod val="50000"/>
                  </a:schemeClr>
                </a:solidFill>
                <a:latin typeface="+mj-lt"/>
              </a:rPr>
              <a:t>631</a:t>
            </a:r>
            <a:r>
              <a:rPr lang="de-DE" sz="1200" dirty="0">
                <a:solidFill>
                  <a:schemeClr val="bg1">
                    <a:lumMod val="50000"/>
                  </a:schemeClr>
                </a:solidFill>
                <a:latin typeface="+mj-lt"/>
              </a:rPr>
              <a:t> (2007)</a:t>
            </a:r>
          </a:p>
          <a:p>
            <a:pPr algn="just">
              <a:defRPr/>
            </a:pPr>
            <a:r>
              <a:rPr lang="de-DE" sz="1200" dirty="0">
                <a:solidFill>
                  <a:schemeClr val="bg1">
                    <a:lumMod val="50000"/>
                  </a:schemeClr>
                </a:solidFill>
                <a:latin typeface="+mj-lt"/>
              </a:rPr>
              <a:t>I. Solov‘yov, W. Greiner, Biophysical J. </a:t>
            </a:r>
            <a:r>
              <a:rPr lang="de-DE" sz="1200" b="1" dirty="0">
                <a:solidFill>
                  <a:schemeClr val="bg1">
                    <a:lumMod val="50000"/>
                  </a:schemeClr>
                </a:solidFill>
                <a:latin typeface="+mj-lt"/>
              </a:rPr>
              <a:t>93</a:t>
            </a:r>
            <a:r>
              <a:rPr lang="de-DE" sz="1200" dirty="0">
                <a:solidFill>
                  <a:schemeClr val="bg1">
                    <a:lumMod val="50000"/>
                  </a:schemeClr>
                </a:solidFill>
                <a:latin typeface="+mj-lt"/>
              </a:rPr>
              <a:t>, 1493 (2007)</a:t>
            </a:r>
          </a:p>
          <a:p>
            <a:pPr algn="just">
              <a:defRPr/>
            </a:pPr>
            <a:endParaRPr lang="de-DE" sz="1200" dirty="0">
              <a:solidFill>
                <a:schemeClr val="bg1">
                  <a:lumMod val="50000"/>
                </a:schemeClr>
              </a:solidFill>
            </a:endParaRPr>
          </a:p>
        </p:txBody>
      </p:sp>
      <p:pic>
        <p:nvPicPr>
          <p:cNvPr id="3080" name="Picture 12"/>
          <p:cNvPicPr>
            <a:picLocks noChangeAspect="1" noChangeArrowheads="1"/>
          </p:cNvPicPr>
          <p:nvPr/>
        </p:nvPicPr>
        <p:blipFill>
          <a:blip r:embed="rId3" cstate="print"/>
          <a:srcRect/>
          <a:stretch>
            <a:fillRect/>
          </a:stretch>
        </p:blipFill>
        <p:spPr bwMode="auto">
          <a:xfrm>
            <a:off x="5651500" y="1447800"/>
            <a:ext cx="3340100" cy="4038600"/>
          </a:xfrm>
          <a:prstGeom prst="rect">
            <a:avLst/>
          </a:prstGeom>
          <a:noFill/>
          <a:ln w="9525" algn="ctr">
            <a:noFill/>
            <a:miter lim="800000"/>
            <a:headEnd/>
            <a:tailEnd/>
          </a:ln>
        </p:spPr>
      </p:pic>
      <p:pic>
        <p:nvPicPr>
          <p:cNvPr id="3081" name="Picture 11"/>
          <p:cNvPicPr>
            <a:picLocks noChangeAspect="1" noChangeArrowheads="1"/>
          </p:cNvPicPr>
          <p:nvPr/>
        </p:nvPicPr>
        <p:blipFill>
          <a:blip r:embed="rId4" cstate="print"/>
          <a:srcRect/>
          <a:stretch>
            <a:fillRect/>
          </a:stretch>
        </p:blipFill>
        <p:spPr bwMode="auto">
          <a:xfrm>
            <a:off x="819150" y="1390650"/>
            <a:ext cx="3600450" cy="2647950"/>
          </a:xfrm>
          <a:prstGeom prst="rect">
            <a:avLst/>
          </a:prstGeom>
          <a:noFill/>
          <a:ln w="9525" algn="ctr">
            <a:noFill/>
            <a:miter lim="800000"/>
            <a:headEnd/>
            <a:tailEnd/>
          </a:ln>
        </p:spPr>
      </p:pic>
      <p:graphicFrame>
        <p:nvGraphicFramePr>
          <p:cNvPr id="3074" name="Object 12"/>
          <p:cNvGraphicFramePr>
            <a:graphicFrameLocks noChangeAspect="1"/>
          </p:cNvGraphicFramePr>
          <p:nvPr/>
        </p:nvGraphicFramePr>
        <p:xfrm>
          <a:off x="914400" y="4648200"/>
          <a:ext cx="3052763" cy="946150"/>
        </p:xfrm>
        <a:graphic>
          <a:graphicData uri="http://schemas.openxmlformats.org/presentationml/2006/ole">
            <p:oleObj spid="_x0000_s96258" name="Equation" r:id="rId5" imgW="1638000" imgH="507960" progId="">
              <p:embed/>
            </p:oleObj>
          </a:graphicData>
        </a:graphic>
      </p:graphicFrame>
      <p:sp>
        <p:nvSpPr>
          <p:cNvPr id="3082" name="TextBox 13"/>
          <p:cNvSpPr txBox="1">
            <a:spLocks noChangeArrowheads="1"/>
          </p:cNvSpPr>
          <p:nvPr/>
        </p:nvSpPr>
        <p:spPr bwMode="auto">
          <a:xfrm>
            <a:off x="914400" y="4191000"/>
            <a:ext cx="3813175" cy="369888"/>
          </a:xfrm>
          <a:prstGeom prst="rect">
            <a:avLst/>
          </a:prstGeom>
          <a:noFill/>
          <a:ln w="9525">
            <a:noFill/>
            <a:miter lim="800000"/>
            <a:headEnd/>
            <a:tailEnd/>
          </a:ln>
        </p:spPr>
        <p:txBody>
          <a:bodyPr wrap="none">
            <a:spAutoFit/>
          </a:bodyPr>
          <a:lstStyle/>
          <a:p>
            <a:r>
              <a:rPr lang="de-DE" dirty="0">
                <a:solidFill>
                  <a:srgbClr val="002060"/>
                </a:solidFill>
              </a:rPr>
              <a:t>Example:  ethane (C</a:t>
            </a:r>
            <a:r>
              <a:rPr lang="de-DE" baseline="-25000" dirty="0">
                <a:solidFill>
                  <a:srgbClr val="002060"/>
                </a:solidFill>
              </a:rPr>
              <a:t>2</a:t>
            </a:r>
            <a:r>
              <a:rPr lang="de-DE" dirty="0">
                <a:solidFill>
                  <a:srgbClr val="002060"/>
                </a:solidFill>
              </a:rPr>
              <a:t>H</a:t>
            </a:r>
            <a:r>
              <a:rPr lang="de-DE" baseline="-25000" dirty="0">
                <a:solidFill>
                  <a:srgbClr val="002060"/>
                </a:solidFill>
              </a:rPr>
              <a:t>6</a:t>
            </a:r>
            <a:r>
              <a:rPr lang="de-DE" dirty="0">
                <a:solidFill>
                  <a:srgbClr val="002060"/>
                </a:solidFill>
              </a:rPr>
              <a:t>) formation</a:t>
            </a:r>
            <a:endParaRPr lang="en-US" dirty="0">
              <a:solidFill>
                <a:srgbClr val="002060"/>
              </a:solidFill>
            </a:endParaRPr>
          </a:p>
        </p:txBody>
      </p:sp>
      <p:sp>
        <p:nvSpPr>
          <p:cNvPr id="3083" name="TextBox 14"/>
          <p:cNvSpPr txBox="1">
            <a:spLocks noChangeArrowheads="1"/>
          </p:cNvSpPr>
          <p:nvPr/>
        </p:nvSpPr>
        <p:spPr bwMode="auto">
          <a:xfrm>
            <a:off x="3967163" y="4800600"/>
            <a:ext cx="1900237" cy="276225"/>
          </a:xfrm>
          <a:prstGeom prst="rect">
            <a:avLst/>
          </a:prstGeom>
          <a:noFill/>
          <a:ln w="9525">
            <a:noFill/>
            <a:miter lim="800000"/>
            <a:headEnd/>
            <a:tailEnd/>
          </a:ln>
        </p:spPr>
        <p:txBody>
          <a:bodyPr wrap="none">
            <a:spAutoFit/>
          </a:bodyPr>
          <a:lstStyle/>
          <a:p>
            <a:r>
              <a:rPr lang="de-DE" sz="1200" dirty="0">
                <a:solidFill>
                  <a:srgbClr val="002060"/>
                </a:solidFill>
              </a:rPr>
              <a:t>Reactants in singlet state</a:t>
            </a:r>
            <a:endParaRPr lang="en-US" sz="1200" dirty="0">
              <a:solidFill>
                <a:srgbClr val="002060"/>
              </a:solidFill>
            </a:endParaRPr>
          </a:p>
        </p:txBody>
      </p:sp>
      <p:sp>
        <p:nvSpPr>
          <p:cNvPr id="3084" name="TextBox 15"/>
          <p:cNvSpPr txBox="1">
            <a:spLocks noChangeArrowheads="1"/>
          </p:cNvSpPr>
          <p:nvPr/>
        </p:nvSpPr>
        <p:spPr bwMode="auto">
          <a:xfrm>
            <a:off x="3962400" y="5181600"/>
            <a:ext cx="1831975" cy="276225"/>
          </a:xfrm>
          <a:prstGeom prst="rect">
            <a:avLst/>
          </a:prstGeom>
          <a:noFill/>
          <a:ln w="9525">
            <a:noFill/>
            <a:miter lim="800000"/>
            <a:headEnd/>
            <a:tailEnd/>
          </a:ln>
        </p:spPr>
        <p:txBody>
          <a:bodyPr wrap="none">
            <a:spAutoFit/>
          </a:bodyPr>
          <a:lstStyle/>
          <a:p>
            <a:r>
              <a:rPr lang="de-DE" sz="1200">
                <a:solidFill>
                  <a:srgbClr val="002060"/>
                </a:solidFill>
              </a:rPr>
              <a:t>Reactants in triplet state</a:t>
            </a:r>
            <a:endParaRPr lang="en-US" sz="1200">
              <a:solidFill>
                <a:srgbClr val="002060"/>
              </a:solidFill>
            </a:endParaRPr>
          </a:p>
        </p:txBody>
      </p:sp>
      <p:sp>
        <p:nvSpPr>
          <p:cNvPr id="3085" name="TextBox 12"/>
          <p:cNvSpPr txBox="1">
            <a:spLocks noChangeArrowheads="1"/>
          </p:cNvSpPr>
          <p:nvPr/>
        </p:nvSpPr>
        <p:spPr bwMode="auto">
          <a:xfrm>
            <a:off x="2286000" y="1447800"/>
            <a:ext cx="3429000" cy="1323975"/>
          </a:xfrm>
          <a:prstGeom prst="rect">
            <a:avLst/>
          </a:prstGeom>
          <a:noFill/>
          <a:ln w="9525">
            <a:noFill/>
            <a:miter lim="800000"/>
            <a:headEnd/>
            <a:tailEnd/>
          </a:ln>
        </p:spPr>
        <p:txBody>
          <a:bodyPr>
            <a:spAutoFit/>
          </a:bodyPr>
          <a:lstStyle/>
          <a:p>
            <a:r>
              <a:rPr lang="en-US" sz="1600" dirty="0">
                <a:solidFill>
                  <a:srgbClr val="002060"/>
                </a:solidFill>
              </a:rPr>
              <a:t>Radicals are atoms, molecules or ions with unpaired electrons. These unpaired electrons are usually highly reactive, so radicals are likely to take part in chemical reactions.</a:t>
            </a:r>
          </a:p>
        </p:txBody>
      </p:sp>
      <p:sp>
        <p:nvSpPr>
          <p:cNvPr id="20" name="Date Placeholder 6"/>
          <p:cNvSpPr>
            <a:spLocks noGrp="1"/>
          </p:cNvSpPr>
          <p:nvPr>
            <p:ph type="dt" sz="half" idx="10"/>
          </p:nvPr>
        </p:nvSpPr>
        <p:spPr>
          <a:xfrm>
            <a:off x="838200" y="6638544"/>
            <a:ext cx="1893888" cy="152400"/>
          </a:xfrm>
        </p:spPr>
        <p:txBody>
          <a:bodyPr/>
          <a:lstStyle/>
          <a:p>
            <a:pPr>
              <a:defRPr/>
            </a:pPr>
            <a:r>
              <a:rPr lang="en-US" dirty="0" smtClean="0">
                <a:latin typeface="Tahoma" pitchFamily="34" charset="0"/>
                <a:ea typeface="Tahoma" pitchFamily="34" charset="0"/>
                <a:cs typeface="Tahoma" pitchFamily="34" charset="0"/>
              </a:rPr>
              <a:t>22.12.2010</a:t>
            </a:r>
            <a:endParaRPr lang="en-US" dirty="0">
              <a:latin typeface="Tahoma" pitchFamily="34" charset="0"/>
              <a:ea typeface="Tahoma" pitchFamily="34" charset="0"/>
              <a:cs typeface="Tahoma" pitchFamily="34" charset="0"/>
            </a:endParaRPr>
          </a:p>
        </p:txBody>
      </p:sp>
      <p:sp>
        <p:nvSpPr>
          <p:cNvPr id="21" name="Footer Placeholder 7"/>
          <p:cNvSpPr txBox="1">
            <a:spLocks/>
          </p:cNvSpPr>
          <p:nvPr/>
        </p:nvSpPr>
        <p:spPr>
          <a:xfrm>
            <a:off x="2514601" y="6634163"/>
            <a:ext cx="6161088" cy="223837"/>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chemeClr val="tx1">
                    <a:lumMod val="60000"/>
                    <a:lumOff val="40000"/>
                  </a:schemeClr>
                </a:solidFill>
                <a:effectLst/>
                <a:uLnTx/>
                <a:uFillTx/>
                <a:latin typeface="Tahoma" pitchFamily="34" charset="0"/>
                <a:ea typeface="Tahoma" pitchFamily="34" charset="0"/>
                <a:cs typeface="Tahoma" pitchFamily="34" charset="0"/>
              </a:rPr>
              <a:t>Quantum Coherent Properties of Spins III</a:t>
            </a:r>
            <a:endParaRPr kumimoji="0" lang="en-US" sz="1000" b="0" i="0" u="none" strike="noStrike" kern="1200" cap="none" spc="0" normalizeH="0" baseline="0" noProof="0" dirty="0">
              <a:ln>
                <a:noFill/>
              </a:ln>
              <a:solidFill>
                <a:schemeClr val="tx1">
                  <a:lumMod val="60000"/>
                  <a:lumOff val="40000"/>
                </a:schemeClr>
              </a:solidFill>
              <a:effectLst/>
              <a:uLnTx/>
              <a:uFillTx/>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94175" y="2824163"/>
            <a:ext cx="4645025" cy="273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3" name="Rectangle 2"/>
          <p:cNvSpPr>
            <a:spLocks/>
          </p:cNvSpPr>
          <p:nvPr/>
        </p:nvSpPr>
        <p:spPr bwMode="auto">
          <a:xfrm>
            <a:off x="838199" y="4038746"/>
            <a:ext cx="2898775" cy="107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638" bIns="0"/>
          <a:lstStyle/>
          <a:p>
            <a:pPr marL="39688">
              <a:spcBef>
                <a:spcPts val="1400"/>
              </a:spcBef>
            </a:pPr>
            <a:r>
              <a:rPr lang="en-US" sz="2100" dirty="0">
                <a:solidFill>
                  <a:srgbClr val="002060"/>
                </a:solidFill>
                <a:cs typeface="Times" charset="0"/>
              </a:rPr>
              <a:t>Birds must know the direction of “up” to differentiate North from South</a:t>
            </a:r>
          </a:p>
        </p:txBody>
      </p:sp>
      <p:grpSp>
        <p:nvGrpSpPr>
          <p:cNvPr id="4" name="Group 3"/>
          <p:cNvGrpSpPr>
            <a:grpSpLocks/>
          </p:cNvGrpSpPr>
          <p:nvPr/>
        </p:nvGrpSpPr>
        <p:grpSpPr bwMode="auto">
          <a:xfrm>
            <a:off x="3432717" y="1067030"/>
            <a:ext cx="5483224" cy="839788"/>
            <a:chOff x="548" y="-884"/>
            <a:chExt cx="4912" cy="752"/>
          </a:xfrm>
        </p:grpSpPr>
        <p:sp>
          <p:nvSpPr>
            <p:cNvPr id="20489" name="Rectangle 4"/>
            <p:cNvSpPr>
              <a:spLocks/>
            </p:cNvSpPr>
            <p:nvPr/>
          </p:nvSpPr>
          <p:spPr bwMode="auto">
            <a:xfrm>
              <a:off x="548" y="-884"/>
              <a:ext cx="4912" cy="752"/>
            </a:xfrm>
            <a:prstGeom prst="rect">
              <a:avLst/>
            </a:prstGeom>
            <a:solidFill>
              <a:srgbClr val="FFFAC1"/>
            </a:solidFill>
            <a:ln w="12700">
              <a:solidFill>
                <a:schemeClr val="tx1"/>
              </a:solidFill>
              <a:round/>
              <a:headEnd/>
              <a:tailEnd/>
            </a:ln>
          </p:spPr>
          <p:txBody>
            <a:bodyPr lIns="0" tIns="0" rIns="0" bIns="0"/>
            <a:lstStyle/>
            <a:p>
              <a:endParaRPr lang="en-US"/>
            </a:p>
          </p:txBody>
        </p:sp>
        <p:sp>
          <p:nvSpPr>
            <p:cNvPr id="20490" name="Rectangle 5"/>
            <p:cNvSpPr>
              <a:spLocks/>
            </p:cNvSpPr>
            <p:nvPr/>
          </p:nvSpPr>
          <p:spPr bwMode="auto">
            <a:xfrm>
              <a:off x="618" y="-756"/>
              <a:ext cx="4029" cy="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57799" bIns="0" anchor="ctr">
              <a:spAutoFit/>
            </a:bodyPr>
            <a:lstStyle/>
            <a:p>
              <a:pPr marL="39688"/>
              <a:r>
                <a:rPr lang="en-US" dirty="0">
                  <a:cs typeface="Times" charset="0"/>
                </a:rPr>
                <a:t>Perception depends only on the inclination </a:t>
              </a:r>
            </a:p>
            <a:p>
              <a:pPr marL="39688"/>
              <a:r>
                <a:rPr lang="en-US" dirty="0">
                  <a:cs typeface="Times" charset="0"/>
                </a:rPr>
                <a:t>of the field lines, not the polarity</a:t>
              </a:r>
            </a:p>
          </p:txBody>
        </p:sp>
      </p:grpSp>
      <p:pic>
        <p:nvPicPr>
          <p:cNvPr id="20485" name="Picture 6"/>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8200" y="1066800"/>
            <a:ext cx="2517775" cy="1884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6" name="Rectangle 7"/>
          <p:cNvSpPr>
            <a:spLocks/>
          </p:cNvSpPr>
          <p:nvPr/>
        </p:nvSpPr>
        <p:spPr bwMode="auto">
          <a:xfrm>
            <a:off x="981075" y="3013075"/>
            <a:ext cx="16589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40638" bIns="0">
            <a:spAutoFit/>
          </a:bodyPr>
          <a:lstStyle/>
          <a:p>
            <a:pPr marL="39688"/>
            <a:r>
              <a:rPr lang="en-US" dirty="0">
                <a:cs typeface="Arial" charset="0"/>
                <a:sym typeface="Times New Roman" pitchFamily="18" charset="0"/>
              </a:rPr>
              <a:t>European robin</a:t>
            </a:r>
          </a:p>
        </p:txBody>
      </p:sp>
      <p:sp>
        <p:nvSpPr>
          <p:cNvPr id="20487" name="Rectangle 8"/>
          <p:cNvSpPr>
            <a:spLocks/>
          </p:cNvSpPr>
          <p:nvPr/>
        </p:nvSpPr>
        <p:spPr bwMode="auto">
          <a:xfrm>
            <a:off x="1261872" y="91440"/>
            <a:ext cx="7799832" cy="585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638" bIns="0" anchor="ctr" anchorCtr="0"/>
          <a:lstStyle/>
          <a:p>
            <a:pPr marL="39688">
              <a:spcBef>
                <a:spcPts val="2650"/>
              </a:spcBef>
            </a:pPr>
            <a:r>
              <a:rPr lang="en-US" sz="2400" dirty="0">
                <a:solidFill>
                  <a:schemeClr val="tx2"/>
                </a:solidFill>
                <a:cs typeface="Times" charset="0"/>
              </a:rPr>
              <a:t>Avian compass is an inclination compass</a:t>
            </a:r>
          </a:p>
        </p:txBody>
      </p:sp>
      <p:sp>
        <p:nvSpPr>
          <p:cNvPr id="10" name="Text Box 6"/>
          <p:cNvSpPr txBox="1">
            <a:spLocks noChangeArrowheads="1"/>
          </p:cNvSpPr>
          <p:nvPr/>
        </p:nvSpPr>
        <p:spPr bwMode="auto">
          <a:xfrm>
            <a:off x="838198" y="6096000"/>
            <a:ext cx="4323590" cy="461665"/>
          </a:xfrm>
          <a:prstGeom prst="rect">
            <a:avLst/>
          </a:prstGeom>
          <a:noFill/>
          <a:ln w="9525">
            <a:noFill/>
            <a:miter lim="800000"/>
            <a:headEnd/>
            <a:tailEnd/>
          </a:ln>
          <a:effectLst/>
        </p:spPr>
        <p:txBody>
          <a:bodyPr wrap="square">
            <a:spAutoFit/>
          </a:bodyPr>
          <a:lstStyle/>
          <a:p>
            <a:pPr>
              <a:defRPr/>
            </a:pPr>
            <a:r>
              <a:rPr lang="de-DE" sz="1200" dirty="0">
                <a:solidFill>
                  <a:schemeClr val="bg1">
                    <a:lumMod val="50000"/>
                  </a:schemeClr>
                </a:solidFill>
                <a:latin typeface="Arial" pitchFamily="34" charset="0"/>
              </a:rPr>
              <a:t>R. Wiltschko and W. Wiltschko, Science </a:t>
            </a:r>
            <a:r>
              <a:rPr lang="de-DE" sz="1200" b="1" dirty="0">
                <a:solidFill>
                  <a:schemeClr val="bg1">
                    <a:lumMod val="50000"/>
                  </a:schemeClr>
                </a:solidFill>
                <a:latin typeface="Arial" pitchFamily="34" charset="0"/>
              </a:rPr>
              <a:t>176</a:t>
            </a:r>
            <a:r>
              <a:rPr lang="de-DE" sz="1200" dirty="0">
                <a:solidFill>
                  <a:schemeClr val="bg1">
                    <a:lumMod val="50000"/>
                  </a:schemeClr>
                </a:solidFill>
                <a:latin typeface="Arial" pitchFamily="34" charset="0"/>
              </a:rPr>
              <a:t>, 62 (1972)</a:t>
            </a:r>
          </a:p>
          <a:p>
            <a:pPr>
              <a:defRPr/>
            </a:pPr>
            <a:r>
              <a:rPr lang="de-DE" sz="1200" dirty="0">
                <a:solidFill>
                  <a:schemeClr val="bg1">
                    <a:lumMod val="50000"/>
                  </a:schemeClr>
                </a:solidFill>
                <a:latin typeface="Arial" pitchFamily="34" charset="0"/>
              </a:rPr>
              <a:t>W. Wiltschko, </a:t>
            </a:r>
            <a:r>
              <a:rPr lang="de-DE" sz="1200" i="1" dirty="0">
                <a:solidFill>
                  <a:schemeClr val="bg1">
                    <a:lumMod val="50000"/>
                  </a:schemeClr>
                </a:solidFill>
                <a:latin typeface="Arial" pitchFamily="34" charset="0"/>
              </a:rPr>
              <a:t>et al, </a:t>
            </a:r>
            <a:r>
              <a:rPr lang="de-DE" sz="1200" dirty="0">
                <a:solidFill>
                  <a:schemeClr val="bg1">
                    <a:lumMod val="50000"/>
                  </a:schemeClr>
                </a:solidFill>
                <a:latin typeface="Arial" pitchFamily="34" charset="0"/>
              </a:rPr>
              <a:t>Birkhauuser Verlag Basel, 167 (1993)</a:t>
            </a:r>
            <a:endParaRPr lang="ru-RU" sz="1200" dirty="0">
              <a:solidFill>
                <a:schemeClr val="bg1">
                  <a:lumMod val="50000"/>
                </a:schemeClr>
              </a:solidFill>
              <a:latin typeface="Arial" pitchFamily="34" charset="0"/>
            </a:endParaRPr>
          </a:p>
        </p:txBody>
      </p:sp>
      <p:sp>
        <p:nvSpPr>
          <p:cNvPr id="2" name="Date Placeholder 1"/>
          <p:cNvSpPr>
            <a:spLocks noGrp="1"/>
          </p:cNvSpPr>
          <p:nvPr>
            <p:ph type="dt" sz="half" idx="10"/>
          </p:nvPr>
        </p:nvSpPr>
        <p:spPr/>
        <p:txBody>
          <a:bodyPr/>
          <a:lstStyle/>
          <a:p>
            <a:pPr>
              <a:defRPr/>
            </a:pPr>
            <a:r>
              <a:rPr lang="en-US" smtClean="0"/>
              <a:t>22.12.2010</a:t>
            </a:r>
            <a:endParaRPr lang="en-US" dirty="0"/>
          </a:p>
        </p:txBody>
      </p:sp>
      <p:sp>
        <p:nvSpPr>
          <p:cNvPr id="3" name="Footer Placeholder 2"/>
          <p:cNvSpPr>
            <a:spLocks noGrp="1"/>
          </p:cNvSpPr>
          <p:nvPr>
            <p:ph type="ftr" sz="quarter" idx="11"/>
          </p:nvPr>
        </p:nvSpPr>
        <p:spPr/>
        <p:txBody>
          <a:bodyPr/>
          <a:lstStyle/>
          <a:p>
            <a:pPr>
              <a:defRPr/>
            </a:pPr>
            <a:r>
              <a:rPr lang="en-US" smtClean="0"/>
              <a:t>Quantum Coherent Properties of Spins III</a:t>
            </a:r>
            <a:endParaRPr lang="en-US" dirty="0"/>
          </a:p>
        </p:txBody>
      </p:sp>
    </p:spTree>
    <p:extLst>
      <p:ext uri="{BB962C8B-B14F-4D97-AF65-F5344CB8AC3E}">
        <p14:creationId xmlns:p14="http://schemas.microsoft.com/office/powerpoint/2010/main" xmlns="" val="96955057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m62-research">
  <a:themeElements>
    <a:clrScheme name="">
      <a:dk1>
        <a:srgbClr val="293A46"/>
      </a:dk1>
      <a:lt1>
        <a:srgbClr val="FFFFFF"/>
      </a:lt1>
      <a:dk2>
        <a:srgbClr val="FFFFFF"/>
      </a:dk2>
      <a:lt2>
        <a:srgbClr val="C3C3C3"/>
      </a:lt2>
      <a:accent1>
        <a:srgbClr val="364D5C"/>
      </a:accent1>
      <a:accent2>
        <a:srgbClr val="5E85A0"/>
      </a:accent2>
      <a:accent3>
        <a:srgbClr val="FFFFFF"/>
      </a:accent3>
      <a:accent4>
        <a:srgbClr val="21303A"/>
      </a:accent4>
      <a:accent5>
        <a:srgbClr val="AEB2B5"/>
      </a:accent5>
      <a:accent6>
        <a:srgbClr val="547891"/>
      </a:accent6>
      <a:hlink>
        <a:srgbClr val="A3BACC"/>
      </a:hlink>
      <a:folHlink>
        <a:srgbClr val="E1E1E1"/>
      </a:folHlink>
    </a:clrScheme>
    <a:fontScheme name="m62-researc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62-researc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62-researc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62-researc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62-researc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62-researc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62-researc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62-researc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62-researc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62-researc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62-researc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62-researc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62-researc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62-research 13">
        <a:dk1>
          <a:srgbClr val="000000"/>
        </a:dk1>
        <a:lt1>
          <a:srgbClr val="FFFFFF"/>
        </a:lt1>
        <a:dk2>
          <a:srgbClr val="FFFFFF"/>
        </a:dk2>
        <a:lt2>
          <a:srgbClr val="808080"/>
        </a:lt2>
        <a:accent1>
          <a:srgbClr val="0270C0"/>
        </a:accent1>
        <a:accent2>
          <a:srgbClr val="013D78"/>
        </a:accent2>
        <a:accent3>
          <a:srgbClr val="FFFFFF"/>
        </a:accent3>
        <a:accent4>
          <a:srgbClr val="000000"/>
        </a:accent4>
        <a:accent5>
          <a:srgbClr val="AABBDC"/>
        </a:accent5>
        <a:accent6>
          <a:srgbClr val="01366C"/>
        </a:accent6>
        <a:hlink>
          <a:srgbClr val="8FDFFF"/>
        </a:hlink>
        <a:folHlink>
          <a:srgbClr val="FF9933"/>
        </a:folHlink>
      </a:clrScheme>
      <a:clrMap bg1="lt1" tx1="dk1" bg2="lt2" tx2="dk2" accent1="accent1" accent2="accent2" accent3="accent3" accent4="accent4" accent5="accent5" accent6="accent6" hlink="hlink" folHlink="folHlink"/>
    </a:extraClrScheme>
    <a:extraClrScheme>
      <a:clrScheme name="m62-research 14">
        <a:dk1>
          <a:srgbClr val="000000"/>
        </a:dk1>
        <a:lt1>
          <a:srgbClr val="FFFFFF"/>
        </a:lt1>
        <a:dk2>
          <a:srgbClr val="FFFFFF"/>
        </a:dk2>
        <a:lt2>
          <a:srgbClr val="808080"/>
        </a:lt2>
        <a:accent1>
          <a:srgbClr val="FF3346"/>
        </a:accent1>
        <a:accent2>
          <a:srgbClr val="C80000"/>
        </a:accent2>
        <a:accent3>
          <a:srgbClr val="FFFFFF"/>
        </a:accent3>
        <a:accent4>
          <a:srgbClr val="000000"/>
        </a:accent4>
        <a:accent5>
          <a:srgbClr val="FFADB0"/>
        </a:accent5>
        <a:accent6>
          <a:srgbClr val="B50000"/>
        </a:accent6>
        <a:hlink>
          <a:srgbClr val="FFC9C9"/>
        </a:hlink>
        <a:folHlink>
          <a:srgbClr val="C0C0C0"/>
        </a:folHlink>
      </a:clrScheme>
      <a:clrMap bg1="lt1" tx1="dk1" bg2="lt2" tx2="dk2" accent1="accent1" accent2="accent2" accent3="accent3" accent4="accent4" accent5="accent5" accent6="accent6" hlink="hlink" folHlink="folHlink"/>
    </a:extraClrScheme>
    <a:extraClrScheme>
      <a:clrScheme name="m62-research 15">
        <a:dk1>
          <a:srgbClr val="000000"/>
        </a:dk1>
        <a:lt1>
          <a:srgbClr val="FFFFFF"/>
        </a:lt1>
        <a:dk2>
          <a:srgbClr val="FFFFFF"/>
        </a:dk2>
        <a:lt2>
          <a:srgbClr val="808080"/>
        </a:lt2>
        <a:accent1>
          <a:srgbClr val="DA0015"/>
        </a:accent1>
        <a:accent2>
          <a:srgbClr val="960000"/>
        </a:accent2>
        <a:accent3>
          <a:srgbClr val="FFFFFF"/>
        </a:accent3>
        <a:accent4>
          <a:srgbClr val="000000"/>
        </a:accent4>
        <a:accent5>
          <a:srgbClr val="EAAAAA"/>
        </a:accent5>
        <a:accent6>
          <a:srgbClr val="870000"/>
        </a:accent6>
        <a:hlink>
          <a:srgbClr val="969696"/>
        </a:hlink>
        <a:folHlink>
          <a:srgbClr val="C0C0C0"/>
        </a:folHlink>
      </a:clrScheme>
      <a:clrMap bg1="lt1" tx1="dk1" bg2="lt2" tx2="dk2" accent1="accent1" accent2="accent2" accent3="accent3" accent4="accent4" accent5="accent5" accent6="accent6" hlink="hlink" folHlink="folHlink"/>
    </a:extraClrScheme>
    <a:extraClrScheme>
      <a:clrScheme name="m62-research 16">
        <a:dk1>
          <a:srgbClr val="000000"/>
        </a:dk1>
        <a:lt1>
          <a:srgbClr val="FFFFFF"/>
        </a:lt1>
        <a:dk2>
          <a:srgbClr val="FFFFFF"/>
        </a:dk2>
        <a:lt2>
          <a:srgbClr val="808080"/>
        </a:lt2>
        <a:accent1>
          <a:srgbClr val="3366FF"/>
        </a:accent1>
        <a:accent2>
          <a:srgbClr val="960000"/>
        </a:accent2>
        <a:accent3>
          <a:srgbClr val="FFFFFF"/>
        </a:accent3>
        <a:accent4>
          <a:srgbClr val="000000"/>
        </a:accent4>
        <a:accent5>
          <a:srgbClr val="ADB8FF"/>
        </a:accent5>
        <a:accent6>
          <a:srgbClr val="870000"/>
        </a:accent6>
        <a:hlink>
          <a:srgbClr val="969696"/>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12254</TotalTime>
  <Words>2972</Words>
  <Application>Microsoft Office PowerPoint</Application>
  <PresentationFormat>On-screen Show (4:3)</PresentationFormat>
  <Paragraphs>379</Paragraphs>
  <Slides>41</Slides>
  <Notes>0</Notes>
  <HiddenSlides>0</HiddenSlides>
  <MMClips>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41</vt:i4>
      </vt:variant>
    </vt:vector>
  </HeadingPairs>
  <TitlesOfParts>
    <vt:vector size="44" baseType="lpstr">
      <vt:lpstr>m62-research</vt:lpstr>
      <vt:lpstr>Image</vt:lpstr>
      <vt:lpstr>Equation</vt:lpstr>
      <vt:lpstr>Vision-based magnetoreception system in birds </vt:lpstr>
      <vt:lpstr>Overview</vt:lpstr>
      <vt:lpstr>The geomagnetic field</vt:lpstr>
      <vt:lpstr>The discovery of magnetic sense</vt:lpstr>
      <vt:lpstr>Principle Researchers</vt:lpstr>
      <vt:lpstr>Magnetoreception in Birds</vt:lpstr>
      <vt:lpstr>The mechanism is unknown!</vt:lpstr>
      <vt:lpstr>Magnetoreception mechanisms</vt:lpstr>
      <vt:lpstr>Slide 9</vt:lpstr>
      <vt:lpstr>Light-dependent magnetic compass in birds</vt:lpstr>
      <vt:lpstr>Effect of radio frequency fields</vt:lpstr>
      <vt:lpstr>Magnetic compass in the eye</vt:lpstr>
      <vt:lpstr>Protein cryptochrome: candidate for a magnetoreceptor</vt:lpstr>
      <vt:lpstr>Why cryptochrome?</vt:lpstr>
      <vt:lpstr>Cryptochrome active center</vt:lpstr>
      <vt:lpstr>Cryptochrome signaling state</vt:lpstr>
      <vt:lpstr>Magnetic field effect in cryptochrome</vt:lpstr>
      <vt:lpstr>Spin-flip transitions</vt:lpstr>
      <vt:lpstr>Characterizing cryptochrome active state</vt:lpstr>
      <vt:lpstr>Radical pair mechanism in cryptochrome</vt:lpstr>
      <vt:lpstr>Activation yield of cryptochrome</vt:lpstr>
      <vt:lpstr>Angular dependence of cry-activation</vt:lpstr>
      <vt:lpstr>Slide 23</vt:lpstr>
      <vt:lpstr>Key hint for dark deactivation mechanism derived from bird behavior in radio frequency fields</vt:lpstr>
      <vt:lpstr>Molecular pocket of cryptochrome</vt:lpstr>
      <vt:lpstr>The dark reaction in cryptochrome</vt:lpstr>
      <vt:lpstr>Spin dynamics in the dark reaction</vt:lpstr>
      <vt:lpstr>Stochastic Liouville equation</vt:lpstr>
      <vt:lpstr>Duration of the dark reaction</vt:lpstr>
      <vt:lpstr>Rate constants</vt:lpstr>
      <vt:lpstr>Magnetic field effect in the dark reaction</vt:lpstr>
      <vt:lpstr>Magnetic field effect due to reorientation of the applied field</vt:lpstr>
      <vt:lpstr>The duration of the back reaction in cryptochrome</vt:lpstr>
      <vt:lpstr>Vision based magnetoreception system</vt:lpstr>
      <vt:lpstr>A view from bird‘s flight altitude </vt:lpstr>
      <vt:lpstr>Magnetic field mediated vision</vt:lpstr>
      <vt:lpstr>Conclusion</vt:lpstr>
      <vt:lpstr>Magnetoreception mechanism should be universal!</vt:lpstr>
      <vt:lpstr>Acknowledgements</vt:lpstr>
      <vt:lpstr>Slide 40</vt:lpstr>
      <vt:lpstr>Influence of strong magnetic fields</vt:lpstr>
    </vt:vector>
  </TitlesOfParts>
  <Company>Frankfurt Institute for Advanced Studies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Magnetoreception mechanisms in birds-towards the discovery of the sixth sense</dc:title>
  <dc:creator>Ilia Solov'yov</dc:creator>
  <cp:lastModifiedBy>Guest</cp:lastModifiedBy>
  <cp:revision>298</cp:revision>
  <dcterms:created xsi:type="dcterms:W3CDTF">2007-12-26T13:08:11Z</dcterms:created>
  <dcterms:modified xsi:type="dcterms:W3CDTF">2010-12-21T15:30:39Z</dcterms:modified>
</cp:coreProperties>
</file>