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1"/>
  </p:notesMasterIdLst>
  <p:sldIdLst>
    <p:sldId id="260" r:id="rId2"/>
    <p:sldId id="275" r:id="rId3"/>
    <p:sldId id="1385" r:id="rId4"/>
    <p:sldId id="276" r:id="rId5"/>
    <p:sldId id="268" r:id="rId6"/>
    <p:sldId id="1386" r:id="rId7"/>
    <p:sldId id="1370" r:id="rId8"/>
    <p:sldId id="1371" r:id="rId9"/>
    <p:sldId id="1372" r:id="rId10"/>
    <p:sldId id="271" r:id="rId11"/>
    <p:sldId id="1374" r:id="rId12"/>
    <p:sldId id="278" r:id="rId13"/>
    <p:sldId id="282" r:id="rId14"/>
    <p:sldId id="1378" r:id="rId15"/>
    <p:sldId id="1389" r:id="rId16"/>
    <p:sldId id="1388" r:id="rId17"/>
    <p:sldId id="1377" r:id="rId18"/>
    <p:sldId id="1373" r:id="rId19"/>
    <p:sldId id="1382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FRIEDMANN" initials="DF" lastIdx="9" clrIdx="0">
    <p:extLst>
      <p:ext uri="{19B8F6BF-5375-455C-9EA6-DF929625EA0E}">
        <p15:presenceInfo xmlns:p15="http://schemas.microsoft.com/office/powerpoint/2012/main" userId="fd921491f0c0320f" providerId="Windows Live"/>
      </p:ext>
    </p:extLst>
  </p:cmAuthor>
  <p:cmAuthor id="2" name="Tara Bojdak" initials="TB" lastIdx="2" clrIdx="1">
    <p:extLst>
      <p:ext uri="{19B8F6BF-5375-455C-9EA6-DF929625EA0E}">
        <p15:presenceInfo xmlns:p15="http://schemas.microsoft.com/office/powerpoint/2012/main" userId="S-1-5-21-3710672672-3496061287-1429473534-36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DBDBDB"/>
    <a:srgbClr val="4E0946"/>
    <a:srgbClr val="FCE8F9"/>
    <a:srgbClr val="9D138C"/>
    <a:srgbClr val="262936"/>
    <a:srgbClr val="E52BCF"/>
    <a:srgbClr val="A6A7A7"/>
    <a:srgbClr val="9CCA88"/>
    <a:srgbClr val="69B3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131" autoAdjust="0"/>
  </p:normalViewPr>
  <p:slideViewPr>
    <p:cSldViewPr snapToGrid="0">
      <p:cViewPr>
        <p:scale>
          <a:sx n="70" d="100"/>
          <a:sy n="70" d="100"/>
        </p:scale>
        <p:origin x="1166" y="25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26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 of global</a:t>
            </a:r>
            <a:r>
              <a:rPr lang="en-US" sz="16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Carbon Emissions</a:t>
            </a:r>
            <a:endParaRPr lang="en-U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8.6592632063361347E-2"/>
          <c:y val="0.114978385615518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326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100971123628749"/>
          <c:y val="0.29071435503426069"/>
          <c:w val="0.70729060340681427"/>
          <c:h val="0.6061538915204152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DF2-4E5B-97E8-0FF0074B3CF9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0DF2-4E5B-97E8-0FF0074B3CF9}"/>
              </c:ext>
            </c:extLst>
          </c:dPt>
          <c:dPt>
            <c:idx val="2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0DF2-4E5B-97E8-0FF0074B3CF9}"/>
              </c:ext>
            </c:extLst>
          </c:dPt>
          <c:dPt>
            <c:idx val="3"/>
            <c:bubble3D val="0"/>
            <c:explosion val="12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0DF2-4E5B-97E8-0FF0074B3CF9}"/>
              </c:ext>
            </c:extLst>
          </c:dPt>
          <c:dPt>
            <c:idx val="4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0DF2-4E5B-97E8-0FF0074B3CF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tx1"/>
                      </a:solidFill>
                      <a:latin typeface="Open Sans Light" panose="020B0306030504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DF2-4E5B-97E8-0FF0074B3CF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tx1"/>
                      </a:solidFill>
                      <a:latin typeface="Open Sans Light" panose="020B0306030504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DF2-4E5B-97E8-0FF0074B3CF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tx1"/>
                      </a:solidFill>
                      <a:latin typeface="Open Sans Light" panose="020B0306030504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0DF2-4E5B-97E8-0FF0074B3CF9}"/>
                </c:ext>
              </c:extLst>
            </c:dLbl>
            <c:dLbl>
              <c:idx val="3"/>
              <c:layout>
                <c:manualLayout>
                  <c:x val="8.2093622111456127E-2"/>
                  <c:y val="-4.33982096700779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tx1"/>
                      </a:solidFill>
                      <a:latin typeface="Open Sans Light" panose="020B0306030504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DF2-4E5B-97E8-0FF0074B3CF9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tx1"/>
                      </a:solidFill>
                      <a:latin typeface="Open Sans Light" panose="020B0306030504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0DF2-4E5B-97E8-0FF0074B3C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1100" b="1" i="0" u="none" strike="noStrike" kern="1200" spc="0" baseline="0">
                    <a:solidFill>
                      <a:schemeClr val="tx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'Transportation Pie Charts'!$A$3:$E$3</c:f>
              <c:strCache>
                <c:ptCount val="5"/>
                <c:pt idx="0">
                  <c:v>Industrial</c:v>
                </c:pt>
                <c:pt idx="1">
                  <c:v>Other</c:v>
                </c:pt>
                <c:pt idx="2">
                  <c:v>Buildings</c:v>
                </c:pt>
                <c:pt idx="3">
                  <c:v>Transportation</c:v>
                </c:pt>
                <c:pt idx="4">
                  <c:v>Electricity and Heat</c:v>
                </c:pt>
              </c:strCache>
            </c:strRef>
          </c:cat>
          <c:val>
            <c:numRef>
              <c:f>'Transportation Pie Charts'!$A$4:$E$4</c:f>
              <c:numCache>
                <c:formatCode>0%</c:formatCode>
                <c:ptCount val="5"/>
                <c:pt idx="0">
                  <c:v>0.28000000000000003</c:v>
                </c:pt>
                <c:pt idx="1">
                  <c:v>0.13</c:v>
                </c:pt>
                <c:pt idx="2">
                  <c:v>0.08</c:v>
                </c:pt>
                <c:pt idx="3">
                  <c:v>0.18</c:v>
                </c:pt>
                <c:pt idx="4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DF2-4E5B-97E8-0FF0074B3CF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Transportation Emissions</a:t>
            </a:r>
          </a:p>
        </c:rich>
      </c:tx>
      <c:layout>
        <c:manualLayout>
          <c:xMode val="edge"/>
          <c:yMode val="edge"/>
          <c:x val="0.24038641039745154"/>
          <c:y val="0.853564547206165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view3D>
      <c:rotX val="30"/>
      <c:rotY val="13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5636507484853E-2"/>
          <c:y val="8.3685144440310291E-2"/>
          <c:w val="0.84183285723463708"/>
          <c:h val="0.6746520910080495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D138C"/>
              </a:solidFill>
              <a:ln>
                <a:solidFill>
                  <a:srgbClr val="9D138C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rgbClr val="9D138C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322-456B-9F6B-733813D96B5C}"/>
              </c:ext>
            </c:extLst>
          </c:dPt>
          <c:dPt>
            <c:idx val="1"/>
            <c:bubble3D val="0"/>
            <c:spPr>
              <a:solidFill>
                <a:srgbClr val="E52BC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322-456B-9F6B-733813D96B5C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322-456B-9F6B-733813D96B5C}"/>
              </c:ext>
            </c:extLst>
          </c:dPt>
          <c:dPt>
            <c:idx val="3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5322-456B-9F6B-733813D96B5C}"/>
              </c:ext>
            </c:extLst>
          </c:dPt>
          <c:dPt>
            <c:idx val="4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5322-456B-9F6B-733813D96B5C}"/>
              </c:ext>
            </c:extLst>
          </c:dPt>
          <c:dPt>
            <c:idx val="5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322-456B-9F6B-733813D96B5C}"/>
              </c:ext>
            </c:extLst>
          </c:dPt>
          <c:dPt>
            <c:idx val="6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5322-456B-9F6B-733813D96B5C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spc="0" baseline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defRPr>
                    </a:pPr>
                    <a:r>
                      <a:rPr lang="en-US"/>
                      <a:t>Light Duty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Open Sans Light" panose="020B0306030504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22-456B-9F6B-733813D96B5C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spc="0" baseline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defRPr>
                    </a:pPr>
                    <a:r>
                      <a:rPr lang="en-US"/>
                      <a:t>Truck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Open Sans Light" panose="020B0306030504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322-456B-9F6B-733813D96B5C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spc="0" baseline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defRPr>
                    </a:pPr>
                    <a:r>
                      <a:rPr lang="en-US"/>
                      <a:t>Aviation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Open Sans Light" panose="020B0306030504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322-456B-9F6B-733813D96B5C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spc="0" baseline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defRPr>
                    </a:pPr>
                    <a:r>
                      <a:rPr lang="en-US"/>
                      <a:t>Marine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Open Sans Light" panose="020B0306030504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322-456B-9F6B-733813D96B5C}"/>
                </c:ext>
              </c:extLst>
            </c:dLbl>
            <c:dLbl>
              <c:idx val="4"/>
              <c:layout>
                <c:manualLayout>
                  <c:x val="-1.1621693951118922E-16"/>
                  <c:y val="-9.92200096290285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spc="0" baseline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defRPr>
                    </a:pPr>
                    <a:r>
                      <a:rPr lang="en-US"/>
                      <a:t>Rail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Open Sans Light" panose="020B0306030504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322-456B-9F6B-733813D96B5C}"/>
                </c:ext>
              </c:extLst>
            </c:dLbl>
            <c:dLbl>
              <c:idx val="5"/>
              <c:layout>
                <c:manualLayout>
                  <c:x val="0"/>
                  <c:y val="-5.58112554163285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spc="0" baseline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defRPr>
                    </a:pPr>
                    <a:r>
                      <a:rPr lang="en-US"/>
                      <a:t>Buses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Open Sans Light" panose="020B0306030504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322-456B-9F6B-733813D96B5C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spc="0" baseline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defRPr>
                    </a:pPr>
                    <a:r>
                      <a:rPr lang="en-US"/>
                      <a:t>Other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Open Sans Light" panose="020B0306030504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322-456B-9F6B-733813D96B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spc="0" baseline="0">
                    <a:solidFill>
                      <a:schemeClr val="tx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'Transportation Pie Charts'!$I$3:$I$9</c:f>
              <c:numCache>
                <c:formatCode>0.00%</c:formatCode>
                <c:ptCount val="7"/>
                <c:pt idx="0">
                  <c:v>9.5000000000000001E-2</c:v>
                </c:pt>
                <c:pt idx="1">
                  <c:v>3.1E-2</c:v>
                </c:pt>
                <c:pt idx="2">
                  <c:v>1.7999999999999999E-2</c:v>
                </c:pt>
                <c:pt idx="3">
                  <c:v>1.7999999999999999E-2</c:v>
                </c:pt>
                <c:pt idx="4">
                  <c:v>5.0000000000000001E-3</c:v>
                </c:pt>
                <c:pt idx="5">
                  <c:v>5.0000000000000001E-3</c:v>
                </c:pt>
                <c:pt idx="6">
                  <c:v>7.0000000000000001E-3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322-456B-9F6B-733813D96B5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'First Fuel Hydrocarbons'!$B$3</c:f>
              <c:strCache>
                <c:ptCount val="1"/>
                <c:pt idx="0">
                  <c:v>Mole %</c:v>
                </c:pt>
              </c:strCache>
            </c:strRef>
          </c:tx>
          <c:spPr>
            <a:solidFill>
              <a:srgbClr val="9D138C"/>
            </a:solidFill>
            <a:ln>
              <a:noFill/>
            </a:ln>
            <a:effectLst/>
          </c:spPr>
          <c:invertIfNegative val="0"/>
          <c:cat>
            <c:numRef>
              <c:f>'First Fuel Hydrocarbons'!$A$4:$A$52</c:f>
              <c:numCache>
                <c:formatCode>General</c:formatCode>
                <c:ptCount val="4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</c:numCache>
            </c:numRef>
          </c:cat>
          <c:val>
            <c:numRef>
              <c:f>'First Fuel Hydrocarbons'!$B$4:$B$52</c:f>
              <c:numCache>
                <c:formatCode>General</c:formatCode>
                <c:ptCount val="49"/>
                <c:pt idx="0">
                  <c:v>2.0000000000000002E-5</c:v>
                </c:pt>
                <c:pt idx="1">
                  <c:v>2E-3</c:v>
                </c:pt>
                <c:pt idx="2">
                  <c:v>5.0000000000000001E-3</c:v>
                </c:pt>
                <c:pt idx="3">
                  <c:v>0.01</c:v>
                </c:pt>
                <c:pt idx="4">
                  <c:v>0.02</c:v>
                </c:pt>
                <c:pt idx="5">
                  <c:v>0.03</c:v>
                </c:pt>
                <c:pt idx="6">
                  <c:v>0.04</c:v>
                </c:pt>
                <c:pt idx="7">
                  <c:v>0.05</c:v>
                </c:pt>
                <c:pt idx="8">
                  <c:v>0.06</c:v>
                </c:pt>
                <c:pt idx="9">
                  <c:v>7.0000000000000007E-2</c:v>
                </c:pt>
                <c:pt idx="10">
                  <c:v>0.08</c:v>
                </c:pt>
                <c:pt idx="11">
                  <c:v>8.8999999999999996E-2</c:v>
                </c:pt>
                <c:pt idx="12">
                  <c:v>8.8999999999999996E-2</c:v>
                </c:pt>
                <c:pt idx="13">
                  <c:v>0.09</c:v>
                </c:pt>
                <c:pt idx="14">
                  <c:v>8.8999999999999996E-2</c:v>
                </c:pt>
                <c:pt idx="15">
                  <c:v>0.08</c:v>
                </c:pt>
                <c:pt idx="16">
                  <c:v>7.0000000000000007E-2</c:v>
                </c:pt>
                <c:pt idx="17">
                  <c:v>0.06</c:v>
                </c:pt>
                <c:pt idx="18">
                  <c:v>0.04</c:v>
                </c:pt>
                <c:pt idx="19">
                  <c:v>0.03</c:v>
                </c:pt>
                <c:pt idx="20">
                  <c:v>0.02</c:v>
                </c:pt>
                <c:pt idx="21">
                  <c:v>0.01</c:v>
                </c:pt>
                <c:pt idx="22">
                  <c:v>2E-3</c:v>
                </c:pt>
                <c:pt idx="23">
                  <c:v>1E-3</c:v>
                </c:pt>
                <c:pt idx="24">
                  <c:v>1E-3</c:v>
                </c:pt>
                <c:pt idx="25">
                  <c:v>1E-3</c:v>
                </c:pt>
                <c:pt idx="26">
                  <c:v>5.0000000000000001E-4</c:v>
                </c:pt>
                <c:pt idx="27">
                  <c:v>5.0000000000000001E-4</c:v>
                </c:pt>
                <c:pt idx="28">
                  <c:v>5.0000000000000001E-4</c:v>
                </c:pt>
                <c:pt idx="29">
                  <c:v>5.0000000000000001E-4</c:v>
                </c:pt>
                <c:pt idx="30">
                  <c:v>5.0000000000000001E-4</c:v>
                </c:pt>
                <c:pt idx="31">
                  <c:v>5.0000000000000001E-4</c:v>
                </c:pt>
                <c:pt idx="32">
                  <c:v>5.0000000000000001E-4</c:v>
                </c:pt>
                <c:pt idx="33">
                  <c:v>5.0000000000000001E-4</c:v>
                </c:pt>
                <c:pt idx="34">
                  <c:v>5.0000000000000001E-4</c:v>
                </c:pt>
                <c:pt idx="35">
                  <c:v>5.0000000000000002E-5</c:v>
                </c:pt>
                <c:pt idx="36">
                  <c:v>5.0000000000000002E-5</c:v>
                </c:pt>
                <c:pt idx="37">
                  <c:v>5.0000000000000002E-5</c:v>
                </c:pt>
                <c:pt idx="38">
                  <c:v>5.0000000000000002E-5</c:v>
                </c:pt>
                <c:pt idx="39">
                  <c:v>5.0000000000000002E-5</c:v>
                </c:pt>
                <c:pt idx="40">
                  <c:v>5.0000000000000002E-5</c:v>
                </c:pt>
                <c:pt idx="41">
                  <c:v>5.0000000000000002E-5</c:v>
                </c:pt>
                <c:pt idx="42">
                  <c:v>5.0000000000000002E-5</c:v>
                </c:pt>
                <c:pt idx="43">
                  <c:v>5.0000000000000002E-5</c:v>
                </c:pt>
                <c:pt idx="44">
                  <c:v>5.0000000000000002E-5</c:v>
                </c:pt>
                <c:pt idx="45">
                  <c:v>5.0000000000000002E-5</c:v>
                </c:pt>
                <c:pt idx="46">
                  <c:v>5.0000000000000002E-5</c:v>
                </c:pt>
                <c:pt idx="47">
                  <c:v>5.0000000000000002E-5</c:v>
                </c:pt>
                <c:pt idx="48">
                  <c:v>5.0000000000000002E-5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B8-4AC3-8929-7318DB4AE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4416424"/>
        <c:axId val="524413144"/>
      </c:barChart>
      <c:catAx>
        <c:axId val="5244164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US" sz="18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Carbon #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pPr>
            <a:endParaRPr lang="en-US"/>
          </a:p>
        </c:txPr>
        <c:crossAx val="524413144"/>
        <c:crosses val="autoZero"/>
        <c:auto val="1"/>
        <c:lblAlgn val="ctr"/>
        <c:lblOffset val="100"/>
        <c:tickLblSkip val="2"/>
        <c:noMultiLvlLbl val="0"/>
      </c:catAx>
      <c:valAx>
        <c:axId val="524413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US" sz="18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Mole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pPr>
            <a:endParaRPr lang="en-US"/>
          </a:p>
        </c:txPr>
        <c:crossAx val="524416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9-06T14:35:53.437" idx="2">
    <p:pos x="6558" y="929"/>
    <p:text>Would recommend re-wording to: Revenue per Litre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D130820-8BB8-494F-87E2-A338CC8FE3D0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7A16E8F-D077-4CE4-9EFE-0E057CAED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3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emerging opportunity</a:t>
            </a:r>
            <a:r>
              <a:rPr lang="en-US" dirty="0"/>
              <a:t> that has the potential to </a:t>
            </a:r>
            <a:r>
              <a:rPr lang="en-US" b="1" dirty="0"/>
              <a:t>transform the transportation fuels market</a:t>
            </a:r>
            <a:endParaRPr lang="en-US" dirty="0"/>
          </a:p>
          <a:p>
            <a:endParaRPr lang="en-CA" b="0" dirty="0"/>
          </a:p>
          <a:p>
            <a:r>
              <a:rPr lang="en-CA" b="1" dirty="0"/>
              <a:t>technology platform</a:t>
            </a:r>
            <a:r>
              <a:rPr lang="en-CA" dirty="0"/>
              <a:t> that combines </a:t>
            </a:r>
            <a:r>
              <a:rPr lang="en-CA" b="1" dirty="0"/>
              <a:t>abundant resources like sunlight, air, and water</a:t>
            </a:r>
            <a:r>
              <a:rPr lang="en-CA" dirty="0"/>
              <a:t> to </a:t>
            </a:r>
            <a:r>
              <a:rPr lang="en-CA" b="1" dirty="0"/>
              <a:t>produce carbon neutral synthetic fuels including diesel and jet fuel</a:t>
            </a:r>
            <a:r>
              <a:rPr lang="en-CA" dirty="0"/>
              <a:t> that are </a:t>
            </a:r>
            <a:r>
              <a:rPr lang="en-CA" b="1" dirty="0"/>
              <a:t>compatible</a:t>
            </a:r>
            <a:r>
              <a:rPr lang="en-CA" dirty="0"/>
              <a:t> with todays engines and infrastructure.</a:t>
            </a:r>
          </a:p>
          <a:p>
            <a:endParaRPr lang="en-US" dirty="0"/>
          </a:p>
          <a:p>
            <a:r>
              <a:rPr lang="en-US" dirty="0"/>
              <a:t>4 key things:</a:t>
            </a:r>
          </a:p>
          <a:p>
            <a:pPr lvl="0"/>
            <a:r>
              <a:rPr lang="en-US" b="1" dirty="0"/>
              <a:t>-Importance of problem and scale of the opportunity</a:t>
            </a:r>
          </a:p>
          <a:p>
            <a:pPr lvl="0"/>
            <a:r>
              <a:rPr lang="en-US" b="1" dirty="0"/>
              <a:t>-The leadership position we have in Direct Air Capture</a:t>
            </a:r>
          </a:p>
          <a:p>
            <a:pPr lvl="0"/>
            <a:r>
              <a:rPr lang="en-US" b="1" dirty="0"/>
              <a:t>-Convergence of factors which make this the right time to commercialize Air to Fuels</a:t>
            </a:r>
          </a:p>
          <a:p>
            <a:pPr lvl="0"/>
            <a:r>
              <a:rPr lang="en-US" b="1" dirty="0"/>
              <a:t>-Invitation to invest in CE and partner with us to bring Air to Fuels to China</a:t>
            </a:r>
          </a:p>
          <a:p>
            <a:endParaRPr lang="en-US" dirty="0"/>
          </a:p>
          <a:p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C06CD-43FD-4C9A-B990-DC70532CB0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88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16E8F-D077-4CE4-9EFE-0E057CAED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07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CE has invested over 8 years in development</a:t>
            </a:r>
            <a:r>
              <a:rPr lang="en-US"/>
              <a:t> of its DAC and A2F technology platforms and is now </a:t>
            </a:r>
            <a:r>
              <a:rPr lang="en-US" b="1"/>
              <a:t>demonstrating the A2F technology platform at Pilot Scale.</a:t>
            </a:r>
          </a:p>
          <a:p>
            <a:endParaRPr lang="en-US"/>
          </a:p>
          <a:p>
            <a:r>
              <a:rPr lang="en-CA" b="1"/>
              <a:t>CE’s next step is to build a Demonstration plant</a:t>
            </a:r>
            <a:r>
              <a:rPr lang="en-CA"/>
              <a:t> to </a:t>
            </a:r>
            <a:r>
              <a:rPr lang="en-CA" b="1"/>
              <a:t>prove commercial scale viability</a:t>
            </a:r>
            <a:r>
              <a:rPr lang="en-CA"/>
              <a:t> and be positioned to </a:t>
            </a:r>
            <a:r>
              <a:rPr lang="en-CA" b="1"/>
              <a:t>sell its first commercial plant license in 2020, for construction in 2021</a:t>
            </a:r>
            <a:r>
              <a:rPr lang="en-CA"/>
              <a:t>.</a:t>
            </a:r>
          </a:p>
          <a:p>
            <a:endParaRPr lang="en-US"/>
          </a:p>
          <a:p>
            <a:r>
              <a:rPr lang="en-CA" b="1"/>
              <a:t>CE is currently raising capital to build the Demonstration plant and progress the sale of licenses to partners that will own and operate commercial plants worldwide.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ECAA8-1FBD-124B-A879-F5A3AB948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827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CE has invested over 8 years in development</a:t>
            </a:r>
            <a:r>
              <a:rPr lang="en-US" dirty="0"/>
              <a:t> of its DAC and A2F technology platforms and is now </a:t>
            </a:r>
            <a:r>
              <a:rPr lang="en-US" b="1" dirty="0"/>
              <a:t>demonstrating the A2F technology platform at Pilot Scale.</a:t>
            </a:r>
          </a:p>
          <a:p>
            <a:endParaRPr lang="en-US" dirty="0"/>
          </a:p>
          <a:p>
            <a:r>
              <a:rPr lang="en-CA" b="1" dirty="0"/>
              <a:t>CE’s next step is to build a Demonstration plant</a:t>
            </a:r>
            <a:r>
              <a:rPr lang="en-CA" dirty="0"/>
              <a:t> to </a:t>
            </a:r>
            <a:r>
              <a:rPr lang="en-CA" b="1" dirty="0"/>
              <a:t>prove commercial scale viability</a:t>
            </a:r>
            <a:r>
              <a:rPr lang="en-CA" dirty="0"/>
              <a:t> and be positioned to </a:t>
            </a:r>
            <a:r>
              <a:rPr lang="en-CA" b="1" dirty="0"/>
              <a:t>sell its first commercial plant license in 2020, for construction in 2021</a:t>
            </a:r>
            <a:r>
              <a:rPr lang="en-CA" dirty="0"/>
              <a:t>.</a:t>
            </a:r>
          </a:p>
          <a:p>
            <a:endParaRPr lang="en-US" dirty="0"/>
          </a:p>
          <a:p>
            <a:r>
              <a:rPr lang="en-CA" b="1" dirty="0"/>
              <a:t>CE is currently raising capital to build the Demonstration plant and progress the sale of licenses to partners that will own and operate commercial plants worldwide.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ECAA8-1FBD-124B-A879-F5A3AB94855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911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CE has invested over 8 years in development</a:t>
            </a:r>
            <a:r>
              <a:rPr lang="en-US"/>
              <a:t> of its DAC and A2F technology platforms and is now </a:t>
            </a:r>
            <a:r>
              <a:rPr lang="en-US" b="1"/>
              <a:t>demonstrating the A2F technology platform at Pilot Scale.</a:t>
            </a:r>
          </a:p>
          <a:p>
            <a:endParaRPr lang="en-US"/>
          </a:p>
          <a:p>
            <a:r>
              <a:rPr lang="en-CA" b="1"/>
              <a:t>CE’s next step is to build a Demonstration plant</a:t>
            </a:r>
            <a:r>
              <a:rPr lang="en-CA"/>
              <a:t> to </a:t>
            </a:r>
            <a:r>
              <a:rPr lang="en-CA" b="1"/>
              <a:t>prove commercial scale viability</a:t>
            </a:r>
            <a:r>
              <a:rPr lang="en-CA"/>
              <a:t> and be positioned to </a:t>
            </a:r>
            <a:r>
              <a:rPr lang="en-CA" b="1"/>
              <a:t>sell its first commercial plant license in 2020, for construction in 2021</a:t>
            </a:r>
            <a:r>
              <a:rPr lang="en-CA"/>
              <a:t>.</a:t>
            </a:r>
          </a:p>
          <a:p>
            <a:endParaRPr lang="en-US"/>
          </a:p>
          <a:p>
            <a:r>
              <a:rPr lang="en-CA" b="1"/>
              <a:t>CE is currently raising capital to build the Demonstration plant and progress the sale of licenses to partners that will own and operate commercial plants worldwide.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ECAA8-1FBD-124B-A879-F5A3AB94855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57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p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488681B-6DF7-4265-BD6D-F8187637BA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0423" y="876302"/>
            <a:ext cx="10769600" cy="20005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300">
                <a:solidFill>
                  <a:schemeClr val="tx2"/>
                </a:solidFill>
                <a:latin typeface="Avenir LT Std 45 Book" panose="020B0502020203020204" pitchFamily="34" charset="0"/>
                <a:cs typeface="Arial" panose="020B0604020202020204" pitchFamily="34" charset="0"/>
              </a:defRPr>
            </a:lvl1pPr>
            <a:lvl2pPr marL="630238" indent="-173038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‒"/>
              <a:defRPr sz="1300">
                <a:solidFill>
                  <a:srgbClr val="6D6E71"/>
                </a:solidFill>
                <a:latin typeface="Avenir LT Std 45 Book" panose="020B0502020203020204" pitchFamily="34" charset="0"/>
                <a:cs typeface="Arial" panose="020B0604020202020204" pitchFamily="34" charset="0"/>
              </a:defRPr>
            </a:lvl2pPr>
            <a:lvl3pPr marL="1076325" indent="-161925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‒"/>
              <a:defRPr sz="1300">
                <a:solidFill>
                  <a:srgbClr val="6D6E71"/>
                </a:solidFill>
                <a:latin typeface="Avenir LT Std 45 Book" panose="020B0502020203020204" pitchFamily="34" charset="0"/>
                <a:cs typeface="Arial" panose="020B0604020202020204" pitchFamily="34" charset="0"/>
              </a:defRPr>
            </a:lvl3pPr>
            <a:lvl4pPr marL="1524000" indent="-152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‒"/>
              <a:defRPr sz="1300">
                <a:solidFill>
                  <a:srgbClr val="6D6E71"/>
                </a:solidFill>
                <a:latin typeface="Avenir LT Std 45 Book" panose="020B0502020203020204" pitchFamily="34" charset="0"/>
                <a:cs typeface="Arial" panose="020B0604020202020204" pitchFamily="34" charset="0"/>
              </a:defRPr>
            </a:lvl4pPr>
            <a:lvl5pPr marL="1971675" indent="-142875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‒"/>
              <a:defRPr sz="1300">
                <a:solidFill>
                  <a:srgbClr val="6D6E71"/>
                </a:solidFill>
                <a:latin typeface="Avenir LT Std 45 Book" panose="020B0502020203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CA" dirty="0"/>
              <a:t>[Strapline]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idx="14" hasCustomPrompt="1"/>
          </p:nvPr>
        </p:nvSpPr>
        <p:spPr>
          <a:xfrm>
            <a:off x="406400" y="306612"/>
            <a:ext cx="10769600" cy="321292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Font typeface="Calibri" panose="020F0502020204030204" pitchFamily="34" charset="0"/>
              <a:buNone/>
              <a:defRPr sz="2000"/>
            </a:lvl2pPr>
            <a:lvl3pPr marL="1143000" indent="-228600">
              <a:buFont typeface="Calibri" panose="020F0502020204030204" pitchFamily="34" charset="0"/>
              <a:buChar char="–"/>
              <a:defRPr sz="2000" baseline="0"/>
            </a:lvl3pPr>
          </a:lstStyle>
          <a:p>
            <a:pPr lvl="0"/>
            <a:r>
              <a:rPr lang="en-CA" dirty="0"/>
              <a:t>[Slide Description]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idx="11" hasCustomPrompt="1"/>
          </p:nvPr>
        </p:nvSpPr>
        <p:spPr>
          <a:xfrm rot="16200000">
            <a:off x="9200525" y="3037835"/>
            <a:ext cx="5413350" cy="593507"/>
          </a:xfrm>
          <a:prstGeom prst="rect">
            <a:avLst/>
          </a:prstGeom>
          <a:noFill/>
        </p:spPr>
        <p:txBody>
          <a:bodyPr vert="horz" wrap="square" lIns="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1pPr>
            <a:lvl2pPr marL="457200" indent="0">
              <a:buFont typeface="Calibri" panose="020F0502020204030204" pitchFamily="34" charset="0"/>
              <a:buNone/>
              <a:defRPr sz="2000"/>
            </a:lvl2pPr>
            <a:lvl3pPr marL="1143000" indent="-228600">
              <a:buFont typeface="Calibri" panose="020F0502020204030204" pitchFamily="34" charset="0"/>
              <a:buChar char="–"/>
              <a:defRPr sz="2000" baseline="0"/>
            </a:lvl3pPr>
          </a:lstStyle>
          <a:p>
            <a:pPr lvl="0"/>
            <a:r>
              <a:rPr lang="en-CA" dirty="0"/>
              <a:t>[Section Title]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06400" y="1231899"/>
            <a:ext cx="10769600" cy="4809355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sz="1200">
                <a:solidFill>
                  <a:srgbClr val="6D6E71"/>
                </a:solidFill>
                <a:latin typeface="Avenir LT Std 45 Book" panose="020B0502020203020204" pitchFamily="34" charset="0"/>
                <a:cs typeface="Arial" panose="020B0604020202020204" pitchFamily="34" charset="0"/>
              </a:defRPr>
            </a:lvl1pPr>
            <a:lvl2pPr marL="630238" indent="-173038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‒"/>
              <a:defRPr sz="1200">
                <a:solidFill>
                  <a:srgbClr val="6D6E71"/>
                </a:solidFill>
                <a:latin typeface="Avenir LT Std 45 Book" panose="020B0502020203020204" pitchFamily="34" charset="0"/>
                <a:cs typeface="Arial" panose="020B0604020202020204" pitchFamily="34" charset="0"/>
              </a:defRPr>
            </a:lvl2pPr>
            <a:lvl3pPr marL="1076325" indent="-161925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‒"/>
              <a:defRPr sz="1200">
                <a:solidFill>
                  <a:srgbClr val="6D6E71"/>
                </a:solidFill>
                <a:latin typeface="Avenir LT Std 45 Book" panose="020B0502020203020204" pitchFamily="34" charset="0"/>
                <a:cs typeface="Arial" panose="020B0604020202020204" pitchFamily="34" charset="0"/>
              </a:defRPr>
            </a:lvl3pPr>
            <a:lvl4pPr marL="1524000" indent="-152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‒"/>
              <a:defRPr sz="1200">
                <a:solidFill>
                  <a:srgbClr val="6D6E71"/>
                </a:solidFill>
                <a:latin typeface="Avenir LT Std 45 Book" panose="020B0502020203020204" pitchFamily="34" charset="0"/>
                <a:cs typeface="Arial" panose="020B0604020202020204" pitchFamily="34" charset="0"/>
              </a:defRPr>
            </a:lvl4pPr>
            <a:lvl5pPr marL="1971675" indent="-142875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‒"/>
              <a:defRPr sz="1200">
                <a:solidFill>
                  <a:srgbClr val="6D6E71"/>
                </a:solidFill>
                <a:latin typeface="Avenir LT Std 45 Book" panose="020B0502020203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06401" y="6339200"/>
            <a:ext cx="11192088" cy="302532"/>
          </a:xfrm>
        </p:spPr>
        <p:txBody>
          <a:bodyPr lIns="0" tIns="0" rIns="0" bIns="0" anchor="b">
            <a:noAutofit/>
          </a:bodyPr>
          <a:lstStyle>
            <a:lvl1pPr marL="228600" indent="-228600">
              <a:lnSpc>
                <a:spcPct val="100000"/>
              </a:lnSpc>
              <a:spcBef>
                <a:spcPts val="100"/>
              </a:spcBef>
              <a:buFont typeface="+mj-lt"/>
              <a:buAutoNum type="arabicParenBoth"/>
              <a:defRPr sz="800" i="1" baseline="0">
                <a:solidFill>
                  <a:srgbClr val="6D6E7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41325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800" i="1">
                <a:solidFill>
                  <a:srgbClr val="6D6E7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  <a:defRPr sz="80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  <a:defRPr sz="80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  <a:defRPr sz="80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footnote text here</a:t>
            </a:r>
          </a:p>
          <a:p>
            <a:pPr lvl="1"/>
            <a:r>
              <a:rPr lang="en-US" dirty="0"/>
              <a:t>Sub Bullet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E2955B-FA1C-4A6A-9F30-FBB2E110F896}"/>
              </a:ext>
            </a:extLst>
          </p:cNvPr>
          <p:cNvSpPr txBox="1"/>
          <p:nvPr userDrawn="1"/>
        </p:nvSpPr>
        <p:spPr>
          <a:xfrm>
            <a:off x="11610460" y="6339200"/>
            <a:ext cx="581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fld id="{D48BAF5D-DA28-45A8-96B7-562A49D797FE}" type="slidenum">
              <a:rPr lang="en-CA" sz="1600" smtClean="0">
                <a:solidFill>
                  <a:prstClr val="white"/>
                </a:solidFill>
                <a:latin typeface="Avenir Book"/>
                <a:cs typeface="Arial" panose="020B0604020202020204" pitchFamily="34" charset="0"/>
              </a:rPr>
              <a:pPr algn="ctr" defTabSz="457200"/>
              <a:t>‹#›</a:t>
            </a:fld>
            <a:endParaRPr lang="en-CA" sz="1600" dirty="0">
              <a:solidFill>
                <a:prstClr val="white"/>
              </a:solidFill>
              <a:latin typeface="Avenir Book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131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0F4BD9-4A4D-4C21-B115-5BD252BFB7E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1598492" y="0"/>
            <a:ext cx="593509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Text Placeholder 2"/>
          <p:cNvSpPr>
            <a:spLocks noGrp="1"/>
          </p:cNvSpPr>
          <p:nvPr>
            <p:ph idx="14" hasCustomPrompt="1"/>
          </p:nvPr>
        </p:nvSpPr>
        <p:spPr>
          <a:xfrm>
            <a:off x="13" y="5058000"/>
            <a:ext cx="11610447" cy="180000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0000" tIns="324000" rIns="91440" bIns="45720" rtlCol="0" anchor="t">
            <a:noAutofit/>
          </a:bodyPr>
          <a:lstStyle>
            <a:lvl1pPr marL="355600" indent="0" algn="l"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Font typeface="Calibri" panose="020F0502020204030204" pitchFamily="34" charset="0"/>
              <a:buNone/>
              <a:defRPr sz="2000"/>
            </a:lvl2pPr>
            <a:lvl3pPr marL="1143000" indent="-228600">
              <a:buFont typeface="Calibri" panose="020F0502020204030204" pitchFamily="34" charset="0"/>
              <a:buChar char="–"/>
              <a:defRPr sz="2000" baseline="0"/>
            </a:lvl3pPr>
          </a:lstStyle>
          <a:p>
            <a:pPr lvl="0"/>
            <a:r>
              <a:rPr lang="en-CA" dirty="0"/>
              <a:t>[Section Break]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idx="11" hasCustomPrompt="1"/>
          </p:nvPr>
        </p:nvSpPr>
        <p:spPr>
          <a:xfrm rot="16200000">
            <a:off x="9200525" y="3037835"/>
            <a:ext cx="5413350" cy="593507"/>
          </a:xfrm>
          <a:prstGeom prst="rect">
            <a:avLst/>
          </a:prstGeom>
          <a:noFill/>
        </p:spPr>
        <p:txBody>
          <a:bodyPr vert="horz" wrap="square" lIns="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1pPr>
            <a:lvl2pPr marL="457200" indent="0">
              <a:buFont typeface="Calibri" panose="020F0502020204030204" pitchFamily="34" charset="0"/>
              <a:buNone/>
              <a:defRPr sz="2000"/>
            </a:lvl2pPr>
            <a:lvl3pPr marL="1143000" indent="-228600">
              <a:buFont typeface="Calibri" panose="020F0502020204030204" pitchFamily="34" charset="0"/>
              <a:buChar char="–"/>
              <a:defRPr sz="2000" baseline="0"/>
            </a:lvl3pPr>
          </a:lstStyle>
          <a:p>
            <a:pPr lvl="0"/>
            <a:r>
              <a:rPr lang="en-CA" dirty="0"/>
              <a:t>[Section Title]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E2955B-FA1C-4A6A-9F30-FBB2E110F896}"/>
              </a:ext>
            </a:extLst>
          </p:cNvPr>
          <p:cNvSpPr txBox="1"/>
          <p:nvPr userDrawn="1"/>
        </p:nvSpPr>
        <p:spPr>
          <a:xfrm>
            <a:off x="11610460" y="6339200"/>
            <a:ext cx="581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fld id="{D48BAF5D-DA28-45A8-96B7-562A49D797FE}" type="slidenum">
              <a:rPr lang="en-CA" sz="1600" smtClean="0">
                <a:solidFill>
                  <a:prstClr val="white"/>
                </a:solidFill>
                <a:latin typeface="Avenir Book"/>
                <a:cs typeface="Arial" panose="020B0604020202020204" pitchFamily="34" charset="0"/>
              </a:rPr>
              <a:pPr algn="ctr" defTabSz="457200"/>
              <a:t>‹#›</a:t>
            </a:fld>
            <a:endParaRPr lang="en-CA" sz="1600" dirty="0">
              <a:solidFill>
                <a:prstClr val="white"/>
              </a:solidFill>
              <a:latin typeface="Avenir Book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083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204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3"/>
          <p:cNvSpPr txBox="1">
            <a:spLocks/>
          </p:cNvSpPr>
          <p:nvPr userDrawn="1"/>
        </p:nvSpPr>
        <p:spPr bwMode="white">
          <a:xfrm>
            <a:off x="11385276" y="6484175"/>
            <a:ext cx="1086217" cy="411272"/>
          </a:xfrm>
          <a:prstGeom prst="rect">
            <a:avLst/>
          </a:prstGeom>
        </p:spPr>
        <p:txBody>
          <a:bodyPr lIns="0" r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4EC2DE6-D5A1-4B1E-AB3C-B1B8C155DC82}" type="slidenum">
              <a:rPr lang="en-US" sz="1200" smtClean="0">
                <a:solidFill>
                  <a:srgbClr val="B7198E"/>
                </a:solidFill>
                <a:latin typeface="Avenir Book"/>
                <a:cs typeface="Avenir Book"/>
              </a:rPr>
              <a:pPr algn="ctr"/>
              <a:t>‹#›</a:t>
            </a:fld>
            <a:endParaRPr lang="en-US" sz="1200" dirty="0">
              <a:solidFill>
                <a:srgbClr val="B7198E"/>
              </a:solidFill>
              <a:latin typeface="Avenir Book"/>
              <a:cs typeface="Avenir Book"/>
            </a:endParaRP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02598" y="6470998"/>
            <a:ext cx="9525457" cy="302532"/>
          </a:xfrm>
        </p:spPr>
        <p:txBody>
          <a:bodyPr lIns="0" tIns="0" rIns="0" bIns="0" anchor="b">
            <a:noAutofit/>
          </a:bodyPr>
          <a:lstStyle>
            <a:lvl1pPr marL="228600" indent="-228600">
              <a:lnSpc>
                <a:spcPct val="100000"/>
              </a:lnSpc>
              <a:spcBef>
                <a:spcPts val="100"/>
              </a:spcBef>
              <a:buFont typeface="+mj-lt"/>
              <a:buAutoNum type="arabicParenBoth"/>
              <a:defRPr sz="800" i="1" baseline="0">
                <a:solidFill>
                  <a:srgbClr val="6D6E7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41325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800" i="1">
                <a:solidFill>
                  <a:srgbClr val="6D6E7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  <a:defRPr sz="80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  <a:defRPr sz="80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  <a:defRPr sz="80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footnote text here</a:t>
            </a:r>
          </a:p>
          <a:p>
            <a:pPr lvl="1"/>
            <a:r>
              <a:rPr lang="en-US" dirty="0"/>
              <a:t>Sub Bullet</a:t>
            </a:r>
          </a:p>
        </p:txBody>
      </p:sp>
    </p:spTree>
    <p:extLst>
      <p:ext uri="{BB962C8B-B14F-4D97-AF65-F5344CB8AC3E}">
        <p14:creationId xmlns:p14="http://schemas.microsoft.com/office/powerpoint/2010/main" val="3861294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AFE41C7-3728-8D4B-96E0-320AA3537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0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3rFhlpZX4k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arbonengineering.com/wp-content/uploads/2017/06/ce-hero-shot-mi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615731" y="4508905"/>
            <a:ext cx="11379200" cy="879829"/>
          </a:xfrm>
          <a:noFill/>
        </p:spPr>
        <p:txBody>
          <a:bodyPr>
            <a:noAutofit/>
          </a:bodyPr>
          <a:lstStyle/>
          <a:p>
            <a:pPr marL="0" indent="0" algn="ctr">
              <a:lnSpc>
                <a:spcPct val="70000"/>
              </a:lnSpc>
              <a:buNone/>
            </a:pPr>
            <a:r>
              <a:rPr lang="en-CA" sz="3600" b="1" dirty="0">
                <a:solidFill>
                  <a:schemeClr val="tx2"/>
                </a:solidFill>
                <a:latin typeface="Montserrat" panose="02000505000000020004" pitchFamily="2" charset="0"/>
                <a:cs typeface="Avenir Black"/>
              </a:rPr>
              <a:t>Air to </a:t>
            </a:r>
            <a:r>
              <a:rPr lang="en-CA" sz="3600" b="1" dirty="0" err="1">
                <a:solidFill>
                  <a:schemeClr val="tx2"/>
                </a:solidFill>
                <a:latin typeface="Montserrat" panose="02000505000000020004" pitchFamily="2" charset="0"/>
                <a:cs typeface="Avenir Black"/>
              </a:rPr>
              <a:t>Fuels</a:t>
            </a:r>
            <a:r>
              <a:rPr lang="en-CA" sz="3600" b="1" baseline="30000" dirty="0" err="1">
                <a:solidFill>
                  <a:schemeClr val="tx2"/>
                </a:solidFill>
                <a:latin typeface="Montserrat" panose="02000505000000020004" pitchFamily="2" charset="0"/>
                <a:cs typeface="Avenir Black"/>
              </a:rPr>
              <a:t>TM</a:t>
            </a:r>
            <a:r>
              <a:rPr lang="en-CA" sz="3600" b="1" dirty="0">
                <a:solidFill>
                  <a:schemeClr val="tx2"/>
                </a:solidFill>
                <a:latin typeface="Montserrat" panose="02000505000000020004" pitchFamily="2" charset="0"/>
                <a:cs typeface="Avenir Black"/>
              </a:rPr>
              <a:t> and Negative Emissions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CA" sz="3600" b="1" dirty="0">
                <a:solidFill>
                  <a:schemeClr val="tx2"/>
                </a:solidFill>
                <a:latin typeface="Montserrat" panose="02000505000000020004" pitchFamily="2" charset="0"/>
                <a:cs typeface="Avenir Black"/>
              </a:rPr>
              <a:t>An Economic and Environmental Solution</a:t>
            </a:r>
          </a:p>
          <a:p>
            <a:pPr marL="0" indent="0" algn="ctr">
              <a:lnSpc>
                <a:spcPct val="70000"/>
              </a:lnSpc>
              <a:buNone/>
            </a:pPr>
            <a:endParaRPr lang="en-CA" sz="2400" b="1" dirty="0">
              <a:solidFill>
                <a:schemeClr val="tx2"/>
              </a:solidFill>
              <a:latin typeface="Montserrat" panose="02000505000000020004" pitchFamily="2" charset="0"/>
              <a:cs typeface="Avenir Black"/>
            </a:endParaRPr>
          </a:p>
          <a:p>
            <a:pPr marL="0" indent="0" algn="ctr">
              <a:lnSpc>
                <a:spcPct val="70000"/>
              </a:lnSpc>
              <a:buNone/>
            </a:pPr>
            <a:r>
              <a:rPr lang="en-CA" sz="24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Carbon Engineering Ltd.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CA" sz="24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Daniel Friedmann, Chairman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CDD090-248A-43D4-906F-60DA413F3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26" y="5814019"/>
            <a:ext cx="1739153" cy="8238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3D401F-90F1-4111-AE4B-4B46A30F3E16}"/>
              </a:ext>
            </a:extLst>
          </p:cNvPr>
          <p:cNvSpPr/>
          <p:nvPr/>
        </p:nvSpPr>
        <p:spPr>
          <a:xfrm>
            <a:off x="4776120" y="6314133"/>
            <a:ext cx="6834808" cy="338554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 algn="r"/>
            <a:r>
              <a:rPr lang="en-US" sz="16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October 2019</a:t>
            </a:r>
          </a:p>
        </p:txBody>
      </p:sp>
    </p:spTree>
    <p:extLst>
      <p:ext uri="{BB962C8B-B14F-4D97-AF65-F5344CB8AC3E}">
        <p14:creationId xmlns:p14="http://schemas.microsoft.com/office/powerpoint/2010/main" val="3299084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4668E2FF-9ADD-48B4-9238-9A428D841D4D}"/>
              </a:ext>
            </a:extLst>
          </p:cNvPr>
          <p:cNvSpPr/>
          <p:nvPr/>
        </p:nvSpPr>
        <p:spPr>
          <a:xfrm>
            <a:off x="5031668" y="1706279"/>
            <a:ext cx="4021915" cy="52485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0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B79A6CA-6CCB-4F65-B42D-68DB2EF23894}"/>
              </a:ext>
            </a:extLst>
          </p:cNvPr>
          <p:cNvSpPr/>
          <p:nvPr/>
        </p:nvSpPr>
        <p:spPr>
          <a:xfrm>
            <a:off x="376566" y="2361210"/>
            <a:ext cx="4021915" cy="28379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094214-4906-4E3E-931D-80B9529F797F}"/>
              </a:ext>
            </a:extLst>
          </p:cNvPr>
          <p:cNvSpPr/>
          <p:nvPr/>
        </p:nvSpPr>
        <p:spPr>
          <a:xfrm>
            <a:off x="376567" y="1706279"/>
            <a:ext cx="4021915" cy="5248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0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9333035-60AA-462E-A659-D202D72DB88D}"/>
              </a:ext>
            </a:extLst>
          </p:cNvPr>
          <p:cNvSpPr/>
          <p:nvPr/>
        </p:nvSpPr>
        <p:spPr>
          <a:xfrm>
            <a:off x="911165" y="4182787"/>
            <a:ext cx="3077917" cy="60484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A140BCB-FAB6-478C-8BAA-5ED6DA56EFA0}"/>
              </a:ext>
            </a:extLst>
          </p:cNvPr>
          <p:cNvSpPr/>
          <p:nvPr/>
        </p:nvSpPr>
        <p:spPr>
          <a:xfrm>
            <a:off x="911165" y="3359209"/>
            <a:ext cx="3077917" cy="60484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C0EA09A-818C-45EE-BE63-70307AC4AACC}"/>
              </a:ext>
            </a:extLst>
          </p:cNvPr>
          <p:cNvSpPr/>
          <p:nvPr/>
        </p:nvSpPr>
        <p:spPr>
          <a:xfrm>
            <a:off x="911165" y="2559389"/>
            <a:ext cx="3077917" cy="60484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125647-683A-41F8-A6FB-BF77069448A4}"/>
              </a:ext>
            </a:extLst>
          </p:cNvPr>
          <p:cNvSpPr txBox="1"/>
          <p:nvPr/>
        </p:nvSpPr>
        <p:spPr>
          <a:xfrm>
            <a:off x="1259710" y="1808459"/>
            <a:ext cx="2293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D138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Enablers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D5CEAA6-2DE8-4B5E-8ECC-D639BD15E37C}"/>
              </a:ext>
            </a:extLst>
          </p:cNvPr>
          <p:cNvGrpSpPr/>
          <p:nvPr/>
        </p:nvGrpSpPr>
        <p:grpSpPr>
          <a:xfrm>
            <a:off x="604991" y="2551885"/>
            <a:ext cx="612347" cy="612347"/>
            <a:chOff x="831850" y="2210019"/>
            <a:chExt cx="612347" cy="61234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DEE1938-B099-4892-93E8-B58E4C3E22E4}"/>
                </a:ext>
              </a:extLst>
            </p:cNvPr>
            <p:cNvSpPr/>
            <p:nvPr/>
          </p:nvSpPr>
          <p:spPr>
            <a:xfrm>
              <a:off x="831850" y="2210019"/>
              <a:ext cx="612347" cy="61234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D138C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43" name="Picture 42" descr="image002">
              <a:extLst>
                <a:ext uri="{FF2B5EF4-FFF2-40B4-BE49-F238E27FC236}">
                  <a16:creationId xmlns:a16="http://schemas.microsoft.com/office/drawing/2014/main" id="{F09EC388-3C5E-4068-9D86-E7C27C39C8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1538" y="2381182"/>
              <a:ext cx="392970" cy="270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2FE14C-1D8B-4878-8990-E3BF1D06F6F2}"/>
              </a:ext>
            </a:extLst>
          </p:cNvPr>
          <p:cNvGrpSpPr/>
          <p:nvPr/>
        </p:nvGrpSpPr>
        <p:grpSpPr>
          <a:xfrm>
            <a:off x="10097173" y="2177791"/>
            <a:ext cx="926434" cy="714313"/>
            <a:chOff x="8933508" y="5819662"/>
            <a:chExt cx="632813" cy="405000"/>
          </a:xfrm>
        </p:grpSpPr>
        <p:sp>
          <p:nvSpPr>
            <p:cNvPr id="59" name="Shape 117">
              <a:extLst>
                <a:ext uri="{FF2B5EF4-FFF2-40B4-BE49-F238E27FC236}">
                  <a16:creationId xmlns:a16="http://schemas.microsoft.com/office/drawing/2014/main" id="{A48D2AD7-D769-4E93-8EC1-5E6289DE8C6F}"/>
                </a:ext>
              </a:extLst>
            </p:cNvPr>
            <p:cNvSpPr/>
            <p:nvPr/>
          </p:nvSpPr>
          <p:spPr>
            <a:xfrm rot="21326659">
              <a:off x="8933508" y="6002519"/>
              <a:ext cx="632813" cy="126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438" extrusionOk="0">
                  <a:moveTo>
                    <a:pt x="21600" y="16438"/>
                  </a:moveTo>
                  <a:cubicBezTo>
                    <a:pt x="15527" y="-2840"/>
                    <a:pt x="8327" y="-5162"/>
                    <a:pt x="0" y="9473"/>
                  </a:cubicBezTo>
                </a:path>
              </a:pathLst>
            </a:custGeom>
            <a:noFill/>
            <a:ln w="50800" cap="flat">
              <a:solidFill>
                <a:srgbClr val="9D138C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lIns="64288" tIns="32144" rIns="64288" bIns="32144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107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5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0" name="Shape 78">
              <a:extLst>
                <a:ext uri="{FF2B5EF4-FFF2-40B4-BE49-F238E27FC236}">
                  <a16:creationId xmlns:a16="http://schemas.microsoft.com/office/drawing/2014/main" id="{1B7FD2D7-24CC-4C36-BD5B-601860D495EC}"/>
                </a:ext>
              </a:extLst>
            </p:cNvPr>
            <p:cNvSpPr/>
            <p:nvPr/>
          </p:nvSpPr>
          <p:spPr>
            <a:xfrm>
              <a:off x="9283894" y="5819662"/>
              <a:ext cx="0" cy="405000"/>
            </a:xfrm>
            <a:prstGeom prst="line">
              <a:avLst/>
            </a:prstGeom>
            <a:noFill/>
            <a:ln w="50800" cap="flat">
              <a:solidFill>
                <a:srgbClr val="9D138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107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17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708769-5511-472D-8361-1358D7A41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047" y="3020172"/>
            <a:ext cx="1464425" cy="13992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A8725A-225A-4107-9422-1C38BBFE58A5}"/>
              </a:ext>
            </a:extLst>
          </p:cNvPr>
          <p:cNvSpPr txBox="1"/>
          <p:nvPr/>
        </p:nvSpPr>
        <p:spPr>
          <a:xfrm>
            <a:off x="9298085" y="1826832"/>
            <a:ext cx="2684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D138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Sequester carbon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2A4CF8-FB45-4251-96DF-9AF22B654272}"/>
              </a:ext>
            </a:extLst>
          </p:cNvPr>
          <p:cNvSpPr txBox="1"/>
          <p:nvPr/>
        </p:nvSpPr>
        <p:spPr>
          <a:xfrm>
            <a:off x="9521330" y="4602964"/>
            <a:ext cx="217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D138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 clean fuel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3C2475EB-AC77-4A9C-9E49-47B76BD52A69}"/>
              </a:ext>
            </a:extLst>
          </p:cNvPr>
          <p:cNvSpPr txBox="1">
            <a:spLocks/>
          </p:cNvSpPr>
          <p:nvPr/>
        </p:nvSpPr>
        <p:spPr>
          <a:xfrm>
            <a:off x="324326" y="221322"/>
            <a:ext cx="12124091" cy="640596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</a:rPr>
              <a:t>‘Air to Fuels’ and Sequestration Solution – A Convergence of Innovations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4E778F6-0CF9-4AD3-B2DB-5E2B1320739C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E40F4361-B458-46AD-84AD-CAC48A51D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26" y="5885410"/>
            <a:ext cx="1406555" cy="66630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DECD3C86-1237-4428-B455-CC15966D8690}"/>
              </a:ext>
            </a:extLst>
          </p:cNvPr>
          <p:cNvSpPr/>
          <p:nvPr/>
        </p:nvSpPr>
        <p:spPr>
          <a:xfrm>
            <a:off x="0" y="225570"/>
            <a:ext cx="144780" cy="569688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13AD88B-BD44-4109-9154-64408B3E6E04}"/>
              </a:ext>
            </a:extLst>
          </p:cNvPr>
          <p:cNvSpPr/>
          <p:nvPr/>
        </p:nvSpPr>
        <p:spPr>
          <a:xfrm>
            <a:off x="11604338" y="106771"/>
            <a:ext cx="480060" cy="480060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9660E68-FFD7-4328-B79A-4DA49EED95D8}" type="slidenum">
              <a:rPr lang="en-US" smtClean="0"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fld>
            <a:endParaRPr lang="en-US" dirty="0"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8232A7-DF56-4947-8CEE-0EF4D85F6F93}"/>
              </a:ext>
            </a:extLst>
          </p:cNvPr>
          <p:cNvGrpSpPr/>
          <p:nvPr/>
        </p:nvGrpSpPr>
        <p:grpSpPr>
          <a:xfrm>
            <a:off x="604991" y="4167744"/>
            <a:ext cx="612347" cy="612347"/>
            <a:chOff x="831848" y="4254300"/>
            <a:chExt cx="612347" cy="612347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CEC0905-4307-451A-8645-E89A7BD91C16}"/>
                </a:ext>
              </a:extLst>
            </p:cNvPr>
            <p:cNvSpPr/>
            <p:nvPr/>
          </p:nvSpPr>
          <p:spPr>
            <a:xfrm>
              <a:off x="831848" y="4254300"/>
              <a:ext cx="612347" cy="61234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D138C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45" name="irc_ilrp_mut" descr="https://encrypted-tbn0.gstatic.com/images?q=tbn:ANd9GcRohqOXx1dbQd_wLDEOGArBJAEt0DvOV5XH9-DiLG7JAQr195klXGH8z-8">
              <a:extLst>
                <a:ext uri="{FF2B5EF4-FFF2-40B4-BE49-F238E27FC236}">
                  <a16:creationId xmlns:a16="http://schemas.microsoft.com/office/drawing/2014/main" id="{B637B72E-0702-42DD-84B7-220287BE1B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15" t="27983" r="3431" b="27435"/>
            <a:stretch/>
          </p:blipFill>
          <p:spPr bwMode="auto">
            <a:xfrm>
              <a:off x="930650" y="4461556"/>
              <a:ext cx="414743" cy="197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BFA0C3-B652-4BA0-AA70-EC2C0EFFA0B9}"/>
              </a:ext>
            </a:extLst>
          </p:cNvPr>
          <p:cNvGrpSpPr/>
          <p:nvPr/>
        </p:nvGrpSpPr>
        <p:grpSpPr>
          <a:xfrm>
            <a:off x="604992" y="3345143"/>
            <a:ext cx="612347" cy="612347"/>
            <a:chOff x="831849" y="3301560"/>
            <a:chExt cx="612347" cy="612347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03A8A6D-C6BD-4B23-9673-B8A522659318}"/>
                </a:ext>
              </a:extLst>
            </p:cNvPr>
            <p:cNvSpPr/>
            <p:nvPr/>
          </p:nvSpPr>
          <p:spPr>
            <a:xfrm>
              <a:off x="831849" y="3301560"/>
              <a:ext cx="612347" cy="61234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D138C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44" name="solar7.png">
              <a:extLst>
                <a:ext uri="{FF2B5EF4-FFF2-40B4-BE49-F238E27FC236}">
                  <a16:creationId xmlns:a16="http://schemas.microsoft.com/office/drawing/2014/main" id="{29EA6986-814F-4887-A5E0-96A5262649F4}"/>
                </a:ext>
              </a:extLst>
            </p:cNvPr>
            <p:cNvPicPr/>
            <p:nvPr/>
          </p:nvPicPr>
          <p:blipFill>
            <a:blip r:embed="rId6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31460" y="3408415"/>
              <a:ext cx="413124" cy="3986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D0926327-1E0C-48A9-8B92-D161D15C2A2E}"/>
              </a:ext>
            </a:extLst>
          </p:cNvPr>
          <p:cNvSpPr/>
          <p:nvPr/>
        </p:nvSpPr>
        <p:spPr>
          <a:xfrm>
            <a:off x="1222636" y="2638167"/>
            <a:ext cx="2226307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CE Direct Air Capture Technology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5141FC4-FA17-47A2-B946-3C433E4B826D}"/>
              </a:ext>
            </a:extLst>
          </p:cNvPr>
          <p:cNvSpPr/>
          <p:nvPr/>
        </p:nvSpPr>
        <p:spPr>
          <a:xfrm>
            <a:off x="1240749" y="3395254"/>
            <a:ext cx="2802641" cy="542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88950">
              <a:lnSpc>
                <a:spcPts val="18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Abundant Low Cost, but</a:t>
            </a:r>
            <a:br>
              <a:rPr lang="en-US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intermittent, Renewable Power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B7E8248-D7B4-40F7-86CA-3C9B5D22A5F2}"/>
              </a:ext>
            </a:extLst>
          </p:cNvPr>
          <p:cNvSpPr/>
          <p:nvPr/>
        </p:nvSpPr>
        <p:spPr>
          <a:xfrm>
            <a:off x="1255784" y="4245142"/>
            <a:ext cx="1630417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Advances in Electrolysis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FB80DC0-D2EA-4362-AD2D-6B307EEA92BC}"/>
              </a:ext>
            </a:extLst>
          </p:cNvPr>
          <p:cNvSpPr txBox="1"/>
          <p:nvPr/>
        </p:nvSpPr>
        <p:spPr>
          <a:xfrm>
            <a:off x="5465950" y="1808459"/>
            <a:ext cx="3397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 AIR TO FUELS™  Platform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E0EADFF-1880-480F-9531-B7D4B7981C1E}"/>
              </a:ext>
            </a:extLst>
          </p:cNvPr>
          <p:cNvSpPr/>
          <p:nvPr/>
        </p:nvSpPr>
        <p:spPr>
          <a:xfrm>
            <a:off x="5031668" y="2361210"/>
            <a:ext cx="4021915" cy="28379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0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925106-D4B1-450B-A1BE-F92FC23DC845}"/>
              </a:ext>
            </a:extLst>
          </p:cNvPr>
          <p:cNvSpPr txBox="1"/>
          <p:nvPr/>
        </p:nvSpPr>
        <p:spPr>
          <a:xfrm>
            <a:off x="5281371" y="2562954"/>
            <a:ext cx="155578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DAC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9905120-FAA5-4F95-ADA4-F54064D04EFB}"/>
              </a:ext>
            </a:extLst>
          </p:cNvPr>
          <p:cNvSpPr txBox="1"/>
          <p:nvPr/>
        </p:nvSpPr>
        <p:spPr>
          <a:xfrm>
            <a:off x="5281370" y="3942681"/>
            <a:ext cx="1555781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Electrolysis + H2 Storage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8B26A12-E882-4877-8A75-D76C21742C79}"/>
              </a:ext>
            </a:extLst>
          </p:cNvPr>
          <p:cNvSpPr txBox="1"/>
          <p:nvPr/>
        </p:nvSpPr>
        <p:spPr>
          <a:xfrm>
            <a:off x="7629421" y="3201488"/>
            <a:ext cx="956397" cy="6155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700" b="1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Fuel Synthesis</a:t>
            </a:r>
            <a:endParaRPr lang="en-US" sz="1700" b="1" i="1" baseline="-25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5" name="Picture 24" descr="image002">
            <a:extLst>
              <a:ext uri="{FF2B5EF4-FFF2-40B4-BE49-F238E27FC236}">
                <a16:creationId xmlns:a16="http://schemas.microsoft.com/office/drawing/2014/main" id="{CB9B35F7-8F32-46E2-8BC1-C4845878D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0518" y="2961205"/>
            <a:ext cx="817483" cy="5648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rc_ilrp_mut" descr="https://encrypted-tbn0.gstatic.com/images?q=tbn:ANd9GcRohqOXx1dbQd_wLDEOGArBJAEt0DvOV5XH9-DiLG7JAQr195klXGH8z-8">
            <a:extLst>
              <a:ext uri="{FF2B5EF4-FFF2-40B4-BE49-F238E27FC236}">
                <a16:creationId xmlns:a16="http://schemas.microsoft.com/office/drawing/2014/main" id="{EA7D69D9-61BA-4ED0-A5B5-577DAA560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5" t="27983" r="3431" b="27435"/>
          <a:stretch/>
        </p:blipFill>
        <p:spPr bwMode="auto">
          <a:xfrm>
            <a:off x="5307258" y="4650137"/>
            <a:ext cx="701140" cy="43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C13E362-CE39-45BB-B06B-D44C8F63764B}"/>
              </a:ext>
            </a:extLst>
          </p:cNvPr>
          <p:cNvGrpSpPr/>
          <p:nvPr/>
        </p:nvGrpSpPr>
        <p:grpSpPr>
          <a:xfrm>
            <a:off x="6117037" y="4620048"/>
            <a:ext cx="696089" cy="447302"/>
            <a:chOff x="304232" y="3229042"/>
            <a:chExt cx="1351524" cy="59017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7CC33C1-8459-4074-B79C-43D8D7977FF2}"/>
                </a:ext>
              </a:extLst>
            </p:cNvPr>
            <p:cNvGrpSpPr/>
            <p:nvPr/>
          </p:nvGrpSpPr>
          <p:grpSpPr>
            <a:xfrm>
              <a:off x="304232" y="3229042"/>
              <a:ext cx="671700" cy="590177"/>
              <a:chOff x="304232" y="3229042"/>
              <a:chExt cx="671700" cy="590177"/>
            </a:xfrm>
          </p:grpSpPr>
          <p:pic>
            <p:nvPicPr>
              <p:cNvPr id="35" name="Picture 34" descr="Image result for hydrogen tank icon">
                <a:extLst>
                  <a:ext uri="{FF2B5EF4-FFF2-40B4-BE49-F238E27FC236}">
                    <a16:creationId xmlns:a16="http://schemas.microsoft.com/office/drawing/2014/main" id="{A95B47E4-C8E9-4D75-888D-F0D63B4B9F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04232" y="3229042"/>
                <a:ext cx="148759" cy="5901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35" descr="Image result for hydrogen tank icon">
                <a:extLst>
                  <a:ext uri="{FF2B5EF4-FFF2-40B4-BE49-F238E27FC236}">
                    <a16:creationId xmlns:a16="http://schemas.microsoft.com/office/drawing/2014/main" id="{1D951D2F-1D3F-4D14-BDD4-4A3B6BA604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78546" y="3229042"/>
                <a:ext cx="148759" cy="5901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6" descr="Image result for hydrogen tank icon">
                <a:extLst>
                  <a:ext uri="{FF2B5EF4-FFF2-40B4-BE49-F238E27FC236}">
                    <a16:creationId xmlns:a16="http://schemas.microsoft.com/office/drawing/2014/main" id="{A6EE71F9-D3C5-4345-A8F2-1948B09F80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27173" y="3229042"/>
                <a:ext cx="148759" cy="5901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37" descr="Image result for hydrogen tank icon">
                <a:extLst>
                  <a:ext uri="{FF2B5EF4-FFF2-40B4-BE49-F238E27FC236}">
                    <a16:creationId xmlns:a16="http://schemas.microsoft.com/office/drawing/2014/main" id="{FE46235F-962F-4C62-A58D-1B13DDD890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52860" y="3229042"/>
                <a:ext cx="148759" cy="5901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8074231-D3BE-430F-9715-37A2AE6E7735}"/>
                </a:ext>
              </a:extLst>
            </p:cNvPr>
            <p:cNvGrpSpPr/>
            <p:nvPr/>
          </p:nvGrpSpPr>
          <p:grpSpPr>
            <a:xfrm>
              <a:off x="984056" y="3229042"/>
              <a:ext cx="671700" cy="590177"/>
              <a:chOff x="984056" y="3229042"/>
              <a:chExt cx="671700" cy="590177"/>
            </a:xfrm>
          </p:grpSpPr>
          <p:pic>
            <p:nvPicPr>
              <p:cNvPr id="31" name="Picture 30" descr="Image result for hydrogen tank icon">
                <a:extLst>
                  <a:ext uri="{FF2B5EF4-FFF2-40B4-BE49-F238E27FC236}">
                    <a16:creationId xmlns:a16="http://schemas.microsoft.com/office/drawing/2014/main" id="{AD9BEF4A-0D1A-46EA-8ECB-F4FCBCDEBB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84056" y="3229042"/>
                <a:ext cx="148759" cy="5901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31" descr="Image result for hydrogen tank icon">
                <a:extLst>
                  <a:ext uri="{FF2B5EF4-FFF2-40B4-BE49-F238E27FC236}">
                    <a16:creationId xmlns:a16="http://schemas.microsoft.com/office/drawing/2014/main" id="{BD0D0963-1492-4B31-A564-DD73126015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158370" y="3229042"/>
                <a:ext cx="148759" cy="5901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2" descr="Image result for hydrogen tank icon">
                <a:extLst>
                  <a:ext uri="{FF2B5EF4-FFF2-40B4-BE49-F238E27FC236}">
                    <a16:creationId xmlns:a16="http://schemas.microsoft.com/office/drawing/2014/main" id="{8014AC8A-EBA2-4848-883E-AB0519C79B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506997" y="3229042"/>
                <a:ext cx="148759" cy="5901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33" descr="Image result for hydrogen tank icon">
                <a:extLst>
                  <a:ext uri="{FF2B5EF4-FFF2-40B4-BE49-F238E27FC236}">
                    <a16:creationId xmlns:a16="http://schemas.microsoft.com/office/drawing/2014/main" id="{2B922F32-1617-4582-9D13-BD60CB2FFE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332684" y="3229042"/>
                <a:ext cx="148759" cy="5901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7" name="Picture 26" descr="Image result for refinery icon">
            <a:extLst>
              <a:ext uri="{FF2B5EF4-FFF2-40B4-BE49-F238E27FC236}">
                <a16:creationId xmlns:a16="http://schemas.microsoft.com/office/drawing/2014/main" id="{6E4C455E-6881-4C5E-BEF1-E019F32F5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6294" y="2631659"/>
            <a:ext cx="616637" cy="60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4B3A1EAD-201A-4F85-B6C3-8F46DE6F2D28}"/>
              </a:ext>
            </a:extLst>
          </p:cNvPr>
          <p:cNvCxnSpPr>
            <a:cxnSpLocks/>
            <a:stCxn id="93" idx="3"/>
            <a:endCxn id="94" idx="1"/>
          </p:cNvCxnSpPr>
          <p:nvPr/>
        </p:nvCxnSpPr>
        <p:spPr>
          <a:xfrm flipV="1">
            <a:off x="6837151" y="3509265"/>
            <a:ext cx="792270" cy="756582"/>
          </a:xfrm>
          <a:prstGeom prst="bentConnector3">
            <a:avLst>
              <a:gd name="adj1" fmla="val 50000"/>
            </a:avLst>
          </a:prstGeom>
          <a:ln w="38100">
            <a:solidFill>
              <a:srgbClr val="6D6E7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DD981F0D-48BF-499E-8D43-A37508348B1A}"/>
              </a:ext>
            </a:extLst>
          </p:cNvPr>
          <p:cNvCxnSpPr>
            <a:cxnSpLocks/>
            <a:stCxn id="92" idx="3"/>
            <a:endCxn id="94" idx="1"/>
          </p:cNvCxnSpPr>
          <p:nvPr/>
        </p:nvCxnSpPr>
        <p:spPr>
          <a:xfrm>
            <a:off x="6837151" y="2747620"/>
            <a:ext cx="792270" cy="761645"/>
          </a:xfrm>
          <a:prstGeom prst="bentConnector3">
            <a:avLst>
              <a:gd name="adj1" fmla="val 50000"/>
            </a:avLst>
          </a:prstGeom>
          <a:ln w="38100">
            <a:solidFill>
              <a:srgbClr val="6D6E7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7D3D6F1-E2AF-4F3C-AB93-0D1DC7D50C60}"/>
              </a:ext>
            </a:extLst>
          </p:cNvPr>
          <p:cNvCxnSpPr>
            <a:cxnSpLocks/>
          </p:cNvCxnSpPr>
          <p:nvPr/>
        </p:nvCxnSpPr>
        <p:spPr>
          <a:xfrm>
            <a:off x="7206301" y="2611571"/>
            <a:ext cx="2684383" cy="11940"/>
          </a:xfrm>
          <a:prstGeom prst="straightConnector1">
            <a:avLst/>
          </a:prstGeom>
          <a:ln>
            <a:solidFill>
              <a:srgbClr val="9D138C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8D52AC9-466B-4F66-A75C-3A307DD8C867}"/>
              </a:ext>
            </a:extLst>
          </p:cNvPr>
          <p:cNvCxnSpPr>
            <a:cxnSpLocks/>
          </p:cNvCxnSpPr>
          <p:nvPr/>
        </p:nvCxnSpPr>
        <p:spPr>
          <a:xfrm flipV="1">
            <a:off x="8716327" y="3506601"/>
            <a:ext cx="1174357" cy="8345"/>
          </a:xfrm>
          <a:prstGeom prst="straightConnector1">
            <a:avLst/>
          </a:prstGeom>
          <a:ln>
            <a:solidFill>
              <a:srgbClr val="9D138C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Isosceles Triangle 105">
            <a:extLst>
              <a:ext uri="{FF2B5EF4-FFF2-40B4-BE49-F238E27FC236}">
                <a16:creationId xmlns:a16="http://schemas.microsoft.com/office/drawing/2014/main" id="{4A63466D-E91B-428B-BD0D-B30DF3498F43}"/>
              </a:ext>
            </a:extLst>
          </p:cNvPr>
          <p:cNvSpPr/>
          <p:nvPr/>
        </p:nvSpPr>
        <p:spPr>
          <a:xfrm rot="5400000">
            <a:off x="4237796" y="2813280"/>
            <a:ext cx="575094" cy="165178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Isosceles Triangle 106">
            <a:extLst>
              <a:ext uri="{FF2B5EF4-FFF2-40B4-BE49-F238E27FC236}">
                <a16:creationId xmlns:a16="http://schemas.microsoft.com/office/drawing/2014/main" id="{3EE1C298-14ED-4F12-B2CF-09E56C9498DF}"/>
              </a:ext>
            </a:extLst>
          </p:cNvPr>
          <p:cNvSpPr/>
          <p:nvPr/>
        </p:nvSpPr>
        <p:spPr>
          <a:xfrm rot="5400000">
            <a:off x="4237796" y="3599920"/>
            <a:ext cx="575094" cy="165178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Isosceles Triangle 107">
            <a:extLst>
              <a:ext uri="{FF2B5EF4-FFF2-40B4-BE49-F238E27FC236}">
                <a16:creationId xmlns:a16="http://schemas.microsoft.com/office/drawing/2014/main" id="{665CD179-8A5A-421D-93AB-B38E50377831}"/>
              </a:ext>
            </a:extLst>
          </p:cNvPr>
          <p:cNvSpPr/>
          <p:nvPr/>
        </p:nvSpPr>
        <p:spPr>
          <a:xfrm rot="5400000">
            <a:off x="4237796" y="4386560"/>
            <a:ext cx="575094" cy="165178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34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2647D-7437-4F87-ABD4-EFB9B76B5BCA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CA" dirty="0"/>
              <a:t>Carbon Engineering Ltd.</a:t>
            </a:r>
          </a:p>
        </p:txBody>
      </p:sp>
      <p:pic>
        <p:nvPicPr>
          <p:cNvPr id="7" name="Online Media 6">
            <a:hlinkClick r:id="" action="ppaction://media"/>
            <a:extLst>
              <a:ext uri="{FF2B5EF4-FFF2-40B4-BE49-F238E27FC236}">
                <a16:creationId xmlns:a16="http://schemas.microsoft.com/office/drawing/2014/main" id="{BFDCCBE3-DB40-401F-AAD7-A555506117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59394" y="133140"/>
            <a:ext cx="8788958" cy="659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86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661ED0-8896-4958-B8CD-608E4226F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6216" y="1344641"/>
            <a:ext cx="7529900" cy="5322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735CB8-E2F7-4A5C-B08D-909424DA4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249" y="1652803"/>
            <a:ext cx="5147409" cy="386055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426432-A741-4278-B9C6-FF47730CF084}"/>
              </a:ext>
            </a:extLst>
          </p:cNvPr>
          <p:cNvSpPr txBox="1">
            <a:spLocks/>
          </p:cNvSpPr>
          <p:nvPr/>
        </p:nvSpPr>
        <p:spPr>
          <a:xfrm>
            <a:off x="376566" y="261476"/>
            <a:ext cx="12124091" cy="640596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</a:rPr>
              <a:t>Direct Air Capture – the Key Capability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448D41-F4F8-4F73-8A6E-8901F5BE5695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0FA457-B91E-4EFE-9CB3-8D3C7099C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26" y="5885410"/>
            <a:ext cx="1406555" cy="6663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101BB1-27A0-4A9A-AC99-EBCB07537E96}"/>
              </a:ext>
            </a:extLst>
          </p:cNvPr>
          <p:cNvSpPr/>
          <p:nvPr/>
        </p:nvSpPr>
        <p:spPr>
          <a:xfrm>
            <a:off x="0" y="225570"/>
            <a:ext cx="144780" cy="569688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957001-6A94-48E4-A232-9A18CCC6AFC7}"/>
              </a:ext>
            </a:extLst>
          </p:cNvPr>
          <p:cNvSpPr/>
          <p:nvPr/>
        </p:nvSpPr>
        <p:spPr>
          <a:xfrm>
            <a:off x="11604338" y="106771"/>
            <a:ext cx="480060" cy="480060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9660E68-FFD7-4328-B79A-4DA49EED95D8}" type="slidenum">
              <a:rPr lang="en-US" smtClean="0"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fld>
            <a:endParaRPr lang="en-US" dirty="0"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019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8C6C30-2935-4074-8F12-337951DF23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132" y="831164"/>
            <a:ext cx="2582266" cy="1721090"/>
          </a:xfrm>
          <a:prstGeom prst="rect">
            <a:avLst/>
          </a:prstGeom>
          <a:effectLst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636DCD-0A72-4EBF-BD26-DC571E1EF391}"/>
              </a:ext>
            </a:extLst>
          </p:cNvPr>
          <p:cNvGrpSpPr/>
          <p:nvPr/>
        </p:nvGrpSpPr>
        <p:grpSpPr>
          <a:xfrm>
            <a:off x="438026" y="994433"/>
            <a:ext cx="9410699" cy="5509797"/>
            <a:chOff x="1045833" y="1089904"/>
            <a:chExt cx="9410699" cy="5509797"/>
          </a:xfrm>
        </p:grpSpPr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A46609FB-5467-4B37-BE33-234B01DE2C1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18321782"/>
                </p:ext>
              </p:extLst>
            </p:nvPr>
          </p:nvGraphicFramePr>
          <p:xfrm>
            <a:off x="1045833" y="2122952"/>
            <a:ext cx="9410699" cy="44767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82E0B9-F94F-4132-9990-C8094E2FF24B}"/>
                </a:ext>
              </a:extLst>
            </p:cNvPr>
            <p:cNvSpPr txBox="1"/>
            <p:nvPr/>
          </p:nvSpPr>
          <p:spPr>
            <a:xfrm>
              <a:off x="3455658" y="1089904"/>
              <a:ext cx="2543175" cy="338554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Diesel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879619-E0A5-4D9F-B745-FE3103010E1A}"/>
                </a:ext>
              </a:extLst>
            </p:cNvPr>
            <p:cNvSpPr txBox="1"/>
            <p:nvPr/>
          </p:nvSpPr>
          <p:spPr>
            <a:xfrm>
              <a:off x="2703183" y="1506692"/>
              <a:ext cx="1533525" cy="338554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Gasoline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8BF585-2296-4D21-8056-C090B64204E4}"/>
                </a:ext>
              </a:extLst>
            </p:cNvPr>
            <p:cNvSpPr txBox="1"/>
            <p:nvPr/>
          </p:nvSpPr>
          <p:spPr>
            <a:xfrm>
              <a:off x="3436608" y="1914558"/>
              <a:ext cx="1647825" cy="338554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Jet-A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BC24B7-E6D3-4864-88D8-F23C8ECE5104}"/>
                </a:ext>
              </a:extLst>
            </p:cNvPr>
            <p:cNvSpPr txBox="1"/>
            <p:nvPr/>
          </p:nvSpPr>
          <p:spPr>
            <a:xfrm>
              <a:off x="5065383" y="2324756"/>
              <a:ext cx="4705350" cy="338554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Waxes and other products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F40FC7B-0ED2-44F8-96B0-FBE97DC89AC5}"/>
              </a:ext>
            </a:extLst>
          </p:cNvPr>
          <p:cNvSpPr txBox="1">
            <a:spLocks/>
          </p:cNvSpPr>
          <p:nvPr/>
        </p:nvSpPr>
        <p:spPr>
          <a:xfrm>
            <a:off x="376567" y="261476"/>
            <a:ext cx="10769600" cy="56968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</a:rPr>
              <a:t>Our First Fuel – Spectrum of Hydrocarbons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B64F65-180A-47BB-988C-B6884A53C8D6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D44E43-AD3B-48E4-B8D5-254FC895B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26" y="5885410"/>
            <a:ext cx="1406555" cy="6663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F3922A6-93C6-4A6E-9F08-189B4F4985D4}"/>
              </a:ext>
            </a:extLst>
          </p:cNvPr>
          <p:cNvSpPr/>
          <p:nvPr/>
        </p:nvSpPr>
        <p:spPr>
          <a:xfrm>
            <a:off x="0" y="225570"/>
            <a:ext cx="144780" cy="569688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CC17A6-621D-48A2-8480-2BB29FDBCD47}"/>
              </a:ext>
            </a:extLst>
          </p:cNvPr>
          <p:cNvSpPr/>
          <p:nvPr/>
        </p:nvSpPr>
        <p:spPr>
          <a:xfrm>
            <a:off x="11604338" y="106771"/>
            <a:ext cx="480060" cy="480060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9660E68-FFD7-4328-B79A-4DA49EED95D8}" type="slidenum">
              <a:rPr lang="en-US" smtClean="0"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fld>
            <a:endParaRPr lang="en-US" dirty="0"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76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B98A0D-CF99-4280-B574-6D723DA54379}"/>
              </a:ext>
            </a:extLst>
          </p:cNvPr>
          <p:cNvSpPr/>
          <p:nvPr/>
        </p:nvSpPr>
        <p:spPr>
          <a:xfrm>
            <a:off x="324483" y="1170864"/>
            <a:ext cx="535017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7D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25 countries now have clean fuel blending targets or regulations</a:t>
            </a:r>
          </a:p>
          <a:p>
            <a:pPr marL="573088" marR="0" lvl="1" indent="-28892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7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CA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Existing regulations have created a renewable diesel market that has doubled in 5 years to 11 billion gallons/</a:t>
            </a:r>
            <a:r>
              <a:rPr kumimoji="0" lang="en-CA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yr</a:t>
            </a:r>
            <a:endParaRPr kumimoji="0" lang="en-CA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3088" marR="0" lvl="1" indent="-28892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7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These regulations are intended to be perpetual, and generally increase in stringency over time</a:t>
            </a:r>
          </a:p>
        </p:txBody>
      </p:sp>
      <p:pic>
        <p:nvPicPr>
          <p:cNvPr id="9" name="Picture 2" descr="https://lh3.googleusercontent.com/imKXyvVTvkTDk77G83bSykqH-7D2gXjzcWzq_Yln0vsfITSCENCq9Fts_-CYZ3aM5bXg1cIUNYz7FMn3fbFlvRIDErAH-X-tbgDzGhiYu4BlB6i8AsMC1JyXpz43dunMt00zSFPv">
            <a:extLst>
              <a:ext uri="{FF2B5EF4-FFF2-40B4-BE49-F238E27FC236}">
                <a16:creationId xmlns:a16="http://schemas.microsoft.com/office/drawing/2014/main" id="{7056C245-1909-4901-A1F9-C781832C1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48" y="3339582"/>
            <a:ext cx="4941510" cy="23109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957AD9-3331-4312-BDE8-2725B4FD0982}"/>
              </a:ext>
            </a:extLst>
          </p:cNvPr>
          <p:cNvSpPr txBox="1"/>
          <p:nvPr/>
        </p:nvSpPr>
        <p:spPr>
          <a:xfrm>
            <a:off x="5950609" y="5375390"/>
            <a:ext cx="47521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3000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2018 values, except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45Q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figures which  based on 2026 schedule.  With air as an eligible feedstock under RFS.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1AA80C2-B740-4453-A962-DA6BD294C098}"/>
              </a:ext>
            </a:extLst>
          </p:cNvPr>
          <p:cNvSpPr txBox="1">
            <a:spLocks/>
          </p:cNvSpPr>
          <p:nvPr/>
        </p:nvSpPr>
        <p:spPr>
          <a:xfrm>
            <a:off x="376567" y="261476"/>
            <a:ext cx="10769600" cy="56968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Arial" panose="020B0604020202020204" pitchFamily="34" charset="0"/>
              </a:rPr>
              <a:t>Government Policy Landscape Fuels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0B818C-52EB-4E5E-A197-0FD7E5924EDA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0C7D2A5-242F-4DAD-9EA3-9C96AD47E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26" y="5885410"/>
            <a:ext cx="1406555" cy="6663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FFDBF71-C98F-4305-8D8C-137579C2D093}"/>
              </a:ext>
            </a:extLst>
          </p:cNvPr>
          <p:cNvSpPr/>
          <p:nvPr/>
        </p:nvSpPr>
        <p:spPr>
          <a:xfrm>
            <a:off x="0" y="225570"/>
            <a:ext cx="144780" cy="569688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396E8D-065B-468E-8514-BB0C9F335A62}"/>
              </a:ext>
            </a:extLst>
          </p:cNvPr>
          <p:cNvSpPr/>
          <p:nvPr/>
        </p:nvSpPr>
        <p:spPr>
          <a:xfrm>
            <a:off x="11604338" y="106771"/>
            <a:ext cx="480060" cy="480060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660E68-FFD7-4328-B79A-4DA49EED95D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5E2ECEC5-0ACB-4E30-A54A-ABBDB6D40F3F}"/>
              </a:ext>
            </a:extLst>
          </p:cNvPr>
          <p:cNvSpPr/>
          <p:nvPr/>
        </p:nvSpPr>
        <p:spPr>
          <a:xfrm>
            <a:off x="10738546" y="2726843"/>
            <a:ext cx="434446" cy="2540084"/>
          </a:xfrm>
          <a:prstGeom prst="rightBrace">
            <a:avLst>
              <a:gd name="adj1" fmla="val 60952"/>
              <a:gd name="adj2" fmla="val 50000"/>
            </a:avLst>
          </a:prstGeom>
          <a:ln w="19050">
            <a:solidFill>
              <a:srgbClr val="9D138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14DD4B54-EE18-4A5E-A5EA-32433FF05CE0}"/>
              </a:ext>
            </a:extLst>
          </p:cNvPr>
          <p:cNvSpPr txBox="1"/>
          <p:nvPr/>
        </p:nvSpPr>
        <p:spPr>
          <a:xfrm>
            <a:off x="11079591" y="3673719"/>
            <a:ext cx="9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D138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D138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$2.40 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73555D3-FB8A-4C83-A1F1-D42874833EED}"/>
              </a:ext>
            </a:extLst>
          </p:cNvPr>
          <p:cNvGraphicFramePr>
            <a:graphicFrameLocks noGrp="1"/>
          </p:cNvGraphicFramePr>
          <p:nvPr/>
        </p:nvGraphicFramePr>
        <p:xfrm>
          <a:off x="6051515" y="1144801"/>
          <a:ext cx="4651220" cy="411480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426241">
                  <a:extLst>
                    <a:ext uri="{9D8B030D-6E8A-4147-A177-3AD203B41FA5}">
                      <a16:colId xmlns:a16="http://schemas.microsoft.com/office/drawing/2014/main" val="3597454901"/>
                    </a:ext>
                  </a:extLst>
                </a:gridCol>
                <a:gridCol w="1224979">
                  <a:extLst>
                    <a:ext uri="{9D8B030D-6E8A-4147-A177-3AD203B41FA5}">
                      <a16:colId xmlns:a16="http://schemas.microsoft.com/office/drawing/2014/main" val="400635242"/>
                    </a:ext>
                  </a:extLst>
                </a:gridCol>
              </a:tblGrid>
              <a:tr h="4546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Established Credit-based Program / Market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Impact</a:t>
                      </a:r>
                      <a:r>
                        <a:rPr lang="en-US" sz="1800" baseline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on CE price </a:t>
                      </a:r>
                      <a:r>
                        <a:rPr lang="en-US" sz="1800" baseline="30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142"/>
                  </a:ext>
                </a:extLst>
              </a:tr>
              <a:tr h="4546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British Columbia Renewable &amp; Low Carbon Fuel Requirement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$0.52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63702"/>
                  </a:ext>
                </a:extLst>
              </a:tr>
              <a:tr h="4546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California Low Carbon Fuel Standard (LCFS) 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$0.58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10764250"/>
                  </a:ext>
                </a:extLst>
              </a:tr>
              <a:tr h="4546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U.S. EPA Renewable Fuel Standard – D7 RIN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$1.06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015217"/>
                  </a:ext>
                </a:extLst>
              </a:tr>
              <a:tr h="6495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U.S. 45Q Tax Credit– Sequestration Use Case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Utilization Use Case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i="0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$0.15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$0.11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0929773"/>
                  </a:ext>
                </a:extLst>
              </a:tr>
              <a:tr h="3524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Wholesale Diesel Price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9D13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$0.53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9D13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94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7096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B98A0D-CF99-4280-B574-6D723DA54379}"/>
              </a:ext>
            </a:extLst>
          </p:cNvPr>
          <p:cNvSpPr/>
          <p:nvPr/>
        </p:nvSpPr>
        <p:spPr>
          <a:xfrm>
            <a:off x="385062" y="985924"/>
            <a:ext cx="5448162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7D"/>
              </a:buClr>
              <a:buSzPct val="100000"/>
              <a:defRPr/>
            </a:pP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Regulations are in place globally to govern safe and secure operation of CO</a:t>
            </a:r>
            <a:r>
              <a:rPr lang="en-US" sz="1600" baseline="-25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storage projects:</a:t>
            </a:r>
          </a:p>
          <a:p>
            <a:pPr marL="573088" lvl="1" indent="-288925">
              <a:spcBef>
                <a:spcPct val="50000"/>
              </a:spcBef>
              <a:buClr>
                <a:srgbClr val="00007D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North America and Australia have the most mature policies.</a:t>
            </a:r>
          </a:p>
          <a:p>
            <a:pPr marL="573088" lvl="1" indent="-288925">
              <a:spcBef>
                <a:spcPct val="50000"/>
              </a:spcBef>
              <a:buClr>
                <a:srgbClr val="00007D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regulations and policies have been growing annually worldwide.</a:t>
            </a:r>
          </a:p>
          <a:p>
            <a:pPr marL="573088" lvl="1" indent="-288925">
              <a:spcBef>
                <a:spcPct val="50000"/>
              </a:spcBef>
              <a:buClr>
                <a:srgbClr val="00007D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California LCFS is the leading market for revenue.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957AD9-3331-4312-BDE8-2725B4FD0982}"/>
              </a:ext>
            </a:extLst>
          </p:cNvPr>
          <p:cNvSpPr txBox="1"/>
          <p:nvPr/>
        </p:nvSpPr>
        <p:spPr>
          <a:xfrm>
            <a:off x="6366685" y="5304594"/>
            <a:ext cx="47521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3000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2019 values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1AA80C2-B740-4453-A962-DA6BD294C098}"/>
              </a:ext>
            </a:extLst>
          </p:cNvPr>
          <p:cNvSpPr txBox="1">
            <a:spLocks/>
          </p:cNvSpPr>
          <p:nvPr/>
        </p:nvSpPr>
        <p:spPr>
          <a:xfrm>
            <a:off x="376567" y="261476"/>
            <a:ext cx="10769600" cy="56968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Arial" panose="020B0604020202020204" pitchFamily="34" charset="0"/>
              </a:rPr>
              <a:t>Government Policy Landscape Sequestration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0B818C-52EB-4E5E-A197-0FD7E5924EDA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0C7D2A5-242F-4DAD-9EA3-9C96AD47E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26" y="5885410"/>
            <a:ext cx="1406555" cy="6663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FFDBF71-C98F-4305-8D8C-137579C2D093}"/>
              </a:ext>
            </a:extLst>
          </p:cNvPr>
          <p:cNvSpPr/>
          <p:nvPr/>
        </p:nvSpPr>
        <p:spPr>
          <a:xfrm>
            <a:off x="0" y="225570"/>
            <a:ext cx="144780" cy="569688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396E8D-065B-468E-8514-BB0C9F335A62}"/>
              </a:ext>
            </a:extLst>
          </p:cNvPr>
          <p:cNvSpPr/>
          <p:nvPr/>
        </p:nvSpPr>
        <p:spPr>
          <a:xfrm>
            <a:off x="11604338" y="106771"/>
            <a:ext cx="480060" cy="480060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660E68-FFD7-4328-B79A-4DA49EED95D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5E2ECEC5-0ACB-4E30-A54A-ABBDB6D40F3F}"/>
              </a:ext>
            </a:extLst>
          </p:cNvPr>
          <p:cNvSpPr/>
          <p:nvPr/>
        </p:nvSpPr>
        <p:spPr>
          <a:xfrm>
            <a:off x="11046080" y="2050161"/>
            <a:ext cx="434446" cy="3182168"/>
          </a:xfrm>
          <a:prstGeom prst="rightBrace">
            <a:avLst>
              <a:gd name="adj1" fmla="val 60952"/>
              <a:gd name="adj2" fmla="val 50000"/>
            </a:avLst>
          </a:prstGeom>
          <a:ln w="19050">
            <a:solidFill>
              <a:srgbClr val="9D138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14DD4B54-EE18-4A5E-A5EA-32433FF05CE0}"/>
              </a:ext>
            </a:extLst>
          </p:cNvPr>
          <p:cNvSpPr txBox="1"/>
          <p:nvPr/>
        </p:nvSpPr>
        <p:spPr>
          <a:xfrm>
            <a:off x="11240981" y="3343871"/>
            <a:ext cx="9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D138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D138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$240 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CBB1C49-0AC6-4CAE-B221-9F46D2F91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462443"/>
              </p:ext>
            </p:extLst>
          </p:nvPr>
        </p:nvGraphicFramePr>
        <p:xfrm>
          <a:off x="6397124" y="1108385"/>
          <a:ext cx="4648956" cy="411480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520012">
                  <a:extLst>
                    <a:ext uri="{9D8B030D-6E8A-4147-A177-3AD203B41FA5}">
                      <a16:colId xmlns:a16="http://schemas.microsoft.com/office/drawing/2014/main" val="3597454901"/>
                    </a:ext>
                  </a:extLst>
                </a:gridCol>
                <a:gridCol w="1128944">
                  <a:extLst>
                    <a:ext uri="{9D8B030D-6E8A-4147-A177-3AD203B41FA5}">
                      <a16:colId xmlns:a16="http://schemas.microsoft.com/office/drawing/2014/main" val="400635242"/>
                    </a:ext>
                  </a:extLst>
                </a:gridCol>
              </a:tblGrid>
              <a:tr h="1616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Established Credit-based Program / Market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Impact</a:t>
                      </a:r>
                      <a:r>
                        <a:rPr lang="en-US" sz="1800" baseline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on CE price </a:t>
                      </a:r>
                      <a:r>
                        <a:rPr lang="en-US" sz="1800" baseline="30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142"/>
                  </a:ext>
                </a:extLst>
              </a:tr>
              <a:tr h="454687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Open Sans Light" panose="020B0306030504020204"/>
                          <a:ea typeface="+mn-ea"/>
                          <a:cs typeface="+mn-cs"/>
                        </a:rPr>
                        <a:t>US EPA 45Q Tax credit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Open Sans Light" panose="020B0306030504020204"/>
                          <a:ea typeface="+mn-ea"/>
                          <a:cs typeface="+mn-cs"/>
                        </a:rPr>
                        <a:t>$50/t-CO2 for Sequestration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$50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63702"/>
                  </a:ext>
                </a:extLst>
              </a:tr>
              <a:tr h="4546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Open Sans Light" panose="020B0306030504020204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California Low Carbon Fuel Standard (LCFS)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Open Sans Light" panose="020B0306030504020204"/>
                          <a:ea typeface="+mn-ea"/>
                          <a:cs typeface="+mn-cs"/>
                        </a:rPr>
                        <a:t>2019: California Air Resources Board included CO</a:t>
                      </a:r>
                      <a:r>
                        <a:rPr lang="en-US" sz="1600" b="0" kern="1200" baseline="-25000" dirty="0">
                          <a:solidFill>
                            <a:schemeClr val="dk1"/>
                          </a:solidFill>
                          <a:effectLst/>
                          <a:latin typeface="Open Sans Light" panose="020B0306030504020204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Open Sans Light" panose="020B0306030504020204"/>
                          <a:ea typeface="+mn-ea"/>
                          <a:cs typeface="+mn-cs"/>
                        </a:rPr>
                        <a:t> sequestration in LCFS credit system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Open Sans Light" panose="020B0306030504020204"/>
                          <a:ea typeface="+mn-ea"/>
                          <a:cs typeface="+mn-cs"/>
                        </a:rPr>
                        <a:t>Direct Air Capture has no geographic limitation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Open Sans Light" panose="020B0306030504020204"/>
                          <a:ea typeface="+mn-ea"/>
                          <a:cs typeface="+mn-cs"/>
                        </a:rPr>
                        <a:t>LCFS price &gt;$190/t-CO2, expected for foreseeable future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$190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1076425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D950FE7-70C2-4FF7-AFEE-69037DEEDC79}"/>
              </a:ext>
            </a:extLst>
          </p:cNvPr>
          <p:cNvSpPr txBox="1"/>
          <p:nvPr/>
        </p:nvSpPr>
        <p:spPr>
          <a:xfrm>
            <a:off x="811834" y="6005489"/>
            <a:ext cx="9516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“</a:t>
            </a:r>
            <a:r>
              <a:rPr lang="en-US" sz="16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All pathways that limit global warming to 1.5°C... project the use of carbon dioxide removal on the order of 100–1000 GTCO</a:t>
            </a:r>
            <a:r>
              <a:rPr lang="en-US" sz="1600" b="1" baseline="-25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</a:t>
            </a:r>
            <a:r>
              <a:rPr lang="en-US" sz="16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over the 21</a:t>
            </a:r>
            <a:r>
              <a:rPr lang="en-US" sz="1600" b="1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</a:t>
            </a:r>
            <a:r>
              <a:rPr lang="en-US" sz="16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century.” </a:t>
            </a:r>
            <a:r>
              <a:rPr lang="en-U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Intergovernmental Panel on Climate Change, 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C5FBBB-671A-4B81-BB81-8CD7E8F4E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54" y="2388998"/>
            <a:ext cx="5808324" cy="36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06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716C7DD-2F26-4690-A76F-264EE71B1BC8}"/>
              </a:ext>
            </a:extLst>
          </p:cNvPr>
          <p:cNvCxnSpPr>
            <a:stCxn id="19" idx="4"/>
            <a:endCxn id="56" idx="0"/>
          </p:cNvCxnSpPr>
          <p:nvPr/>
        </p:nvCxnSpPr>
        <p:spPr>
          <a:xfrm flipH="1">
            <a:off x="1036721" y="2180838"/>
            <a:ext cx="219" cy="3591023"/>
          </a:xfrm>
          <a:prstGeom prst="line">
            <a:avLst/>
          </a:prstGeom>
          <a:ln>
            <a:solidFill>
              <a:schemeClr val="bg2">
                <a:alpha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47AA3F89-6B1E-43D0-9518-E564AFD07992}"/>
              </a:ext>
            </a:extLst>
          </p:cNvPr>
          <p:cNvSpPr/>
          <p:nvPr/>
        </p:nvSpPr>
        <p:spPr>
          <a:xfrm>
            <a:off x="5020083" y="944653"/>
            <a:ext cx="6739679" cy="3798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0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1AA80C2-B740-4453-A962-DA6BD294C098}"/>
              </a:ext>
            </a:extLst>
          </p:cNvPr>
          <p:cNvSpPr txBox="1">
            <a:spLocks/>
          </p:cNvSpPr>
          <p:nvPr/>
        </p:nvSpPr>
        <p:spPr>
          <a:xfrm>
            <a:off x="376567" y="261476"/>
            <a:ext cx="10769600" cy="56968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Arial" panose="020B0604020202020204" pitchFamily="34" charset="0"/>
              </a:rPr>
              <a:t>Comm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Arial" panose="020B0604020202020204" pitchFamily="34" charset="0"/>
              </a:rPr>
              <a:t>er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Arial" panose="020B0604020202020204" pitchFamily="34" charset="0"/>
              </a:rPr>
              <a:t>cialization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0B818C-52EB-4E5E-A197-0FD7E5924EDA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0C7D2A5-242F-4DAD-9EA3-9C96AD47E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26" y="5885410"/>
            <a:ext cx="1406555" cy="6663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FFDBF71-C98F-4305-8D8C-137579C2D093}"/>
              </a:ext>
            </a:extLst>
          </p:cNvPr>
          <p:cNvSpPr/>
          <p:nvPr/>
        </p:nvSpPr>
        <p:spPr>
          <a:xfrm>
            <a:off x="0" y="225570"/>
            <a:ext cx="144780" cy="569688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396E8D-065B-468E-8514-BB0C9F335A62}"/>
              </a:ext>
            </a:extLst>
          </p:cNvPr>
          <p:cNvSpPr/>
          <p:nvPr/>
        </p:nvSpPr>
        <p:spPr>
          <a:xfrm>
            <a:off x="11604338" y="106771"/>
            <a:ext cx="480060" cy="480060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660E68-FFD7-4328-B79A-4DA49EED95D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84C8F6-4BC7-40C1-A4A1-5039BF781E27}"/>
              </a:ext>
            </a:extLst>
          </p:cNvPr>
          <p:cNvSpPr txBox="1"/>
          <p:nvPr/>
        </p:nvSpPr>
        <p:spPr>
          <a:xfrm>
            <a:off x="5020083" y="962207"/>
            <a:ext cx="6739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95959"/>
                </a:solidFill>
                <a:latin typeface="Montserrat" panose="02000505000000020004"/>
              </a:rPr>
              <a:t>Plants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4B83D4-9274-4C03-A241-7857CEA71F55}"/>
              </a:ext>
            </a:extLst>
          </p:cNvPr>
          <p:cNvSpPr txBox="1"/>
          <p:nvPr/>
        </p:nvSpPr>
        <p:spPr>
          <a:xfrm>
            <a:off x="5020083" y="4658367"/>
            <a:ext cx="673967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latin typeface="Avenir LT Std 45 Book" panose="020B0502020203020204" pitchFamily="34" charset="0"/>
              </a:rPr>
              <a:t>400,000 acres of trees sequester 1 million tons per year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67EA5E0-E761-430F-B108-E91CD8CDF1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810281"/>
              </p:ext>
            </p:extLst>
          </p:nvPr>
        </p:nvGraphicFramePr>
        <p:xfrm>
          <a:off x="5020083" y="1637529"/>
          <a:ext cx="6739679" cy="2827101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868425">
                  <a:extLst>
                    <a:ext uri="{9D8B030D-6E8A-4147-A177-3AD203B41FA5}">
                      <a16:colId xmlns:a16="http://schemas.microsoft.com/office/drawing/2014/main" val="3597454901"/>
                    </a:ext>
                  </a:extLst>
                </a:gridCol>
                <a:gridCol w="2415362">
                  <a:extLst>
                    <a:ext uri="{9D8B030D-6E8A-4147-A177-3AD203B41FA5}">
                      <a16:colId xmlns:a16="http://schemas.microsoft.com/office/drawing/2014/main" val="400635242"/>
                    </a:ext>
                  </a:extLst>
                </a:gridCol>
                <a:gridCol w="2455892">
                  <a:extLst>
                    <a:ext uri="{9D8B030D-6E8A-4147-A177-3AD203B41FA5}">
                      <a16:colId xmlns:a16="http://schemas.microsoft.com/office/drawing/2014/main" val="1782969558"/>
                    </a:ext>
                  </a:extLst>
                </a:gridCol>
              </a:tblGrid>
              <a:tr h="1616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Plant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Fuel</a:t>
                      </a:r>
                      <a:endParaRPr lang="en-US" sz="1800" baseline="30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09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Sequestration</a:t>
                      </a:r>
                      <a:endParaRPr lang="en-US" sz="1800" baseline="30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aseline="30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142"/>
                  </a:ext>
                </a:extLst>
              </a:tr>
              <a:tr h="454687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bg1"/>
                          </a:solidFill>
                          <a:effectLst/>
                          <a:latin typeface="Open Sans Light" panose="020B0306030504020204"/>
                          <a:ea typeface="+mn-ea"/>
                          <a:cs typeface="+mn-cs"/>
                        </a:rPr>
                        <a:t>Output</a:t>
                      </a:r>
                      <a:endParaRPr lang="en-US" sz="1600" b="0" kern="1200" dirty="0">
                        <a:solidFill>
                          <a:schemeClr val="bg1"/>
                        </a:solidFill>
                        <a:effectLst/>
                        <a:latin typeface="Open Sans Light" panose="020B0306030504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09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2000 </a:t>
                      </a:r>
                      <a:r>
                        <a:rPr lang="en-US" sz="1800" b="0" i="0" dirty="0" err="1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bbl</a:t>
                      </a: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/d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 million tons CO</a:t>
                      </a:r>
                      <a:r>
                        <a:rPr lang="en-US" sz="1800" b="0" i="0" baseline="-2500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2</a:t>
                      </a: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/</a:t>
                      </a:r>
                      <a:r>
                        <a:rPr lang="en-US" sz="1800" b="0" i="0" dirty="0" err="1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yr</a:t>
                      </a:r>
                      <a:endParaRPr lang="en-US" sz="1800" b="0" i="0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63702"/>
                  </a:ext>
                </a:extLst>
              </a:tr>
              <a:tr h="4546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chemeClr val="bg1"/>
                          </a:solidFill>
                          <a:effectLst/>
                          <a:latin typeface="Open Sans Light" panose="020B0306030504020204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Cost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09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$350M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$800M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10764250"/>
                  </a:ext>
                </a:extLst>
              </a:tr>
              <a:tr h="4546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chemeClr val="bg1"/>
                          </a:solidFill>
                          <a:effectLst/>
                          <a:latin typeface="Open Sans Light" panose="020B0306030504020204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Power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09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300 MW Renewable Power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50 MW Renewable Power plus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15,000 GJ/d 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898573"/>
                  </a:ext>
                </a:extLst>
              </a:tr>
              <a:tr h="4546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chemeClr val="bg1"/>
                          </a:solidFill>
                          <a:effectLst/>
                          <a:latin typeface="Open Sans Light" panose="020B0306030504020204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Space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09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30 acres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150-300 acres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4070082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09B7EC18-915A-4F20-9942-7EC459562D5C}"/>
              </a:ext>
            </a:extLst>
          </p:cNvPr>
          <p:cNvGrpSpPr>
            <a:grpSpLocks noChangeAspect="1"/>
          </p:cNvGrpSpPr>
          <p:nvPr/>
        </p:nvGrpSpPr>
        <p:grpSpPr>
          <a:xfrm>
            <a:off x="691821" y="1490601"/>
            <a:ext cx="690237" cy="690237"/>
            <a:chOff x="4217262" y="995245"/>
            <a:chExt cx="594836" cy="59483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9C2E9CE-10FF-4B1D-8C03-E5A220ADA4F1}"/>
                </a:ext>
              </a:extLst>
            </p:cNvPr>
            <p:cNvSpPr/>
            <p:nvPr/>
          </p:nvSpPr>
          <p:spPr>
            <a:xfrm>
              <a:off x="4217262" y="995245"/>
              <a:ext cx="594836" cy="59483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cs typeface="Avenir Book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2F175EC-9560-4637-A6ED-24055A684145}"/>
                </a:ext>
              </a:extLst>
            </p:cNvPr>
            <p:cNvSpPr/>
            <p:nvPr/>
          </p:nvSpPr>
          <p:spPr>
            <a:xfrm>
              <a:off x="4265119" y="1043103"/>
              <a:ext cx="499121" cy="4991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cs typeface="Avenir Book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7F828EE-13A0-4F26-BF98-6AD20C0A115B}"/>
              </a:ext>
            </a:extLst>
          </p:cNvPr>
          <p:cNvGrpSpPr>
            <a:grpSpLocks noChangeAspect="1"/>
          </p:cNvGrpSpPr>
          <p:nvPr/>
        </p:nvGrpSpPr>
        <p:grpSpPr>
          <a:xfrm>
            <a:off x="691821" y="2468924"/>
            <a:ext cx="690237" cy="690237"/>
            <a:chOff x="4217262" y="995245"/>
            <a:chExt cx="594836" cy="59483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EDAA76E-0665-42E9-83F0-B4325400E417}"/>
                </a:ext>
              </a:extLst>
            </p:cNvPr>
            <p:cNvSpPr/>
            <p:nvPr/>
          </p:nvSpPr>
          <p:spPr>
            <a:xfrm>
              <a:off x="4217262" y="995245"/>
              <a:ext cx="594836" cy="59483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cs typeface="Avenir Book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DE7A1C7-98A3-48F2-8A4E-BFAEF9BF79A8}"/>
                </a:ext>
              </a:extLst>
            </p:cNvPr>
            <p:cNvSpPr/>
            <p:nvPr/>
          </p:nvSpPr>
          <p:spPr>
            <a:xfrm>
              <a:off x="4265119" y="1043103"/>
              <a:ext cx="499121" cy="4991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cs typeface="Avenir Book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E93219-AE5C-4192-9D6F-07C240EF96C3}"/>
              </a:ext>
            </a:extLst>
          </p:cNvPr>
          <p:cNvGrpSpPr>
            <a:grpSpLocks noChangeAspect="1"/>
          </p:cNvGrpSpPr>
          <p:nvPr/>
        </p:nvGrpSpPr>
        <p:grpSpPr>
          <a:xfrm>
            <a:off x="691821" y="3543094"/>
            <a:ext cx="690237" cy="690237"/>
            <a:chOff x="4217262" y="995245"/>
            <a:chExt cx="594836" cy="5948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074F7A0-1593-478B-B5FE-C9D032EA4683}"/>
                </a:ext>
              </a:extLst>
            </p:cNvPr>
            <p:cNvSpPr/>
            <p:nvPr/>
          </p:nvSpPr>
          <p:spPr>
            <a:xfrm>
              <a:off x="4217262" y="995245"/>
              <a:ext cx="594836" cy="59483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cs typeface="Avenir Book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CFDE59A-4A4D-4606-B2E6-3622BC88EEA2}"/>
                </a:ext>
              </a:extLst>
            </p:cNvPr>
            <p:cNvSpPr/>
            <p:nvPr/>
          </p:nvSpPr>
          <p:spPr>
            <a:xfrm>
              <a:off x="4265119" y="1043103"/>
              <a:ext cx="499121" cy="4991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cs typeface="Avenir Book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53AFF5-0EFA-4B96-8634-D528EDA7493D}"/>
              </a:ext>
            </a:extLst>
          </p:cNvPr>
          <p:cNvGrpSpPr>
            <a:grpSpLocks noChangeAspect="1"/>
          </p:cNvGrpSpPr>
          <p:nvPr/>
        </p:nvGrpSpPr>
        <p:grpSpPr>
          <a:xfrm>
            <a:off x="691821" y="4538338"/>
            <a:ext cx="690237" cy="690237"/>
            <a:chOff x="4217262" y="995245"/>
            <a:chExt cx="594836" cy="594836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7BD509C-ED59-4BD3-8338-E8B0EC5EBC61}"/>
                </a:ext>
              </a:extLst>
            </p:cNvPr>
            <p:cNvSpPr/>
            <p:nvPr/>
          </p:nvSpPr>
          <p:spPr>
            <a:xfrm>
              <a:off x="4217262" y="995245"/>
              <a:ext cx="594836" cy="59483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cs typeface="Avenir Book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357B2E6-E44D-46ED-AB77-E2EA56B31C1D}"/>
                </a:ext>
              </a:extLst>
            </p:cNvPr>
            <p:cNvSpPr/>
            <p:nvPr/>
          </p:nvSpPr>
          <p:spPr>
            <a:xfrm>
              <a:off x="4265119" y="1043103"/>
              <a:ext cx="499121" cy="4991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cs typeface="Avenir Book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E614E154-3AC8-481E-9507-8CC3E05D4D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74" y="2562101"/>
            <a:ext cx="496528" cy="4965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7B786A-5093-4613-9D71-B4B10B201A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534" y="3670807"/>
            <a:ext cx="434811" cy="4348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2270379-0E2F-42DE-B979-0D065E556A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494" y="4639669"/>
            <a:ext cx="444890" cy="44489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547B134-BB74-4CEF-93ED-9DF8D30526BB}"/>
              </a:ext>
            </a:extLst>
          </p:cNvPr>
          <p:cNvGrpSpPr/>
          <p:nvPr/>
        </p:nvGrpSpPr>
        <p:grpSpPr>
          <a:xfrm>
            <a:off x="1650893" y="4482290"/>
            <a:ext cx="2696299" cy="1147839"/>
            <a:chOff x="1301403" y="945453"/>
            <a:chExt cx="4605554" cy="134625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417B9E7-B046-4DE5-9BC2-1A179AC249A6}"/>
                </a:ext>
              </a:extLst>
            </p:cNvPr>
            <p:cNvSpPr txBox="1"/>
            <p:nvPr/>
          </p:nvSpPr>
          <p:spPr>
            <a:xfrm>
              <a:off x="1381501" y="945453"/>
              <a:ext cx="2604473" cy="469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95250" indent="-95250"/>
              <a:r>
                <a:rPr lang="en-US" sz="2000" b="1" cap="all" dirty="0">
                  <a:solidFill>
                    <a:srgbClr val="9D138C"/>
                  </a:solidFill>
                  <a:cs typeface="Avenir Black"/>
                </a:rPr>
                <a:t>2018 </a:t>
              </a:r>
              <a:r>
                <a:rPr lang="mr-IN" sz="2000" b="1" cap="all" dirty="0">
                  <a:solidFill>
                    <a:srgbClr val="9D138C"/>
                  </a:solidFill>
                  <a:cs typeface="Avenir Black"/>
                </a:rPr>
                <a:t>–</a:t>
              </a:r>
              <a:r>
                <a:rPr lang="en-US" sz="2000" b="1" cap="all" dirty="0">
                  <a:solidFill>
                    <a:srgbClr val="9D138C"/>
                  </a:solidFill>
                  <a:cs typeface="Avenir Black"/>
                </a:rPr>
                <a:t> 2021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8C3B10A-84E6-40D7-8D59-015E3B980556}"/>
                </a:ext>
              </a:extLst>
            </p:cNvPr>
            <p:cNvSpPr txBox="1"/>
            <p:nvPr/>
          </p:nvSpPr>
          <p:spPr>
            <a:xfrm>
              <a:off x="1301403" y="1317063"/>
              <a:ext cx="4605554" cy="974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venir LT Std 45 Book" panose="020B0502020203020204" pitchFamily="34" charset="0"/>
                  <a:cs typeface="Avenir Book"/>
                </a:rPr>
                <a:t>Commercial Validation Plant</a:t>
              </a:r>
            </a:p>
            <a:p>
              <a:r>
                <a:rPr lang="en-US" sz="1600" dirty="0">
                  <a:solidFill>
                    <a:srgbClr val="000000"/>
                  </a:solidFill>
                  <a:latin typeface="Avenir LT Std 45 Book" panose="020B0502020203020204" pitchFamily="34" charset="0"/>
                  <a:cs typeface="Avenir Book"/>
                </a:rPr>
                <a:t>Customer Engagement</a:t>
              </a:r>
            </a:p>
            <a:p>
              <a:r>
                <a:rPr lang="en-US" sz="1600" dirty="0">
                  <a:solidFill>
                    <a:srgbClr val="000000"/>
                  </a:solidFill>
                  <a:latin typeface="Avenir LT Std 45 Book" panose="020B0502020203020204" pitchFamily="34" charset="0"/>
                  <a:cs typeface="Avenir Book"/>
                </a:rPr>
                <a:t>Commercial Plant design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818EC9F0-BE93-4003-8D7A-E6FBCE5760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70" y="1637529"/>
            <a:ext cx="372704" cy="37270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C783C51A-236F-4832-A2C5-75D558592082}"/>
              </a:ext>
            </a:extLst>
          </p:cNvPr>
          <p:cNvGrpSpPr/>
          <p:nvPr/>
        </p:nvGrpSpPr>
        <p:grpSpPr>
          <a:xfrm>
            <a:off x="1652577" y="3527881"/>
            <a:ext cx="2687405" cy="692492"/>
            <a:chOff x="1206822" y="901948"/>
            <a:chExt cx="4710670" cy="812192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7E5E3F-7DCF-48AE-BF1A-61C66BF637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6822" y="1294191"/>
              <a:ext cx="4710670" cy="22874"/>
            </a:xfrm>
            <a:prstGeom prst="line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539900A-F97A-4C22-823A-200E17452D02}"/>
                </a:ext>
              </a:extLst>
            </p:cNvPr>
            <p:cNvSpPr txBox="1"/>
            <p:nvPr/>
          </p:nvSpPr>
          <p:spPr>
            <a:xfrm>
              <a:off x="1301405" y="901948"/>
              <a:ext cx="2672733" cy="469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95250" indent="-95250"/>
              <a:r>
                <a:rPr lang="en-US" sz="2000" b="1" cap="all" dirty="0">
                  <a:solidFill>
                    <a:srgbClr val="9D138C"/>
                  </a:solidFill>
                  <a:cs typeface="Avenir Black"/>
                </a:rPr>
                <a:t>2016 </a:t>
              </a:r>
              <a:r>
                <a:rPr lang="mr-IN" sz="2000" b="1" cap="all" dirty="0">
                  <a:solidFill>
                    <a:srgbClr val="9D138C"/>
                  </a:solidFill>
                  <a:cs typeface="Avenir Black"/>
                </a:rPr>
                <a:t>–</a:t>
              </a:r>
              <a:r>
                <a:rPr lang="en-CA" sz="2000" b="1" cap="all" dirty="0">
                  <a:solidFill>
                    <a:srgbClr val="9D138C"/>
                  </a:solidFill>
                  <a:cs typeface="Avenir Black"/>
                </a:rPr>
                <a:t> 2017</a:t>
              </a:r>
              <a:r>
                <a:rPr lang="en-US" sz="2000" b="1" cap="all" dirty="0">
                  <a:solidFill>
                    <a:srgbClr val="9D138C"/>
                  </a:solidFill>
                  <a:cs typeface="Avenir Black"/>
                </a:rPr>
                <a:t>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EF1FA1A-00F8-4B7C-A5EA-C410AF806606}"/>
                </a:ext>
              </a:extLst>
            </p:cNvPr>
            <p:cNvSpPr txBox="1"/>
            <p:nvPr/>
          </p:nvSpPr>
          <p:spPr>
            <a:xfrm>
              <a:off x="1301403" y="1317065"/>
              <a:ext cx="3331027" cy="39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venir LT Std 45 Book" panose="020B0502020203020204" pitchFamily="34" charset="0"/>
                  <a:cs typeface="Avenir Book"/>
                </a:rPr>
                <a:t>AIR TO FUELS™  Pilot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1992EF8-DE2F-4C44-AD6B-CCA710A679B3}"/>
              </a:ext>
            </a:extLst>
          </p:cNvPr>
          <p:cNvGrpSpPr/>
          <p:nvPr/>
        </p:nvGrpSpPr>
        <p:grpSpPr>
          <a:xfrm>
            <a:off x="1652359" y="2470049"/>
            <a:ext cx="2694674" cy="925065"/>
            <a:chOff x="1206822" y="917955"/>
            <a:chExt cx="5945047" cy="1084969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74FCE60-D8D8-41EA-81C4-760C84295FEA}"/>
                </a:ext>
              </a:extLst>
            </p:cNvPr>
            <p:cNvCxnSpPr>
              <a:cxnSpLocks/>
            </p:cNvCxnSpPr>
            <p:nvPr/>
          </p:nvCxnSpPr>
          <p:spPr>
            <a:xfrm>
              <a:off x="1206822" y="1317064"/>
              <a:ext cx="5945047" cy="2"/>
            </a:xfrm>
            <a:prstGeom prst="line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A215FDB-70D1-4F77-BA3D-D96DCE9F18EF}"/>
                </a:ext>
              </a:extLst>
            </p:cNvPr>
            <p:cNvSpPr txBox="1"/>
            <p:nvPr/>
          </p:nvSpPr>
          <p:spPr>
            <a:xfrm>
              <a:off x="1301405" y="917955"/>
              <a:ext cx="3363993" cy="469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95250" indent="-95250"/>
              <a:r>
                <a:rPr lang="en-US" sz="2000" b="1" cap="all" dirty="0">
                  <a:solidFill>
                    <a:srgbClr val="9D138C"/>
                  </a:solidFill>
                  <a:cs typeface="Avenir Black"/>
                </a:rPr>
                <a:t>2015 </a:t>
              </a:r>
              <a:r>
                <a:rPr lang="mr-IN" sz="2000" b="1" cap="all" dirty="0">
                  <a:solidFill>
                    <a:srgbClr val="9D138C"/>
                  </a:solidFill>
                  <a:cs typeface="Avenir Black"/>
                </a:rPr>
                <a:t>–</a:t>
              </a:r>
              <a:r>
                <a:rPr lang="en-US" sz="2000" b="1" cap="all" dirty="0">
                  <a:solidFill>
                    <a:srgbClr val="9D138C"/>
                  </a:solidFill>
                  <a:cs typeface="Avenir Black"/>
                </a:rPr>
                <a:t> 2016 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AC98E9E-92B0-4B29-AF4D-6160714A6769}"/>
                </a:ext>
              </a:extLst>
            </p:cNvPr>
            <p:cNvSpPr txBox="1"/>
            <p:nvPr/>
          </p:nvSpPr>
          <p:spPr>
            <a:xfrm>
              <a:off x="1301403" y="1317066"/>
              <a:ext cx="5076663" cy="685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venir LT Std 45 Book" panose="020B0502020203020204" pitchFamily="34" charset="0"/>
                  <a:cs typeface="Avenir Book"/>
                </a:rPr>
                <a:t>Direct Air Capture Pilot</a:t>
              </a:r>
            </a:p>
            <a:p>
              <a:r>
                <a:rPr lang="en-US" sz="1600" dirty="0">
                  <a:solidFill>
                    <a:srgbClr val="000000"/>
                  </a:solidFill>
                  <a:latin typeface="Avenir LT Std 45 Book" panose="020B0502020203020204" pitchFamily="34" charset="0"/>
                  <a:cs typeface="Avenir Book"/>
                </a:rPr>
                <a:t>AIR TO FUELS™ Feasibility 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B9E3128-BD47-4487-844B-273F3E146249}"/>
              </a:ext>
            </a:extLst>
          </p:cNvPr>
          <p:cNvGrpSpPr/>
          <p:nvPr/>
        </p:nvGrpSpPr>
        <p:grpSpPr>
          <a:xfrm>
            <a:off x="1652360" y="1519028"/>
            <a:ext cx="2694673" cy="678843"/>
            <a:chOff x="1206822" y="917955"/>
            <a:chExt cx="5945049" cy="796185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5AC11BF-43B5-4EAF-98BA-F75473584FD3}"/>
                </a:ext>
              </a:extLst>
            </p:cNvPr>
            <p:cNvCxnSpPr>
              <a:cxnSpLocks/>
            </p:cNvCxnSpPr>
            <p:nvPr/>
          </p:nvCxnSpPr>
          <p:spPr>
            <a:xfrm>
              <a:off x="1206822" y="1317064"/>
              <a:ext cx="5945049" cy="0"/>
            </a:xfrm>
            <a:prstGeom prst="line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48A20C1-1AA0-4ABB-BD35-A80BA0FEA0A8}"/>
                </a:ext>
              </a:extLst>
            </p:cNvPr>
            <p:cNvSpPr txBox="1"/>
            <p:nvPr/>
          </p:nvSpPr>
          <p:spPr>
            <a:xfrm>
              <a:off x="1301405" y="917955"/>
              <a:ext cx="3363996" cy="469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95250" indent="-95250"/>
              <a:r>
                <a:rPr lang="en-US" sz="2000" b="1" cap="all" dirty="0">
                  <a:solidFill>
                    <a:srgbClr val="9D138C"/>
                  </a:solidFill>
                  <a:cs typeface="Avenir Black"/>
                </a:rPr>
                <a:t>2009 </a:t>
              </a:r>
              <a:r>
                <a:rPr lang="mr-IN" sz="2000" b="1" cap="all" dirty="0">
                  <a:solidFill>
                    <a:srgbClr val="9D138C"/>
                  </a:solidFill>
                  <a:cs typeface="Avenir Black"/>
                </a:rPr>
                <a:t>–</a:t>
              </a:r>
              <a:r>
                <a:rPr lang="en-US" sz="2000" b="1" cap="all" dirty="0">
                  <a:solidFill>
                    <a:srgbClr val="9D138C"/>
                  </a:solidFill>
                  <a:cs typeface="Avenir Black"/>
                </a:rPr>
                <a:t> 2014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2685503-4F76-46AD-B4DC-8BC6F05C721E}"/>
                </a:ext>
              </a:extLst>
            </p:cNvPr>
            <p:cNvSpPr txBox="1"/>
            <p:nvPr/>
          </p:nvSpPr>
          <p:spPr>
            <a:xfrm>
              <a:off x="1301405" y="1317065"/>
              <a:ext cx="5366983" cy="39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venir LT Std 45 Book" panose="020B0502020203020204" pitchFamily="34" charset="0"/>
                  <a:cs typeface="Avenir Book"/>
                </a:rPr>
                <a:t>Technology Development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AEEB29E-8A4E-4AB8-8755-3D4D8554010E}"/>
              </a:ext>
            </a:extLst>
          </p:cNvPr>
          <p:cNvGrpSpPr>
            <a:grpSpLocks noChangeAspect="1"/>
          </p:cNvGrpSpPr>
          <p:nvPr/>
        </p:nvGrpSpPr>
        <p:grpSpPr>
          <a:xfrm>
            <a:off x="691603" y="5716327"/>
            <a:ext cx="690237" cy="690237"/>
            <a:chOff x="4217262" y="995245"/>
            <a:chExt cx="594836" cy="594836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813C86A-4DCD-47B2-B993-C9346A33ABB7}"/>
                </a:ext>
              </a:extLst>
            </p:cNvPr>
            <p:cNvSpPr/>
            <p:nvPr/>
          </p:nvSpPr>
          <p:spPr>
            <a:xfrm>
              <a:off x="4217262" y="995245"/>
              <a:ext cx="594836" cy="59483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cs typeface="Avenir Book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43C8CAC-B892-492E-BE94-54380C7A69FE}"/>
                </a:ext>
              </a:extLst>
            </p:cNvPr>
            <p:cNvSpPr/>
            <p:nvPr/>
          </p:nvSpPr>
          <p:spPr>
            <a:xfrm>
              <a:off x="4265119" y="1043103"/>
              <a:ext cx="499121" cy="4991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cs typeface="Avenir Book"/>
              </a:endParaRPr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1A15204-F123-4EF2-86F8-16F08BF295C1}"/>
              </a:ext>
            </a:extLst>
          </p:cNvPr>
          <p:cNvCxnSpPr>
            <a:cxnSpLocks/>
          </p:cNvCxnSpPr>
          <p:nvPr/>
        </p:nvCxnSpPr>
        <p:spPr>
          <a:xfrm>
            <a:off x="1673079" y="4825795"/>
            <a:ext cx="2673954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8D3D819F-2023-461A-B153-D2061C7F55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90" y="5790293"/>
            <a:ext cx="555821" cy="555821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1786947F-3ED7-455D-A1D8-7119DF80347A}"/>
              </a:ext>
            </a:extLst>
          </p:cNvPr>
          <p:cNvGrpSpPr/>
          <p:nvPr/>
        </p:nvGrpSpPr>
        <p:grpSpPr>
          <a:xfrm>
            <a:off x="1650735" y="5649758"/>
            <a:ext cx="2696299" cy="932909"/>
            <a:chOff x="1141588" y="917955"/>
            <a:chExt cx="4605554" cy="1094166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B749160-9983-48EF-9DFF-42B57C6BBBC2}"/>
                </a:ext>
              </a:extLst>
            </p:cNvPr>
            <p:cNvCxnSpPr>
              <a:cxnSpLocks/>
            </p:cNvCxnSpPr>
            <p:nvPr/>
          </p:nvCxnSpPr>
          <p:spPr>
            <a:xfrm>
              <a:off x="1206822" y="1317065"/>
              <a:ext cx="4540318" cy="0"/>
            </a:xfrm>
            <a:prstGeom prst="line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A27435B-C4ED-4FA3-8C3B-E99965C3930F}"/>
                </a:ext>
              </a:extLst>
            </p:cNvPr>
            <p:cNvSpPr txBox="1"/>
            <p:nvPr/>
          </p:nvSpPr>
          <p:spPr>
            <a:xfrm>
              <a:off x="1301405" y="917955"/>
              <a:ext cx="2976855" cy="469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95250" indent="-95250"/>
              <a:r>
                <a:rPr lang="en-CA" sz="2000" b="1" dirty="0">
                  <a:solidFill>
                    <a:srgbClr val="9D138C"/>
                  </a:solidFill>
                  <a:cs typeface="Avenir Black"/>
                </a:rPr>
                <a:t>2021 or earlier</a:t>
              </a:r>
              <a:endParaRPr lang="en-US" sz="2000" b="1" dirty="0">
                <a:solidFill>
                  <a:srgbClr val="9D138C"/>
                </a:solidFill>
                <a:cs typeface="Avenir Black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953E8DD-73B9-40F9-BCDB-1EEC732809E2}"/>
                </a:ext>
              </a:extLst>
            </p:cNvPr>
            <p:cNvSpPr txBox="1"/>
            <p:nvPr/>
          </p:nvSpPr>
          <p:spPr>
            <a:xfrm>
              <a:off x="1141588" y="1326265"/>
              <a:ext cx="4605554" cy="685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venir LT Std 45 Book" panose="020B0502020203020204" pitchFamily="34" charset="0"/>
                  <a:cs typeface="Avenir Book"/>
                </a:rPr>
                <a:t>Commercial Deployment</a:t>
              </a:r>
            </a:p>
            <a:p>
              <a:r>
                <a:rPr lang="en-US" sz="1600" dirty="0">
                  <a:solidFill>
                    <a:srgbClr val="000000"/>
                  </a:solidFill>
                  <a:latin typeface="Avenir LT Std 45 Book" panose="020B0502020203020204" pitchFamily="34" charset="0"/>
                  <a:cs typeface="Avenir Book"/>
                </a:rPr>
                <a:t>Plant sized for customer need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0E68E744-F64B-4563-B592-9C90DE4154B3}"/>
              </a:ext>
            </a:extLst>
          </p:cNvPr>
          <p:cNvSpPr/>
          <p:nvPr/>
        </p:nvSpPr>
        <p:spPr>
          <a:xfrm>
            <a:off x="691603" y="955953"/>
            <a:ext cx="3655430" cy="3568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0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68088CB-5711-412D-A65E-B60A600992BC}"/>
              </a:ext>
            </a:extLst>
          </p:cNvPr>
          <p:cNvSpPr txBox="1"/>
          <p:nvPr/>
        </p:nvSpPr>
        <p:spPr>
          <a:xfrm>
            <a:off x="691602" y="938760"/>
            <a:ext cx="3655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95959"/>
                </a:solidFill>
                <a:latin typeface="Montserrat" panose="02000505000000020004"/>
              </a:rPr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2849433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9B4DB91-010C-4DF3-9B81-D79634153F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992" r="14316"/>
          <a:stretch/>
        </p:blipFill>
        <p:spPr>
          <a:xfrm>
            <a:off x="7962786" y="1074719"/>
            <a:ext cx="3300517" cy="219586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3194AD1-18E9-46BB-976F-239A338209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29" r="2645" b="14556"/>
          <a:stretch/>
        </p:blipFill>
        <p:spPr>
          <a:xfrm>
            <a:off x="7962788" y="3573758"/>
            <a:ext cx="3300515" cy="219586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17D522-1DE1-4E9E-80F7-BC890B54CC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59" b="9561"/>
          <a:stretch/>
        </p:blipFill>
        <p:spPr>
          <a:xfrm>
            <a:off x="567067" y="1074719"/>
            <a:ext cx="7080388" cy="470856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A7DD44F-63FB-423D-8DB5-AF86B3D50290}"/>
              </a:ext>
            </a:extLst>
          </p:cNvPr>
          <p:cNvSpPr txBox="1">
            <a:spLocks/>
          </p:cNvSpPr>
          <p:nvPr/>
        </p:nvSpPr>
        <p:spPr>
          <a:xfrm>
            <a:off x="376567" y="261476"/>
            <a:ext cx="10769600" cy="56968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Arial" panose="020B0604020202020204" pitchFamily="34" charset="0"/>
              </a:rPr>
              <a:t>A BC-Based Growth Company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1B37A2-58B8-4B0C-8881-63A5BF0F91CE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21E265-62DB-4E70-B3CB-5BE61CF316D2}"/>
              </a:ext>
            </a:extLst>
          </p:cNvPr>
          <p:cNvSpPr/>
          <p:nvPr/>
        </p:nvSpPr>
        <p:spPr>
          <a:xfrm>
            <a:off x="0" y="225570"/>
            <a:ext cx="144780" cy="569688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8A8704-4E11-4525-A577-58EDF7955E9B}"/>
              </a:ext>
            </a:extLst>
          </p:cNvPr>
          <p:cNvSpPr/>
          <p:nvPr/>
        </p:nvSpPr>
        <p:spPr>
          <a:xfrm>
            <a:off x="11604338" y="106771"/>
            <a:ext cx="480060" cy="480060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660E68-FFD7-4328-B79A-4DA49EED95D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C85D7B-F36A-4E86-B40E-C88FDC77B1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26" y="5885410"/>
            <a:ext cx="1406555" cy="6663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8CD265-BE78-4B9C-B933-5A8EFC50B543}"/>
              </a:ext>
            </a:extLst>
          </p:cNvPr>
          <p:cNvSpPr txBox="1">
            <a:spLocks/>
          </p:cNvSpPr>
          <p:nvPr/>
        </p:nvSpPr>
        <p:spPr>
          <a:xfrm>
            <a:off x="567067" y="5806118"/>
            <a:ext cx="10769600" cy="289865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CE’s Direct Air Capture pilot plant. Shown are the air contactor (right) and calciner (left). 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16E590D-F791-419A-8867-8AE84C791493}"/>
              </a:ext>
            </a:extLst>
          </p:cNvPr>
          <p:cNvSpPr txBox="1">
            <a:spLocks/>
          </p:cNvSpPr>
          <p:nvPr/>
        </p:nvSpPr>
        <p:spPr>
          <a:xfrm>
            <a:off x="7962786" y="3270581"/>
            <a:ext cx="3183381" cy="289865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CE’s pilot plant electrolyzer</a:t>
            </a:r>
            <a:r>
              <a:rPr lang="en-US" sz="12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118941B-D9AB-4FE9-A933-CBF4C4C50B07}"/>
              </a:ext>
            </a:extLst>
          </p:cNvPr>
          <p:cNvSpPr txBox="1">
            <a:spLocks/>
          </p:cNvSpPr>
          <p:nvPr/>
        </p:nvSpPr>
        <p:spPr>
          <a:xfrm>
            <a:off x="7962787" y="5816917"/>
            <a:ext cx="3300516" cy="289865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CE’s pilot AIR TO FUELS</a:t>
            </a:r>
            <a:r>
              <a:rPr lang="en-US" sz="1400" b="0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lang="en-US" sz="14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system.</a:t>
            </a:r>
          </a:p>
        </p:txBody>
      </p:sp>
    </p:spTree>
    <p:extLst>
      <p:ext uri="{BB962C8B-B14F-4D97-AF65-F5344CB8AC3E}">
        <p14:creationId xmlns:p14="http://schemas.microsoft.com/office/powerpoint/2010/main" val="198786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A7DD44F-63FB-423D-8DB5-AF86B3D50290}"/>
              </a:ext>
            </a:extLst>
          </p:cNvPr>
          <p:cNvSpPr txBox="1">
            <a:spLocks/>
          </p:cNvSpPr>
          <p:nvPr/>
        </p:nvSpPr>
        <p:spPr>
          <a:xfrm>
            <a:off x="376567" y="261476"/>
            <a:ext cx="10769600" cy="56968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</a:rPr>
              <a:t>A BC-Based Growth Company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1B37A2-58B8-4B0C-8881-63A5BF0F91CE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21E265-62DB-4E70-B3CB-5BE61CF316D2}"/>
              </a:ext>
            </a:extLst>
          </p:cNvPr>
          <p:cNvSpPr/>
          <p:nvPr/>
        </p:nvSpPr>
        <p:spPr>
          <a:xfrm>
            <a:off x="0" y="225570"/>
            <a:ext cx="144780" cy="569688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8A8704-4E11-4525-A577-58EDF7955E9B}"/>
              </a:ext>
            </a:extLst>
          </p:cNvPr>
          <p:cNvSpPr/>
          <p:nvPr/>
        </p:nvSpPr>
        <p:spPr>
          <a:xfrm>
            <a:off x="11604338" y="106771"/>
            <a:ext cx="480060" cy="480060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9660E68-FFD7-4328-B79A-4DA49EED95D8}" type="slidenum">
              <a:rPr lang="en-US" smtClean="0"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fld>
            <a:endParaRPr lang="en-US" dirty="0"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C85D7B-F36A-4E86-B40E-C88FDC77B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26" y="5885410"/>
            <a:ext cx="1406555" cy="6663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2E7665-21BB-4C94-9BA8-64B918DB4D3C}"/>
              </a:ext>
            </a:extLst>
          </p:cNvPr>
          <p:cNvSpPr txBox="1">
            <a:spLocks/>
          </p:cNvSpPr>
          <p:nvPr/>
        </p:nvSpPr>
        <p:spPr>
          <a:xfrm>
            <a:off x="633046" y="5816326"/>
            <a:ext cx="4572000" cy="68125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8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Conventional diesel (left) compared to </a:t>
            </a:r>
            <a:br>
              <a:rPr lang="en-US" sz="18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8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CE’s clean-burning fuel (right)</a:t>
            </a:r>
          </a:p>
        </p:txBody>
      </p:sp>
      <p:pic>
        <p:nvPicPr>
          <p:cNvPr id="17" name="Picture 16" descr="A picture containing wall, indoor, small&#10;&#10;Description automatically generated">
            <a:extLst>
              <a:ext uri="{FF2B5EF4-FFF2-40B4-BE49-F238E27FC236}">
                <a16:creationId xmlns:a16="http://schemas.microsoft.com/office/drawing/2014/main" id="{CC68BAE9-05E1-4279-94D1-3CF0D8DA8E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8" b="8592"/>
          <a:stretch/>
        </p:blipFill>
        <p:spPr>
          <a:xfrm>
            <a:off x="633046" y="1011431"/>
            <a:ext cx="4572000" cy="4771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60B1A8D-FABC-43FA-88D5-AFCDAB974A50}"/>
              </a:ext>
            </a:extLst>
          </p:cNvPr>
          <p:cNvSpPr/>
          <p:nvPr/>
        </p:nvSpPr>
        <p:spPr>
          <a:xfrm>
            <a:off x="5947428" y="946954"/>
            <a:ext cx="551774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7D"/>
              </a:buClr>
              <a:buSzPct val="100000"/>
              <a:defRPr/>
            </a:pP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AIR TO FUELS</a:t>
            </a:r>
            <a:r>
              <a:rPr lang="en-US" sz="2400" baseline="30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TM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product benefits:</a:t>
            </a:r>
          </a:p>
          <a:p>
            <a:pPr lvl="0">
              <a:buClr>
                <a:srgbClr val="00007D"/>
              </a:buClr>
              <a:buSzPct val="100000"/>
              <a:defRPr/>
            </a:pP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spcAft>
                <a:spcPts val="1200"/>
              </a:spcAft>
              <a:buClr>
                <a:srgbClr val="00007D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Ultra-low lifecycle carbon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intensity, or fully </a:t>
            </a:r>
            <a:r>
              <a:rPr lang="en-US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carbon neutral</a:t>
            </a:r>
          </a:p>
          <a:p>
            <a:pPr marL="285750" lvl="0" indent="-285750">
              <a:spcAft>
                <a:spcPts val="1200"/>
              </a:spcAft>
              <a:buClr>
                <a:srgbClr val="00007D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Drop-in compatible 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today’s infrastructure and engines</a:t>
            </a:r>
          </a:p>
          <a:p>
            <a:pPr marL="285750" lvl="0" indent="-285750">
              <a:spcAft>
                <a:spcPts val="1200"/>
              </a:spcAft>
              <a:buClr>
                <a:srgbClr val="00007D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Cleaner burning than fossil fuels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meaning they not only reduce GHG emissions, but contribute far less to local air pollution too</a:t>
            </a:r>
          </a:p>
          <a:p>
            <a:pPr marL="285750" lvl="0" indent="-285750">
              <a:spcAft>
                <a:spcPts val="1200"/>
              </a:spcAft>
              <a:buClr>
                <a:srgbClr val="00007D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 resource dependent 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 biofuels (can be produced with 100 times less land and significantly less water)</a:t>
            </a:r>
          </a:p>
          <a:p>
            <a:pPr marL="285750" lvl="0" indent="-285750">
              <a:spcAft>
                <a:spcPts val="1200"/>
              </a:spcAft>
              <a:buClr>
                <a:srgbClr val="00007D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be blended with traditional fossil fuels, with </a:t>
            </a:r>
            <a:r>
              <a:rPr lang="en-US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blending limit</a:t>
            </a:r>
            <a:endParaRPr lang="en-US" sz="16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buClr>
                <a:srgbClr val="00007D"/>
              </a:buClr>
              <a:buSzPct val="100000"/>
              <a:defRPr/>
            </a:pPr>
            <a:endParaRPr lang="en-US" sz="16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buClr>
                <a:srgbClr val="00007D"/>
              </a:buClr>
              <a:buSzPct val="100000"/>
              <a:defRPr/>
            </a:pPr>
            <a:endParaRPr lang="en-US" sz="16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651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EF0A63F9-AC2A-484B-8880-57093B4C7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2" b="9173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5750C7F-3222-490C-ACE3-7C496D15B12B}"/>
              </a:ext>
            </a:extLst>
          </p:cNvPr>
          <p:cNvSpPr txBox="1">
            <a:spLocks/>
          </p:cNvSpPr>
          <p:nvPr/>
        </p:nvSpPr>
        <p:spPr>
          <a:xfrm>
            <a:off x="3533462" y="2787186"/>
            <a:ext cx="5125073" cy="1049164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2000505000000020004" pitchFamily="2" charset="0"/>
              </a:rPr>
              <a:t>Thank You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E98EFE-CD8D-4157-88E0-C9C7F5D5E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03" y="1560591"/>
            <a:ext cx="3207793" cy="105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51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752DB95-4D09-4F2E-966D-E11E6E3DC1A5}"/>
              </a:ext>
            </a:extLst>
          </p:cNvPr>
          <p:cNvSpPr/>
          <p:nvPr/>
        </p:nvSpPr>
        <p:spPr>
          <a:xfrm>
            <a:off x="10210800" y="0"/>
            <a:ext cx="19812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F4C3AC-7339-4652-B856-1F3E31BD2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8" t="4158" r="-4791" b="6742"/>
          <a:stretch/>
        </p:blipFill>
        <p:spPr>
          <a:xfrm>
            <a:off x="-1" y="0"/>
            <a:ext cx="11853333" cy="6667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DC52DB-EE76-4027-AAC8-B57FD75AB5DB}"/>
              </a:ext>
            </a:extLst>
          </p:cNvPr>
          <p:cNvSpPr/>
          <p:nvPr/>
        </p:nvSpPr>
        <p:spPr>
          <a:xfrm>
            <a:off x="0" y="6655978"/>
            <a:ext cx="12192000" cy="20202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6DD8D2-D5DA-47B2-9AD9-B88BAEFEDEE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26" y="5884198"/>
            <a:ext cx="1409114" cy="6675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CFE5994-9812-4AA2-806A-564ED4ED5E29}"/>
              </a:ext>
            </a:extLst>
          </p:cNvPr>
          <p:cNvSpPr/>
          <p:nvPr/>
        </p:nvSpPr>
        <p:spPr>
          <a:xfrm>
            <a:off x="11604338" y="106771"/>
            <a:ext cx="480060" cy="480060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9660E68-FFD7-4328-B79A-4DA49EED95D8}" type="slidenum">
              <a:rPr lang="en-US" smtClean="0"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fld>
            <a:endParaRPr lang="en-US" dirty="0"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871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76696-1819-469B-B6FC-605B150BCF0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76567" y="261476"/>
            <a:ext cx="10769600" cy="569688"/>
          </a:xfrm>
        </p:spPr>
        <p:txBody>
          <a:bodyPr/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Global Carbon Dioxide (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</a:rPr>
              <a:t>CO₂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) Emission, 1850-2030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E8E1B8-CB2F-461E-93AA-55F3138A2EBA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EB7086-C1E6-4783-976A-716974567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26" y="5885410"/>
            <a:ext cx="1406555" cy="666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C9A5EC-F620-40F6-A623-0DD7DFD9673C}"/>
              </a:ext>
            </a:extLst>
          </p:cNvPr>
          <p:cNvSpPr/>
          <p:nvPr/>
        </p:nvSpPr>
        <p:spPr>
          <a:xfrm>
            <a:off x="0" y="225570"/>
            <a:ext cx="144780" cy="569688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https://www.c2es.org/site/assets/uploads/2017/09/cdiac-iea-global-co2-emissions.png">
            <a:extLst>
              <a:ext uri="{FF2B5EF4-FFF2-40B4-BE49-F238E27FC236}">
                <a16:creationId xmlns:a16="http://schemas.microsoft.com/office/drawing/2014/main" id="{C8944D7B-19F2-4C35-AFF6-196F052D9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" y="1130096"/>
            <a:ext cx="10505440" cy="473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B9CE2E-9C40-479A-9490-627E768FB714}"/>
              </a:ext>
            </a:extLst>
          </p:cNvPr>
          <p:cNvSpPr txBox="1">
            <a:spLocks/>
          </p:cNvSpPr>
          <p:nvPr/>
        </p:nvSpPr>
        <p:spPr>
          <a:xfrm>
            <a:off x="711200" y="5805812"/>
            <a:ext cx="10769600" cy="321292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b="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22B120-D26E-4D69-94E5-BF29BF332D47}"/>
              </a:ext>
            </a:extLst>
          </p:cNvPr>
          <p:cNvSpPr/>
          <p:nvPr/>
        </p:nvSpPr>
        <p:spPr>
          <a:xfrm>
            <a:off x="11604338" y="106771"/>
            <a:ext cx="480060" cy="480060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9660E68-FFD7-4328-B79A-4DA49EED95D8}" type="slidenum">
              <a:rPr lang="en-US" smtClean="0"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fld>
            <a:endParaRPr lang="en-US" dirty="0"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D4FC58-AE16-4DD6-8F38-4294B9FA5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538" y="1254552"/>
            <a:ext cx="4044462" cy="270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32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67835D1-992F-47BE-8CA5-1879A1548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74" y="639439"/>
            <a:ext cx="8487386" cy="55791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E8E1B8-CB2F-461E-93AA-55F3138A2EBA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EB7086-C1E6-4783-976A-716974567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26" y="5885410"/>
            <a:ext cx="1406555" cy="666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C9A5EC-F620-40F6-A623-0DD7DFD9673C}"/>
              </a:ext>
            </a:extLst>
          </p:cNvPr>
          <p:cNvSpPr/>
          <p:nvPr/>
        </p:nvSpPr>
        <p:spPr>
          <a:xfrm>
            <a:off x="0" y="225570"/>
            <a:ext cx="144780" cy="569688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24BB23-EC1D-4079-9FDA-07F5EDFD61E7}"/>
              </a:ext>
            </a:extLst>
          </p:cNvPr>
          <p:cNvSpPr/>
          <p:nvPr/>
        </p:nvSpPr>
        <p:spPr>
          <a:xfrm>
            <a:off x="11604338" y="106771"/>
            <a:ext cx="480060" cy="480060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9660E68-FFD7-4328-B79A-4DA49EED95D8}" type="slidenum">
              <a:rPr lang="en-US" smtClean="0"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fld>
            <a:endParaRPr lang="en-US" dirty="0"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C7686E4-04AA-4628-9F89-765D4877C5FC}"/>
              </a:ext>
            </a:extLst>
          </p:cNvPr>
          <p:cNvSpPr txBox="1">
            <a:spLocks/>
          </p:cNvSpPr>
          <p:nvPr/>
        </p:nvSpPr>
        <p:spPr>
          <a:xfrm>
            <a:off x="376567" y="261476"/>
            <a:ext cx="10769600" cy="56968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Carbon Dioxide (CO</a:t>
            </a:r>
            <a:r>
              <a:rPr lang="en-US" sz="28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) in the Atmosphere (ppm i.e. 400 = 0.04%)</a:t>
            </a:r>
          </a:p>
        </p:txBody>
      </p:sp>
    </p:spTree>
    <p:extLst>
      <p:ext uri="{BB962C8B-B14F-4D97-AF65-F5344CB8AC3E}">
        <p14:creationId xmlns:p14="http://schemas.microsoft.com/office/powerpoint/2010/main" val="4120812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1F0A470-6E5F-42F6-917C-527C79087D7B}"/>
              </a:ext>
            </a:extLst>
          </p:cNvPr>
          <p:cNvGrpSpPr/>
          <p:nvPr/>
        </p:nvGrpSpPr>
        <p:grpSpPr>
          <a:xfrm>
            <a:off x="940384" y="702846"/>
            <a:ext cx="10530128" cy="4573299"/>
            <a:chOff x="280627" y="946954"/>
            <a:chExt cx="10530128" cy="457329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50A238C4-9982-4777-B361-0E1725C457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55491" y="969139"/>
              <a:ext cx="6086429" cy="4551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Greenhouse gas emission scenarios 01">
              <a:extLst>
                <a:ext uri="{FF2B5EF4-FFF2-40B4-BE49-F238E27FC236}">
                  <a16:creationId xmlns:a16="http://schemas.microsoft.com/office/drawing/2014/main" id="{B40A303B-7AF4-45EA-B270-EA5F0AE33A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07" r="86368" b="4573"/>
            <a:stretch/>
          </p:blipFill>
          <p:spPr bwMode="auto">
            <a:xfrm>
              <a:off x="280627" y="946954"/>
              <a:ext cx="1038701" cy="4551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652547B-54AA-440D-AF16-F4E395B7F064}"/>
                </a:ext>
              </a:extLst>
            </p:cNvPr>
            <p:cNvSpPr txBox="1"/>
            <p:nvPr/>
          </p:nvSpPr>
          <p:spPr>
            <a:xfrm>
              <a:off x="8031297" y="2267645"/>
              <a:ext cx="2779458" cy="2939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F6B449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No climate policies</a:t>
              </a:r>
            </a:p>
            <a:p>
              <a:pPr algn="l"/>
              <a:r>
                <a:rPr lang="en-US" sz="1600" dirty="0">
                  <a:solidFill>
                    <a:srgbClr val="F6B449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(4.1-4.8</a:t>
              </a:r>
              <a:r>
                <a:rPr lang="en-US" sz="1600" baseline="30000" dirty="0">
                  <a:solidFill>
                    <a:srgbClr val="F6B449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o</a:t>
              </a:r>
              <a:r>
                <a:rPr lang="en-US" sz="1600" dirty="0">
                  <a:solidFill>
                    <a:srgbClr val="F6B449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C)</a:t>
              </a:r>
            </a:p>
            <a:p>
              <a:pPr algn="l"/>
              <a:endPara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algn="l"/>
              <a:endPara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algn="l"/>
              <a:r>
                <a:rPr lang="en-US" sz="1600" dirty="0">
                  <a:solidFill>
                    <a:srgbClr val="92D05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If current policies are met</a:t>
              </a:r>
            </a:p>
            <a:p>
              <a:r>
                <a:rPr lang="en-US" sz="1600" dirty="0">
                  <a:solidFill>
                    <a:srgbClr val="92D05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(3.1-</a:t>
              </a:r>
              <a:r>
                <a:rPr lang="en-US" sz="1600" dirty="0" err="1">
                  <a:solidFill>
                    <a:srgbClr val="92D05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3.7</a:t>
              </a:r>
              <a:r>
                <a:rPr lang="en-US" sz="1600" baseline="30000" dirty="0" err="1">
                  <a:solidFill>
                    <a:srgbClr val="92D05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o</a:t>
              </a:r>
              <a:r>
                <a:rPr lang="en-US" sz="1600" dirty="0" err="1">
                  <a:solidFill>
                    <a:srgbClr val="92D05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</a:t>
              </a:r>
              <a:r>
                <a:rPr lang="en-US" sz="1600" dirty="0">
                  <a:solidFill>
                    <a:srgbClr val="92D05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)</a:t>
              </a:r>
              <a:br>
                <a:rPr lang="en-US" sz="1600" dirty="0">
                  <a:solidFill>
                    <a:srgbClr val="92D05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</a:br>
              <a:endParaRPr lang="en-US" sz="1600" dirty="0">
                <a:solidFill>
                  <a:srgbClr val="92D05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r>
                <a:rPr lang="en-US" sz="1600" dirty="0">
                  <a:solidFill>
                    <a:srgbClr val="7030A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If Paris pledges are met</a:t>
              </a:r>
            </a:p>
            <a:p>
              <a:r>
                <a:rPr lang="en-US" sz="1600" dirty="0">
                  <a:solidFill>
                    <a:srgbClr val="7030A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(2.6-3.2</a:t>
              </a:r>
              <a:r>
                <a:rPr lang="en-US" sz="1600" baseline="30000" dirty="0">
                  <a:solidFill>
                    <a:srgbClr val="7030A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o</a:t>
              </a:r>
              <a:r>
                <a:rPr lang="en-US" sz="1600" dirty="0">
                  <a:solidFill>
                    <a:srgbClr val="7030A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C)</a:t>
              </a:r>
            </a:p>
            <a:p>
              <a:endParaRPr lang="en-US" sz="900" dirty="0">
                <a:solidFill>
                  <a:srgbClr val="FF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r>
                <a:rPr lang="en-US" sz="1600" dirty="0" err="1">
                  <a:solidFill>
                    <a:srgbClr val="FF000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2</a:t>
              </a:r>
              <a:r>
                <a:rPr lang="en-US" sz="1600" baseline="30000" dirty="0" err="1">
                  <a:solidFill>
                    <a:srgbClr val="FF000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o</a:t>
              </a:r>
              <a:r>
                <a:rPr lang="en-US" sz="1600" dirty="0" err="1">
                  <a:solidFill>
                    <a:srgbClr val="FF000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</a:t>
              </a:r>
              <a:r>
                <a:rPr lang="en-US" sz="1600" dirty="0">
                  <a:solidFill>
                    <a:srgbClr val="FF000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pathways</a:t>
              </a:r>
            </a:p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1.5</a:t>
              </a:r>
              <a:r>
                <a:rPr lang="en-US" sz="1600" baseline="30000" dirty="0">
                  <a:solidFill>
                    <a:schemeClr val="accent1">
                      <a:lumMod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o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 pathways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EC8CCC-2302-42A3-94B6-696F285DAF7A}"/>
                </a:ext>
              </a:extLst>
            </p:cNvPr>
            <p:cNvSpPr txBox="1"/>
            <p:nvPr/>
          </p:nvSpPr>
          <p:spPr>
            <a:xfrm>
              <a:off x="1148019" y="5073388"/>
              <a:ext cx="918942" cy="273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Avenir Black"/>
                </a:rPr>
                <a:t>1947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284448E-04AB-481A-89C2-BAD7FD8BDE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2331" y="5056457"/>
              <a:ext cx="76193" cy="15045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D529F33-E551-47B7-995C-21577B681D31}"/>
                </a:ext>
              </a:extLst>
            </p:cNvPr>
            <p:cNvCxnSpPr/>
            <p:nvPr/>
          </p:nvCxnSpPr>
          <p:spPr>
            <a:xfrm flipH="1">
              <a:off x="2058534" y="5056457"/>
              <a:ext cx="76193" cy="15045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8AE5009-9E0D-4A43-9466-A43A1B4DE132}"/>
                </a:ext>
              </a:extLst>
            </p:cNvPr>
            <p:cNvCxnSpPr/>
            <p:nvPr/>
          </p:nvCxnSpPr>
          <p:spPr>
            <a:xfrm>
              <a:off x="1277233" y="5114215"/>
              <a:ext cx="72759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0EEFF7A-5897-45E2-89FD-6BC2130B2924}"/>
                </a:ext>
              </a:extLst>
            </p:cNvPr>
            <p:cNvCxnSpPr>
              <a:cxnSpLocks/>
            </p:cNvCxnSpPr>
            <p:nvPr/>
          </p:nvCxnSpPr>
          <p:spPr>
            <a:xfrm>
              <a:off x="2115358" y="5114215"/>
              <a:ext cx="610909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C32A22D-0835-4F2E-88C8-A5577E0FDF0C}"/>
                </a:ext>
              </a:extLst>
            </p:cNvPr>
            <p:cNvCxnSpPr/>
            <p:nvPr/>
          </p:nvCxnSpPr>
          <p:spPr>
            <a:xfrm flipH="1">
              <a:off x="2067017" y="1025849"/>
              <a:ext cx="56337" cy="4088366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2647D-7437-4F87-ABD4-EFB9B76B5BCA}"/>
              </a:ext>
            </a:extLst>
          </p:cNvPr>
          <p:cNvSpPr>
            <a:spLocks noGrp="1"/>
          </p:cNvSpPr>
          <p:nvPr>
            <p:ph idx="11"/>
          </p:nvPr>
        </p:nvSpPr>
        <p:spPr>
          <a:xfrm rot="16200000">
            <a:off x="21384905" y="5363840"/>
            <a:ext cx="5413350" cy="593507"/>
          </a:xfrm>
        </p:spPr>
        <p:txBody>
          <a:bodyPr/>
          <a:lstStyle/>
          <a:p>
            <a:r>
              <a:rPr lang="en-CA" dirty="0"/>
              <a:t>Carbon Engineering Ltd.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7E3962F-7C27-47DF-A76B-47B801287BAC}"/>
              </a:ext>
            </a:extLst>
          </p:cNvPr>
          <p:cNvSpPr txBox="1">
            <a:spLocks/>
          </p:cNvSpPr>
          <p:nvPr/>
        </p:nvSpPr>
        <p:spPr>
          <a:xfrm>
            <a:off x="711200" y="5345577"/>
            <a:ext cx="10769600" cy="321292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8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Even if we got to </a:t>
            </a:r>
            <a:r>
              <a:rPr lang="en-US" sz="1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zero</a:t>
            </a:r>
            <a:r>
              <a:rPr lang="en-US" sz="18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global emissions in 2100, we will warm beyond the 2 degrees safe range.</a:t>
            </a:r>
          </a:p>
          <a:p>
            <a:pPr algn="ctr">
              <a:spcBef>
                <a:spcPts val="0"/>
              </a:spcBef>
            </a:pPr>
            <a:r>
              <a:rPr lang="en-US" sz="18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We are *not* on track to get to zero emissions by 2100…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B5BF99D-C516-47F6-9E25-AC296135FBC5}"/>
              </a:ext>
            </a:extLst>
          </p:cNvPr>
          <p:cNvSpPr txBox="1">
            <a:spLocks/>
          </p:cNvSpPr>
          <p:nvPr/>
        </p:nvSpPr>
        <p:spPr>
          <a:xfrm>
            <a:off x="376567" y="261476"/>
            <a:ext cx="10769600" cy="56968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 Impact of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</a:rPr>
              <a:t>CO₂ on Global Temperatures 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C3F08D-3F75-4A2E-B1DE-E4646F4AFBDB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322D65F-AED5-4645-926C-3C9546242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26" y="5885410"/>
            <a:ext cx="1406555" cy="6663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255A026-7035-4D21-9563-9A9A1BAF29C1}"/>
              </a:ext>
            </a:extLst>
          </p:cNvPr>
          <p:cNvSpPr/>
          <p:nvPr/>
        </p:nvSpPr>
        <p:spPr>
          <a:xfrm>
            <a:off x="0" y="225570"/>
            <a:ext cx="144780" cy="569688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1BA801-19F2-4999-9BD1-59FFB770785C}"/>
              </a:ext>
            </a:extLst>
          </p:cNvPr>
          <p:cNvSpPr/>
          <p:nvPr/>
        </p:nvSpPr>
        <p:spPr>
          <a:xfrm>
            <a:off x="11604338" y="106771"/>
            <a:ext cx="480060" cy="480060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9660E68-FFD7-4328-B79A-4DA49EED95D8}" type="slidenum">
              <a:rPr lang="en-US" smtClean="0"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fld>
            <a:endParaRPr lang="en-US" dirty="0"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799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BA17-8CFB-41CB-B83A-62203B0D2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46"/>
          <a:stretch/>
        </p:blipFill>
        <p:spPr>
          <a:xfrm>
            <a:off x="706401" y="2284626"/>
            <a:ext cx="9756356" cy="43885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E8E1B8-CB2F-461E-93AA-55F3138A2EBA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C9A5EC-F620-40F6-A623-0DD7DFD9673C}"/>
              </a:ext>
            </a:extLst>
          </p:cNvPr>
          <p:cNvSpPr/>
          <p:nvPr/>
        </p:nvSpPr>
        <p:spPr>
          <a:xfrm>
            <a:off x="0" y="225570"/>
            <a:ext cx="144780" cy="569688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24BB23-EC1D-4079-9FDA-07F5EDFD61E7}"/>
              </a:ext>
            </a:extLst>
          </p:cNvPr>
          <p:cNvSpPr/>
          <p:nvPr/>
        </p:nvSpPr>
        <p:spPr>
          <a:xfrm>
            <a:off x="11604338" y="106771"/>
            <a:ext cx="480060" cy="480060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660E68-FFD7-4328-B79A-4DA49EED95D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C7686E4-04AA-4628-9F89-765D4877C5FC}"/>
              </a:ext>
            </a:extLst>
          </p:cNvPr>
          <p:cNvSpPr txBox="1">
            <a:spLocks/>
          </p:cNvSpPr>
          <p:nvPr/>
        </p:nvSpPr>
        <p:spPr>
          <a:xfrm>
            <a:off x="376567" y="261476"/>
            <a:ext cx="10769600" cy="56968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Not Just 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lobal 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arming, but also 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evere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Weather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F1E8EF-5710-4159-866C-74BD7E3381D3}"/>
              </a:ext>
            </a:extLst>
          </p:cNvPr>
          <p:cNvSpPr/>
          <p:nvPr/>
        </p:nvSpPr>
        <p:spPr>
          <a:xfrm>
            <a:off x="644769" y="821590"/>
            <a:ext cx="97563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262936"/>
                </a:solidFill>
                <a:latin typeface="Open Sans Light" panose="020B0306030504020204"/>
              </a:rPr>
              <a:t>One of the most visible consequences of a warming world is an increase in the intensity and frequency of extreme weather events.</a:t>
            </a:r>
          </a:p>
          <a:p>
            <a:r>
              <a:rPr lang="en-US" dirty="0">
                <a:solidFill>
                  <a:srgbClr val="262936"/>
                </a:solidFill>
                <a:latin typeface="Open Sans Light" panose="020B0306030504020204"/>
              </a:rPr>
              <a:t>For example, the number of heat waves, heavy downpours, and major hurricanes has increased in the US, and the strength of these events has increased, too.</a:t>
            </a:r>
          </a:p>
          <a:p>
            <a:endParaRPr lang="en-US" dirty="0">
              <a:latin typeface="Open Sans Light" panose="020B0306030504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CDF13A-8BD3-41E8-8146-CE059097ACC2}"/>
              </a:ext>
            </a:extLst>
          </p:cNvPr>
          <p:cNvSpPr txBox="1"/>
          <p:nvPr/>
        </p:nvSpPr>
        <p:spPr>
          <a:xfrm>
            <a:off x="655443" y="6427400"/>
            <a:ext cx="29274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LT Std 45 Book" panose="020B0502020203020204" pitchFamily="34" charset="0"/>
              </a:rPr>
              <a:t>Source: Center for Climate and Energy Solutions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BAF86A-0C70-47F3-B711-63226E5E9CE8}"/>
              </a:ext>
            </a:extLst>
          </p:cNvPr>
          <p:cNvSpPr txBox="1"/>
          <p:nvPr/>
        </p:nvSpPr>
        <p:spPr>
          <a:xfrm>
            <a:off x="850095" y="2384513"/>
            <a:ext cx="9663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95959"/>
                </a:solidFill>
                <a:latin typeface="Open Sans Light" panose="020B0306030504020204"/>
              </a:rPr>
              <a:t>EXTREME WEATHER EVENTS 2000-2019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EB7086-C1E6-4783-976A-716974567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26" y="5885410"/>
            <a:ext cx="1406555" cy="6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89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 descr="Image result for plane truck ship">
            <a:extLst>
              <a:ext uri="{FF2B5EF4-FFF2-40B4-BE49-F238E27FC236}">
                <a16:creationId xmlns:a16="http://schemas.microsoft.com/office/drawing/2014/main" id="{53D650EC-56F7-482E-9D74-6F0F603E8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75"/>
          <a:stretch/>
        </p:blipFill>
        <p:spPr bwMode="auto">
          <a:xfrm>
            <a:off x="0" y="0"/>
            <a:ext cx="121920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CD8C84-95AB-4773-9478-D101A12817D6}"/>
              </a:ext>
            </a:extLst>
          </p:cNvPr>
          <p:cNvSpPr/>
          <p:nvPr/>
        </p:nvSpPr>
        <p:spPr>
          <a:xfrm>
            <a:off x="0" y="53385"/>
            <a:ext cx="12192000" cy="6751229"/>
          </a:xfrm>
          <a:prstGeom prst="rect">
            <a:avLst/>
          </a:prstGeom>
          <a:solidFill>
            <a:schemeClr val="dk1">
              <a:alpha val="6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2647D-7437-4F87-ABD4-EFB9B76B5BCA}"/>
              </a:ext>
            </a:extLst>
          </p:cNvPr>
          <p:cNvSpPr>
            <a:spLocks noGrp="1"/>
          </p:cNvSpPr>
          <p:nvPr>
            <p:ph idx="11"/>
          </p:nvPr>
        </p:nvSpPr>
        <p:spPr>
          <a:xfrm rot="16200000">
            <a:off x="21384905" y="5363840"/>
            <a:ext cx="5413350" cy="593507"/>
          </a:xfrm>
        </p:spPr>
        <p:txBody>
          <a:bodyPr/>
          <a:lstStyle/>
          <a:p>
            <a:r>
              <a:rPr lang="en-CA" dirty="0"/>
              <a:t>Carbon Engineering Ltd.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B5BF99D-C516-47F6-9E25-AC296135FBC5}"/>
              </a:ext>
            </a:extLst>
          </p:cNvPr>
          <p:cNvSpPr txBox="1">
            <a:spLocks/>
          </p:cNvSpPr>
          <p:nvPr/>
        </p:nvSpPr>
        <p:spPr>
          <a:xfrm>
            <a:off x="376567" y="261476"/>
            <a:ext cx="10769600" cy="56968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Decarbonization- A Global Imperative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C3F08D-3F75-4A2E-B1DE-E4646F4AFBDB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55A026-7035-4D21-9563-9A9A1BAF29C1}"/>
              </a:ext>
            </a:extLst>
          </p:cNvPr>
          <p:cNvSpPr/>
          <p:nvPr/>
        </p:nvSpPr>
        <p:spPr>
          <a:xfrm>
            <a:off x="0" y="225570"/>
            <a:ext cx="144780" cy="569688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1BA801-19F2-4999-9BD1-59FFB770785C}"/>
              </a:ext>
            </a:extLst>
          </p:cNvPr>
          <p:cNvSpPr/>
          <p:nvPr/>
        </p:nvSpPr>
        <p:spPr>
          <a:xfrm>
            <a:off x="11604338" y="106771"/>
            <a:ext cx="480060" cy="480060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9660E68-FFD7-4328-B79A-4DA49EED95D8}" type="slidenum">
              <a:rPr lang="en-US" smtClean="0"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fld>
            <a:endParaRPr lang="en-US" dirty="0"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64A7F5E-1270-40E8-9690-65164E1C7A03}"/>
              </a:ext>
            </a:extLst>
          </p:cNvPr>
          <p:cNvSpPr txBox="1">
            <a:spLocks/>
          </p:cNvSpPr>
          <p:nvPr/>
        </p:nvSpPr>
        <p:spPr>
          <a:xfrm rot="16200000">
            <a:off x="23278092" y="3100222"/>
            <a:ext cx="5413350" cy="593507"/>
          </a:xfrm>
          <a:prstGeom prst="rect">
            <a:avLst/>
          </a:prstGeom>
          <a:noFill/>
        </p:spPr>
        <p:txBody>
          <a:bodyPr vert="horz" wrap="square" lIns="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bg1"/>
                </a:solidFill>
                <a:latin typeface="Avenir LT Std 55 Roman" panose="020B0503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Carbon Engineering Ltd.</a:t>
            </a:r>
            <a:endParaRPr lang="en-CA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8318D11-E909-4740-B112-545B0B14B41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26" y="5884198"/>
            <a:ext cx="1409114" cy="6675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327CDCD-25F2-4474-B843-068B5B3FF372}"/>
              </a:ext>
            </a:extLst>
          </p:cNvPr>
          <p:cNvGrpSpPr/>
          <p:nvPr/>
        </p:nvGrpSpPr>
        <p:grpSpPr>
          <a:xfrm>
            <a:off x="1338210" y="2526676"/>
            <a:ext cx="751333" cy="751333"/>
            <a:chOff x="2000124" y="2645642"/>
            <a:chExt cx="751333" cy="75133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0E6F20B-6E97-4A4D-BC23-BA3601D5884E}"/>
                </a:ext>
              </a:extLst>
            </p:cNvPr>
            <p:cNvSpPr/>
            <p:nvPr/>
          </p:nvSpPr>
          <p:spPr>
            <a:xfrm>
              <a:off x="2000124" y="2645642"/>
              <a:ext cx="751333" cy="75133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D138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4DC6957B-8DC7-4D63-8275-29B90F099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86286" y="2748259"/>
              <a:ext cx="379008" cy="558067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60F8CA1-F210-44E1-9897-DF141CD2DF1C}"/>
              </a:ext>
            </a:extLst>
          </p:cNvPr>
          <p:cNvSpPr/>
          <p:nvPr/>
        </p:nvSpPr>
        <p:spPr>
          <a:xfrm>
            <a:off x="376567" y="1018594"/>
            <a:ext cx="49477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mitigation scenarios require a solution to transportation and large-scale negative emissions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8DE03F-5FF2-47A3-B987-EB7D7E960D90}"/>
              </a:ext>
            </a:extLst>
          </p:cNvPr>
          <p:cNvSpPr/>
          <p:nvPr/>
        </p:nvSpPr>
        <p:spPr>
          <a:xfrm>
            <a:off x="376567" y="3378142"/>
            <a:ext cx="26746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It’s impossible to get to zero emissions ever and certainly not in time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8AD8C4-FDE4-49A5-9234-240BFB45ECE6}"/>
              </a:ext>
            </a:extLst>
          </p:cNvPr>
          <p:cNvSpPr/>
          <p:nvPr/>
        </p:nvSpPr>
        <p:spPr>
          <a:xfrm>
            <a:off x="3052087" y="3375972"/>
            <a:ext cx="26746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If only we could put some atmospheric CO2 back underground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C348CF-49A3-402E-9E98-06F8C97B00D4}"/>
              </a:ext>
            </a:extLst>
          </p:cNvPr>
          <p:cNvSpPr/>
          <p:nvPr/>
        </p:nvSpPr>
        <p:spPr>
          <a:xfrm>
            <a:off x="6469381" y="1018594"/>
            <a:ext cx="5301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Transportation is mobile – very challenging to collect carbon emissions at source – and huge investment in existing infrastructure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BD98A9-61A4-4054-9F72-3592E6B58A79}"/>
              </a:ext>
            </a:extLst>
          </p:cNvPr>
          <p:cNvGrpSpPr/>
          <p:nvPr/>
        </p:nvGrpSpPr>
        <p:grpSpPr>
          <a:xfrm>
            <a:off x="4013730" y="2526676"/>
            <a:ext cx="751333" cy="751333"/>
            <a:chOff x="6429989" y="3747964"/>
            <a:chExt cx="751333" cy="751333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A8912DB-22F5-4D46-987E-16B6B6BB2E2D}"/>
                </a:ext>
              </a:extLst>
            </p:cNvPr>
            <p:cNvSpPr/>
            <p:nvPr/>
          </p:nvSpPr>
          <p:spPr>
            <a:xfrm>
              <a:off x="6429989" y="3747964"/>
              <a:ext cx="751333" cy="75133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D138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87294C9C-81E7-4BB5-8BD0-E598D80E9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61112" y="3884828"/>
              <a:ext cx="489085" cy="47760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47223E-9A6D-4F92-8975-5E6988F6D660}"/>
              </a:ext>
            </a:extLst>
          </p:cNvPr>
          <p:cNvGrpSpPr/>
          <p:nvPr/>
        </p:nvGrpSpPr>
        <p:grpSpPr>
          <a:xfrm>
            <a:off x="7281400" y="2526676"/>
            <a:ext cx="751333" cy="751333"/>
            <a:chOff x="8432471" y="3818504"/>
            <a:chExt cx="751333" cy="751333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28D3F0E-8611-474E-BF5F-CE6B8E23D3FE}"/>
                </a:ext>
              </a:extLst>
            </p:cNvPr>
            <p:cNvSpPr/>
            <p:nvPr/>
          </p:nvSpPr>
          <p:spPr>
            <a:xfrm>
              <a:off x="8432471" y="3818504"/>
              <a:ext cx="751333" cy="75133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D138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47D387F-691F-4AA5-9832-0C9CE5C9E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34707" y="3932371"/>
              <a:ext cx="342726" cy="495507"/>
            </a:xfrm>
            <a:prstGeom prst="rect">
              <a:avLst/>
            </a:prstGeom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ADAA1518-AC24-4E0D-9A2A-249E6CE2D591}"/>
              </a:ext>
            </a:extLst>
          </p:cNvPr>
          <p:cNvSpPr/>
          <p:nvPr/>
        </p:nvSpPr>
        <p:spPr>
          <a:xfrm>
            <a:off x="6319161" y="3378142"/>
            <a:ext cx="26746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440 Bn gallons of Liquid Fuels used annually – a trillion $ market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8E71534-8125-4698-8E94-CA1DED0C96C9}"/>
              </a:ext>
            </a:extLst>
          </p:cNvPr>
          <p:cNvGrpSpPr/>
          <p:nvPr/>
        </p:nvGrpSpPr>
        <p:grpSpPr>
          <a:xfrm>
            <a:off x="10102457" y="2526676"/>
            <a:ext cx="751333" cy="751333"/>
            <a:chOff x="9534086" y="3912606"/>
            <a:chExt cx="751333" cy="751333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66381D8-F30F-43F5-BBAD-F0115608EAF1}"/>
                </a:ext>
              </a:extLst>
            </p:cNvPr>
            <p:cNvSpPr/>
            <p:nvPr/>
          </p:nvSpPr>
          <p:spPr>
            <a:xfrm>
              <a:off x="9534086" y="3912606"/>
              <a:ext cx="751333" cy="75133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D138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29571EE-A65B-4169-8C6F-C634FBD5D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635957" y="4145220"/>
              <a:ext cx="557386" cy="320266"/>
            </a:xfrm>
            <a:prstGeom prst="rect">
              <a:avLst/>
            </a:prstGeom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D4C0A1D1-D600-4CFE-9DDD-3414DB3748D9}"/>
              </a:ext>
            </a:extLst>
          </p:cNvPr>
          <p:cNvSpPr/>
          <p:nvPr/>
        </p:nvSpPr>
        <p:spPr>
          <a:xfrm>
            <a:off x="9268550" y="3378142"/>
            <a:ext cx="24191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Trillion dollar infrastructure providing fuel for transportation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09583DF-865C-4A38-8120-FCEA197F469E}"/>
              </a:ext>
            </a:extLst>
          </p:cNvPr>
          <p:cNvGrpSpPr/>
          <p:nvPr/>
        </p:nvGrpSpPr>
        <p:grpSpPr>
          <a:xfrm>
            <a:off x="8618115" y="4588756"/>
            <a:ext cx="751333" cy="751333"/>
            <a:chOff x="7281400" y="4905842"/>
            <a:chExt cx="751333" cy="751333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663AE63-5E2F-42C8-9773-C696B2BB6794}"/>
                </a:ext>
              </a:extLst>
            </p:cNvPr>
            <p:cNvSpPr/>
            <p:nvPr/>
          </p:nvSpPr>
          <p:spPr>
            <a:xfrm>
              <a:off x="7281400" y="4905842"/>
              <a:ext cx="751333" cy="75133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D138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9B36CF85-5367-4655-8DD8-C500BF061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435320" y="5046563"/>
              <a:ext cx="434112" cy="459427"/>
            </a:xfrm>
            <a:prstGeom prst="rect">
              <a:avLst/>
            </a:prstGeom>
          </p:spPr>
        </p:pic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1D5FBA8F-A6EB-4FB7-B606-EDB9AA175D56}"/>
              </a:ext>
            </a:extLst>
          </p:cNvPr>
          <p:cNvSpPr/>
          <p:nvPr/>
        </p:nvSpPr>
        <p:spPr>
          <a:xfrm>
            <a:off x="7785182" y="5410397"/>
            <a:ext cx="24160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If only we could make fuel out of thin air</a:t>
            </a:r>
          </a:p>
        </p:txBody>
      </p:sp>
    </p:spTree>
    <p:extLst>
      <p:ext uri="{BB962C8B-B14F-4D97-AF65-F5344CB8AC3E}">
        <p14:creationId xmlns:p14="http://schemas.microsoft.com/office/powerpoint/2010/main" val="3955715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2647D-7437-4F87-ABD4-EFB9B76B5BCA}"/>
              </a:ext>
            </a:extLst>
          </p:cNvPr>
          <p:cNvSpPr>
            <a:spLocks noGrp="1"/>
          </p:cNvSpPr>
          <p:nvPr>
            <p:ph idx="11"/>
          </p:nvPr>
        </p:nvSpPr>
        <p:spPr>
          <a:xfrm rot="16200000">
            <a:off x="21384905" y="5363840"/>
            <a:ext cx="5413350" cy="593507"/>
          </a:xfrm>
        </p:spPr>
        <p:txBody>
          <a:bodyPr/>
          <a:lstStyle/>
          <a:p>
            <a:r>
              <a:rPr lang="en-CA" dirty="0"/>
              <a:t>Carbon Engineering Ltd.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B5BF99D-C516-47F6-9E25-AC296135FBC5}"/>
              </a:ext>
            </a:extLst>
          </p:cNvPr>
          <p:cNvSpPr txBox="1">
            <a:spLocks/>
          </p:cNvSpPr>
          <p:nvPr/>
        </p:nvSpPr>
        <p:spPr>
          <a:xfrm>
            <a:off x="376567" y="261476"/>
            <a:ext cx="10769600" cy="56968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</a:rPr>
              <a:t>Transportation – A Growing Contributor to Global Warming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C3F08D-3F75-4A2E-B1DE-E4646F4AFBDB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322D65F-AED5-4645-926C-3C9546242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26" y="5885410"/>
            <a:ext cx="1406555" cy="6663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255A026-7035-4D21-9563-9A9A1BAF29C1}"/>
              </a:ext>
            </a:extLst>
          </p:cNvPr>
          <p:cNvSpPr/>
          <p:nvPr/>
        </p:nvSpPr>
        <p:spPr>
          <a:xfrm>
            <a:off x="0" y="225570"/>
            <a:ext cx="144780" cy="569688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1BA801-19F2-4999-9BD1-59FFB770785C}"/>
              </a:ext>
            </a:extLst>
          </p:cNvPr>
          <p:cNvSpPr/>
          <p:nvPr/>
        </p:nvSpPr>
        <p:spPr>
          <a:xfrm>
            <a:off x="11604338" y="106771"/>
            <a:ext cx="480060" cy="480060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9660E68-FFD7-4328-B79A-4DA49EED95D8}" type="slidenum">
              <a:rPr lang="en-US" smtClean="0"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fld>
            <a:endParaRPr lang="en-US" dirty="0"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4635168-4060-46B0-A6D6-D9A89BD5C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9067" y="1001239"/>
            <a:ext cx="3305301" cy="220000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0E206F6-2B2D-4A0E-B8F1-1DCB9EA8F4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003" y="3458782"/>
            <a:ext cx="3305300" cy="235763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9FB2ABB-46AE-4FA6-AD4D-7552213275A3}"/>
              </a:ext>
            </a:extLst>
          </p:cNvPr>
          <p:cNvGrpSpPr/>
          <p:nvPr/>
        </p:nvGrpSpPr>
        <p:grpSpPr>
          <a:xfrm>
            <a:off x="483292" y="1001506"/>
            <a:ext cx="7884662" cy="5173588"/>
            <a:chOff x="3989789" y="795258"/>
            <a:chExt cx="7614549" cy="499635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ADA3276-CF27-43C7-B644-09BEF339D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789" y="795258"/>
              <a:ext cx="7273514" cy="4779738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30" name="Right Brace 29">
              <a:extLst>
                <a:ext uri="{FF2B5EF4-FFF2-40B4-BE49-F238E27FC236}">
                  <a16:creationId xmlns:a16="http://schemas.microsoft.com/office/drawing/2014/main" id="{D8C08699-3DB6-444A-804F-FB1F35581A25}"/>
                </a:ext>
              </a:extLst>
            </p:cNvPr>
            <p:cNvSpPr/>
            <p:nvPr/>
          </p:nvSpPr>
          <p:spPr>
            <a:xfrm>
              <a:off x="9949737" y="1978403"/>
              <a:ext cx="253365" cy="1343397"/>
            </a:xfrm>
            <a:prstGeom prst="rightBrace">
              <a:avLst>
                <a:gd name="adj1" fmla="val 48367"/>
                <a:gd name="adj2" fmla="val 50951"/>
              </a:avLst>
            </a:prstGeom>
            <a:noFill/>
            <a:ln>
              <a:solidFill>
                <a:srgbClr val="9CCA8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D02FBC7-7795-421C-AA20-1CA1D9E18635}"/>
                </a:ext>
              </a:extLst>
            </p:cNvPr>
            <p:cNvSpPr txBox="1"/>
            <p:nvPr/>
          </p:nvSpPr>
          <p:spPr>
            <a:xfrm>
              <a:off x="10003907" y="2410199"/>
              <a:ext cx="16004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9CCA8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CO2 from liquid fuel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95CF0A4-F8D7-4B50-BF61-7D620FC7D929}"/>
                </a:ext>
              </a:extLst>
            </p:cNvPr>
            <p:cNvSpPr txBox="1"/>
            <p:nvPr/>
          </p:nvSpPr>
          <p:spPr>
            <a:xfrm>
              <a:off x="3989789" y="5453055"/>
              <a:ext cx="74526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i="1" dirty="0">
                  <a:solidFill>
                    <a:srgbClr val="69B3B8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CO</a:t>
              </a:r>
              <a:r>
                <a:rPr lang="en-US" sz="1600" b="1" i="1" baseline="-25000" dirty="0">
                  <a:solidFill>
                    <a:srgbClr val="69B3B8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2</a:t>
              </a:r>
              <a:r>
                <a:rPr lang="en-US" sz="1600" b="1" i="1" dirty="0">
                  <a:solidFill>
                    <a:srgbClr val="69B3B8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from natural gas, </a:t>
              </a:r>
              <a:r>
                <a:rPr lang="en-US" sz="1600" b="1" i="1" dirty="0">
                  <a:solidFill>
                    <a:srgbClr val="9CCA88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CO</a:t>
              </a:r>
              <a:r>
                <a:rPr lang="en-US" sz="1600" b="1" i="1" baseline="-25000" dirty="0">
                  <a:solidFill>
                    <a:srgbClr val="9CCA88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2</a:t>
              </a:r>
              <a:r>
                <a:rPr lang="en-US" sz="1600" b="1" i="1" dirty="0">
                  <a:solidFill>
                    <a:srgbClr val="9CCA88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from liquid fuel, </a:t>
              </a:r>
              <a:r>
                <a:rPr lang="en-US" sz="1600" b="1" i="1" dirty="0">
                  <a:solidFill>
                    <a:srgbClr val="A6A7A7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CO</a:t>
              </a:r>
              <a:r>
                <a:rPr lang="en-US" sz="1600" b="1" i="1" baseline="-25000" dirty="0">
                  <a:solidFill>
                    <a:srgbClr val="A6A7A7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2</a:t>
              </a:r>
              <a:r>
                <a:rPr lang="en-US" sz="1600" b="1" i="1" dirty="0">
                  <a:solidFill>
                    <a:srgbClr val="A6A7A7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from solid fuel (e.g., coal)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3720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7CF7AD-604F-43CE-8BB8-7387A633237C}"/>
              </a:ext>
            </a:extLst>
          </p:cNvPr>
          <p:cNvSpPr/>
          <p:nvPr/>
        </p:nvSpPr>
        <p:spPr>
          <a:xfrm>
            <a:off x="7941425" y="2931621"/>
            <a:ext cx="2183478" cy="1596043"/>
          </a:xfrm>
          <a:custGeom>
            <a:avLst/>
            <a:gdLst>
              <a:gd name="connsiteX0" fmla="*/ 0 w 1596044"/>
              <a:gd name="connsiteY0" fmla="*/ 0 h 1612669"/>
              <a:gd name="connsiteX1" fmla="*/ 1596044 w 1596044"/>
              <a:gd name="connsiteY1" fmla="*/ 0 h 1612669"/>
              <a:gd name="connsiteX2" fmla="*/ 1596044 w 1596044"/>
              <a:gd name="connsiteY2" fmla="*/ 1612669 h 1612669"/>
              <a:gd name="connsiteX3" fmla="*/ 0 w 1596044"/>
              <a:gd name="connsiteY3" fmla="*/ 1612669 h 1612669"/>
              <a:gd name="connsiteX4" fmla="*/ 0 w 1596044"/>
              <a:gd name="connsiteY4" fmla="*/ 0 h 1612669"/>
              <a:gd name="connsiteX0" fmla="*/ 0 w 1596044"/>
              <a:gd name="connsiteY0" fmla="*/ 171796 h 1784465"/>
              <a:gd name="connsiteX1" fmla="*/ 1546167 w 1596044"/>
              <a:gd name="connsiteY1" fmla="*/ 0 h 1784465"/>
              <a:gd name="connsiteX2" fmla="*/ 1596044 w 1596044"/>
              <a:gd name="connsiteY2" fmla="*/ 1784465 h 1784465"/>
              <a:gd name="connsiteX3" fmla="*/ 0 w 1596044"/>
              <a:gd name="connsiteY3" fmla="*/ 1784465 h 1784465"/>
              <a:gd name="connsiteX4" fmla="*/ 0 w 1596044"/>
              <a:gd name="connsiteY4" fmla="*/ 171796 h 1784465"/>
              <a:gd name="connsiteX0" fmla="*/ 0 w 1873135"/>
              <a:gd name="connsiteY0" fmla="*/ 171796 h 1784465"/>
              <a:gd name="connsiteX1" fmla="*/ 1546167 w 1873135"/>
              <a:gd name="connsiteY1" fmla="*/ 0 h 1784465"/>
              <a:gd name="connsiteX2" fmla="*/ 1873135 w 1873135"/>
              <a:gd name="connsiteY2" fmla="*/ 1440872 h 1784465"/>
              <a:gd name="connsiteX3" fmla="*/ 0 w 1873135"/>
              <a:gd name="connsiteY3" fmla="*/ 1784465 h 1784465"/>
              <a:gd name="connsiteX4" fmla="*/ 0 w 1873135"/>
              <a:gd name="connsiteY4" fmla="*/ 171796 h 1784465"/>
              <a:gd name="connsiteX0" fmla="*/ 354676 w 2227811"/>
              <a:gd name="connsiteY0" fmla="*/ 171796 h 1440872"/>
              <a:gd name="connsiteX1" fmla="*/ 1900843 w 2227811"/>
              <a:gd name="connsiteY1" fmla="*/ 0 h 1440872"/>
              <a:gd name="connsiteX2" fmla="*/ 2227811 w 2227811"/>
              <a:gd name="connsiteY2" fmla="*/ 1440872 h 1440872"/>
              <a:gd name="connsiteX3" fmla="*/ 0 w 2227811"/>
              <a:gd name="connsiteY3" fmla="*/ 1379913 h 1440872"/>
              <a:gd name="connsiteX4" fmla="*/ 354676 w 2227811"/>
              <a:gd name="connsiteY4" fmla="*/ 171796 h 1440872"/>
              <a:gd name="connsiteX0" fmla="*/ 354676 w 2227811"/>
              <a:gd name="connsiteY0" fmla="*/ 326967 h 1596043"/>
              <a:gd name="connsiteX1" fmla="*/ 1776448 w 2227811"/>
              <a:gd name="connsiteY1" fmla="*/ 0 h 1596043"/>
              <a:gd name="connsiteX2" fmla="*/ 2227811 w 2227811"/>
              <a:gd name="connsiteY2" fmla="*/ 1596043 h 1596043"/>
              <a:gd name="connsiteX3" fmla="*/ 0 w 2227811"/>
              <a:gd name="connsiteY3" fmla="*/ 1535084 h 1596043"/>
              <a:gd name="connsiteX4" fmla="*/ 354676 w 2227811"/>
              <a:gd name="connsiteY4" fmla="*/ 326967 h 1596043"/>
              <a:gd name="connsiteX0" fmla="*/ 281169 w 2227811"/>
              <a:gd name="connsiteY0" fmla="*/ 44334 h 1596043"/>
              <a:gd name="connsiteX1" fmla="*/ 1776448 w 2227811"/>
              <a:gd name="connsiteY1" fmla="*/ 0 h 1596043"/>
              <a:gd name="connsiteX2" fmla="*/ 2227811 w 2227811"/>
              <a:gd name="connsiteY2" fmla="*/ 1596043 h 1596043"/>
              <a:gd name="connsiteX3" fmla="*/ 0 w 2227811"/>
              <a:gd name="connsiteY3" fmla="*/ 1535084 h 1596043"/>
              <a:gd name="connsiteX4" fmla="*/ 281169 w 2227811"/>
              <a:gd name="connsiteY4" fmla="*/ 44334 h 1596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7811" h="1596043">
                <a:moveTo>
                  <a:pt x="281169" y="44334"/>
                </a:moveTo>
                <a:lnTo>
                  <a:pt x="1776448" y="0"/>
                </a:lnTo>
                <a:lnTo>
                  <a:pt x="2227811" y="1596043"/>
                </a:lnTo>
                <a:lnTo>
                  <a:pt x="0" y="1535084"/>
                </a:lnTo>
                <a:lnTo>
                  <a:pt x="281169" y="44334"/>
                </a:lnTo>
                <a:close/>
              </a:path>
            </a:pathLst>
          </a:custGeom>
          <a:solidFill>
            <a:srgbClr val="E52BCF">
              <a:alpha val="12000"/>
            </a:srgbClr>
          </a:solidFill>
          <a:ln>
            <a:solidFill>
              <a:srgbClr val="9D138C">
                <a:alpha val="26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2647D-7437-4F87-ABD4-EFB9B76B5BCA}"/>
              </a:ext>
            </a:extLst>
          </p:cNvPr>
          <p:cNvSpPr>
            <a:spLocks noGrp="1"/>
          </p:cNvSpPr>
          <p:nvPr>
            <p:ph idx="11"/>
          </p:nvPr>
        </p:nvSpPr>
        <p:spPr>
          <a:xfrm rot="16200000">
            <a:off x="21384905" y="5363840"/>
            <a:ext cx="5413350" cy="593507"/>
          </a:xfrm>
        </p:spPr>
        <p:txBody>
          <a:bodyPr/>
          <a:lstStyle/>
          <a:p>
            <a:r>
              <a:rPr lang="en-CA" dirty="0"/>
              <a:t>Carbon Engineering Ltd.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B5BF99D-C516-47F6-9E25-AC296135FBC5}"/>
              </a:ext>
            </a:extLst>
          </p:cNvPr>
          <p:cNvSpPr txBox="1">
            <a:spLocks/>
          </p:cNvSpPr>
          <p:nvPr/>
        </p:nvSpPr>
        <p:spPr>
          <a:xfrm>
            <a:off x="376567" y="261476"/>
            <a:ext cx="10769600" cy="56968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CA" sz="2400" b="1" kern="1200" dirty="0" smtClean="0">
                <a:solidFill>
                  <a:schemeClr val="tx2"/>
                </a:solidFill>
                <a:latin typeface="Avenir LT Std 45 Book" panose="020B05020202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</a:rPr>
              <a:t>How to Address Transportation?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C3F08D-3F75-4A2E-B1DE-E4646F4AFBDB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322D65F-AED5-4645-926C-3C9546242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26" y="5885410"/>
            <a:ext cx="1406555" cy="6663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255A026-7035-4D21-9563-9A9A1BAF29C1}"/>
              </a:ext>
            </a:extLst>
          </p:cNvPr>
          <p:cNvSpPr/>
          <p:nvPr/>
        </p:nvSpPr>
        <p:spPr>
          <a:xfrm>
            <a:off x="0" y="225570"/>
            <a:ext cx="144780" cy="569688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1BA801-19F2-4999-9BD1-59FFB770785C}"/>
              </a:ext>
            </a:extLst>
          </p:cNvPr>
          <p:cNvSpPr/>
          <p:nvPr/>
        </p:nvSpPr>
        <p:spPr>
          <a:xfrm>
            <a:off x="11604338" y="106771"/>
            <a:ext cx="480060" cy="480060"/>
          </a:xfrm>
          <a:prstGeom prst="rect">
            <a:avLst/>
          </a:prstGeom>
          <a:solidFill>
            <a:srgbClr val="9D1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9660E68-FFD7-4328-B79A-4DA49EED95D8}" type="slidenum">
              <a:rPr lang="en-US" smtClean="0"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fld>
            <a:endParaRPr lang="en-US" dirty="0"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8AA93A-DB3A-4D77-9D00-0FFDB510B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4" y="1171963"/>
            <a:ext cx="6916609" cy="4655552"/>
          </a:xfrm>
          <a:prstGeom prst="rect">
            <a:avLst/>
          </a:prstGeom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BF52C026-432A-466C-96CE-BABFCDD20A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8404352"/>
              </p:ext>
            </p:extLst>
          </p:nvPr>
        </p:nvGraphicFramePr>
        <p:xfrm>
          <a:off x="6087927" y="795258"/>
          <a:ext cx="5878654" cy="2926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8CF70264-E4B3-4731-8C04-E3EBDDE916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8256857"/>
              </p:ext>
            </p:extLst>
          </p:nvPr>
        </p:nvGraphicFramePr>
        <p:xfrm>
          <a:off x="7023840" y="3779541"/>
          <a:ext cx="4006828" cy="2047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B0630189-1E46-4759-AAD7-FA4DF94BFDA4}"/>
              </a:ext>
            </a:extLst>
          </p:cNvPr>
          <p:cNvSpPr txBox="1"/>
          <p:nvPr/>
        </p:nvSpPr>
        <p:spPr>
          <a:xfrm>
            <a:off x="376567" y="5939994"/>
            <a:ext cx="10415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Heavy Duty Transportation represents ~50% of transportation emissions today and more in the future </a:t>
            </a:r>
          </a:p>
        </p:txBody>
      </p:sp>
    </p:spTree>
    <p:extLst>
      <p:ext uri="{BB962C8B-B14F-4D97-AF65-F5344CB8AC3E}">
        <p14:creationId xmlns:p14="http://schemas.microsoft.com/office/powerpoint/2010/main" val="38930626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LINETEXTSHAPEGUID" val="d4622788-cf10-454d-9232-96a8f909f626"/>
</p:tagLst>
</file>

<file path=ppt/theme/theme1.xml><?xml version="1.0" encoding="utf-8"?>
<a:theme xmlns:a="http://schemas.openxmlformats.org/drawingml/2006/main" name="2_Office Theme">
  <a:themeElements>
    <a:clrScheme name="Carbon Engineering New Palette">
      <a:dk1>
        <a:sysClr val="windowText" lastClr="000000"/>
      </a:dk1>
      <a:lt1>
        <a:sysClr val="window" lastClr="FFFFFF"/>
      </a:lt1>
      <a:dk2>
        <a:srgbClr val="000090"/>
      </a:dk2>
      <a:lt2>
        <a:srgbClr val="BFBFBF"/>
      </a:lt2>
      <a:accent1>
        <a:srgbClr val="558ED5"/>
      </a:accent1>
      <a:accent2>
        <a:srgbClr val="C0504D"/>
      </a:accent2>
      <a:accent3>
        <a:srgbClr val="CCFFCC"/>
      </a:accent3>
      <a:accent4>
        <a:srgbClr val="9D138C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rgbClr val="FFFF00"/>
        </a:solidFill>
      </a:spPr>
      <a:bodyPr wrap="square" rtlCol="0">
        <a:spAutoFit/>
      </a:bodyPr>
      <a:lstStyle>
        <a:defPPr algn="l">
          <a:defRPr dirty="0">
            <a:latin typeface="Avenir LT Std 45 Book" panose="020B0502020203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4611</TotalTime>
  <Words>1326</Words>
  <Application>Microsoft Office PowerPoint</Application>
  <PresentationFormat>Widescreen</PresentationFormat>
  <Paragraphs>215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Avenir Black</vt:lpstr>
      <vt:lpstr>Avenir Book</vt:lpstr>
      <vt:lpstr>Avenir LT Std 45 Book</vt:lpstr>
      <vt:lpstr>Avenir LT Std 55 Roman</vt:lpstr>
      <vt:lpstr>Calibri</vt:lpstr>
      <vt:lpstr>Georgia</vt:lpstr>
      <vt:lpstr>Helvetica Light</vt:lpstr>
      <vt:lpstr>Montserrat</vt:lpstr>
      <vt:lpstr>Open Sans</vt:lpstr>
      <vt:lpstr>Open Sans Light</vt:lpstr>
      <vt:lpstr>Wingdings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NRCan / RNCan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Your Organization</dc:title>
  <dc:creator>Templer, Adam</dc:creator>
  <cp:lastModifiedBy>DANIEL FRIEDMANN</cp:lastModifiedBy>
  <cp:revision>300</cp:revision>
  <cp:lastPrinted>2018-03-12T14:57:49Z</cp:lastPrinted>
  <dcterms:created xsi:type="dcterms:W3CDTF">2018-02-13T15:08:57Z</dcterms:created>
  <dcterms:modified xsi:type="dcterms:W3CDTF">2019-09-09T21:22:01Z</dcterms:modified>
</cp:coreProperties>
</file>